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9" r:id="rId2"/>
    <p:sldId id="279" r:id="rId3"/>
    <p:sldId id="260" r:id="rId4"/>
    <p:sldId id="261" r:id="rId5"/>
    <p:sldId id="280" r:id="rId6"/>
    <p:sldId id="263" r:id="rId7"/>
    <p:sldId id="264" r:id="rId8"/>
    <p:sldId id="265" r:id="rId9"/>
    <p:sldId id="266" r:id="rId10"/>
    <p:sldId id="267" r:id="rId11"/>
    <p:sldId id="269" r:id="rId12"/>
    <p:sldId id="270" r:id="rId13"/>
    <p:sldId id="271" r:id="rId14"/>
    <p:sldId id="272" r:id="rId15"/>
    <p:sldId id="273" r:id="rId16"/>
    <p:sldId id="275" r:id="rId17"/>
    <p:sldId id="276" r:id="rId18"/>
    <p:sldId id="283" r:id="rId19"/>
    <p:sldId id="284" r:id="rId20"/>
    <p:sldId id="285" r:id="rId21"/>
    <p:sldId id="281" r:id="rId22"/>
    <p:sldId id="277" r:id="rId23"/>
    <p:sldId id="282" r:id="rId24"/>
    <p:sldId id="278"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323F"/>
    <a:srgbClr val="530525"/>
    <a:srgbClr val="283891"/>
    <a:srgbClr val="515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555" autoAdjust="0"/>
  </p:normalViewPr>
  <p:slideViewPr>
    <p:cSldViewPr snapToGrid="0">
      <p:cViewPr varScale="1">
        <p:scale>
          <a:sx n="107" d="100"/>
          <a:sy n="107" d="100"/>
        </p:scale>
        <p:origin x="2861" y="8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8AF9C80-74C2-4BD4-A5AB-F518104B7501}" type="datetimeFigureOut">
              <a:rPr lang="en-US" smtClean="0"/>
              <a:t>3/16/2023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8548830-9309-4B66-A94A-C034AEE9E375}" type="slidenum">
              <a:rPr lang="en-US" smtClean="0"/>
              <a:t>‹#›</a:t>
            </a:fld>
            <a:endParaRPr lang="en-US"/>
          </a:p>
        </p:txBody>
      </p:sp>
    </p:spTree>
    <p:extLst>
      <p:ext uri="{BB962C8B-B14F-4D97-AF65-F5344CB8AC3E}">
        <p14:creationId xmlns:p14="http://schemas.microsoft.com/office/powerpoint/2010/main" val="422246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am.gov/content/duns-ue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May be extended via formal written request to the recipients FEMA Preparedness Officer and must contain specific and compelling </a:t>
            </a:r>
          </a:p>
          <a:p>
            <a:r>
              <a:rPr lang="en-US" dirty="0"/>
              <a:t>justifications as to why an extension is required. Recipients are advised to coordinate with </a:t>
            </a:r>
          </a:p>
          <a:p>
            <a:r>
              <a:rPr lang="en-US" dirty="0"/>
              <a:t>the FEMA Preparedness Officer as needed when preparing an extension request. Please refer </a:t>
            </a:r>
          </a:p>
          <a:p>
            <a:r>
              <a:rPr lang="en-US" dirty="0"/>
              <a:t>to the Preparedness Grants Manual for more detail on the requirements for submitting an </a:t>
            </a:r>
          </a:p>
          <a:p>
            <a:r>
              <a:rPr lang="en-US" dirty="0"/>
              <a:t>extension request.</a:t>
            </a:r>
          </a:p>
        </p:txBody>
      </p:sp>
      <p:sp>
        <p:nvSpPr>
          <p:cNvPr id="4" name="Slide Number Placeholder 3"/>
          <p:cNvSpPr>
            <a:spLocks noGrp="1"/>
          </p:cNvSpPr>
          <p:nvPr>
            <p:ph type="sldNum" sz="quarter" idx="5"/>
          </p:nvPr>
        </p:nvSpPr>
        <p:spPr/>
        <p:txBody>
          <a:bodyPr/>
          <a:lstStyle/>
          <a:p>
            <a:fld id="{18548830-9309-4B66-A94A-C034AEE9E375}" type="slidenum">
              <a:rPr lang="en-US" smtClean="0"/>
              <a:t>2</a:t>
            </a:fld>
            <a:endParaRPr lang="en-US"/>
          </a:p>
        </p:txBody>
      </p:sp>
    </p:spTree>
    <p:extLst>
      <p:ext uri="{BB962C8B-B14F-4D97-AF65-F5344CB8AC3E}">
        <p14:creationId xmlns:p14="http://schemas.microsoft.com/office/powerpoint/2010/main" val="22110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2/28/23 there is no NPSG FAQ so the quick start guide link is substituted. </a:t>
            </a:r>
          </a:p>
        </p:txBody>
      </p:sp>
      <p:sp>
        <p:nvSpPr>
          <p:cNvPr id="4" name="Slide Number Placeholder 3"/>
          <p:cNvSpPr>
            <a:spLocks noGrp="1"/>
          </p:cNvSpPr>
          <p:nvPr>
            <p:ph type="sldNum" sz="quarter" idx="5"/>
          </p:nvPr>
        </p:nvSpPr>
        <p:spPr/>
        <p:txBody>
          <a:bodyPr/>
          <a:lstStyle/>
          <a:p>
            <a:fld id="{18548830-9309-4B66-A94A-C034AEE9E375}" type="slidenum">
              <a:rPr lang="en-US" smtClean="0"/>
              <a:t>5</a:t>
            </a:fld>
            <a:endParaRPr lang="en-US"/>
          </a:p>
        </p:txBody>
      </p:sp>
    </p:spTree>
    <p:extLst>
      <p:ext uri="{BB962C8B-B14F-4D97-AF65-F5344CB8AC3E}">
        <p14:creationId xmlns:p14="http://schemas.microsoft.com/office/powerpoint/2010/main" val="59484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nonprofit organization may procure resources covering similar purposes across multiple sites, but the quantities and costs must be broken down by site in each IJ - </a:t>
            </a:r>
          </a:p>
        </p:txBody>
      </p:sp>
      <p:sp>
        <p:nvSpPr>
          <p:cNvPr id="4" name="Slide Number Placeholder 3"/>
          <p:cNvSpPr>
            <a:spLocks noGrp="1"/>
          </p:cNvSpPr>
          <p:nvPr>
            <p:ph type="sldNum" sz="quarter" idx="5"/>
          </p:nvPr>
        </p:nvSpPr>
        <p:spPr/>
        <p:txBody>
          <a:bodyPr/>
          <a:lstStyle/>
          <a:p>
            <a:fld id="{18548830-9309-4B66-A94A-C034AEE9E375}" type="slidenum">
              <a:rPr lang="en-US" smtClean="0"/>
              <a:t>6</a:t>
            </a:fld>
            <a:endParaRPr lang="en-US"/>
          </a:p>
        </p:txBody>
      </p:sp>
    </p:spTree>
    <p:extLst>
      <p:ext uri="{BB962C8B-B14F-4D97-AF65-F5344CB8AC3E}">
        <p14:creationId xmlns:p14="http://schemas.microsoft.com/office/powerpoint/2010/main" val="371925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nonprofit organization must be able to sustain the contract personnel capability in future years without NSGP funding, and a sustainment plan will be required as part of the closeout package for any award funding this capability. Cap: may not use more than 50% of their awards to pay for personnel activities unless a waiver is approved by FEMA</a:t>
            </a:r>
          </a:p>
        </p:txBody>
      </p:sp>
      <p:sp>
        <p:nvSpPr>
          <p:cNvPr id="4" name="Slide Number Placeholder 3"/>
          <p:cNvSpPr>
            <a:spLocks noGrp="1"/>
          </p:cNvSpPr>
          <p:nvPr>
            <p:ph type="sldNum" sz="quarter" idx="5"/>
          </p:nvPr>
        </p:nvSpPr>
        <p:spPr/>
        <p:txBody>
          <a:bodyPr/>
          <a:lstStyle/>
          <a:p>
            <a:fld id="{18548830-9309-4B66-A94A-C034AEE9E375}" type="slidenum">
              <a:rPr lang="en-US" smtClean="0"/>
              <a:t>11</a:t>
            </a:fld>
            <a:endParaRPr lang="en-US"/>
          </a:p>
        </p:txBody>
      </p:sp>
    </p:spTree>
    <p:extLst>
      <p:ext uri="{BB962C8B-B14F-4D97-AF65-F5344CB8AC3E}">
        <p14:creationId xmlns:p14="http://schemas.microsoft.com/office/powerpoint/2010/main" val="406842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browser guidance is in the </a:t>
            </a:r>
            <a:r>
              <a:rPr lang="en-US" dirty="0" err="1"/>
              <a:t>nofo</a:t>
            </a:r>
            <a:r>
              <a:rPr lang="en-US" dirty="0"/>
              <a:t>. According to www.makeuseof.com “</a:t>
            </a: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PDF</a:t>
            </a:r>
            <a:r>
              <a:rPr lang="en-US" sz="1200" b="0" i="0" kern="1200" dirty="0">
                <a:solidFill>
                  <a:schemeClr val="tx1"/>
                </a:solidFill>
                <a:effectLst/>
                <a:latin typeface="+mn-lt"/>
                <a:ea typeface="+mn-ea"/>
                <a:cs typeface="+mn-cs"/>
              </a:rPr>
              <a:t> tools in Mozilla's </a:t>
            </a:r>
            <a:r>
              <a:rPr lang="en-US" sz="1200" b="1" i="0" kern="1200" dirty="0">
                <a:solidFill>
                  <a:schemeClr val="tx1"/>
                </a:solidFill>
                <a:effectLst/>
                <a:latin typeface="+mn-lt"/>
                <a:ea typeface="+mn-ea"/>
                <a:cs typeface="+mn-cs"/>
              </a:rPr>
              <a:t>browser</a:t>
            </a:r>
            <a:r>
              <a:rPr lang="en-US" sz="1200" b="0" i="0" kern="1200" dirty="0">
                <a:solidFill>
                  <a:schemeClr val="tx1"/>
                </a:solidFill>
                <a:effectLst/>
                <a:latin typeface="+mn-lt"/>
                <a:ea typeface="+mn-ea"/>
                <a:cs typeface="+mn-cs"/>
              </a:rPr>
              <a:t> are widely considered to be the </a:t>
            </a:r>
            <a:r>
              <a:rPr lang="en-US" sz="1200" b="1" i="0" kern="1200" dirty="0">
                <a:solidFill>
                  <a:schemeClr val="tx1"/>
                </a:solidFill>
                <a:effectLst/>
                <a:latin typeface="+mn-lt"/>
                <a:ea typeface="+mn-ea"/>
                <a:cs typeface="+mn-cs"/>
              </a:rPr>
              <a:t>best</a:t>
            </a:r>
            <a:r>
              <a:rPr lang="en-US" sz="1200" b="0" i="0" kern="1200" dirty="0">
                <a:solidFill>
                  <a:schemeClr val="tx1"/>
                </a:solidFill>
                <a:effectLst/>
                <a:latin typeface="+mn-lt"/>
                <a:ea typeface="+mn-ea"/>
                <a:cs typeface="+mn-cs"/>
              </a:rPr>
              <a:t> outside of dedicated </a:t>
            </a:r>
            <a:r>
              <a:rPr lang="en-US" sz="1200" b="1" i="0" kern="1200" dirty="0">
                <a:solidFill>
                  <a:schemeClr val="tx1"/>
                </a:solidFill>
                <a:effectLst/>
                <a:latin typeface="+mn-lt"/>
                <a:ea typeface="+mn-ea"/>
                <a:cs typeface="+mn-cs"/>
              </a:rPr>
              <a:t>PDF</a:t>
            </a:r>
            <a:r>
              <a:rPr lang="en-US" sz="1200" b="0" i="0" kern="1200" dirty="0">
                <a:solidFill>
                  <a:schemeClr val="tx1"/>
                </a:solidFill>
                <a:effectLst/>
                <a:latin typeface="+mn-lt"/>
                <a:ea typeface="+mn-ea"/>
                <a:cs typeface="+mn-cs"/>
              </a:rPr>
              <a:t> apps.”</a:t>
            </a:r>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19</a:t>
            </a:fld>
            <a:endParaRPr lang="en-US"/>
          </a:p>
        </p:txBody>
      </p:sp>
    </p:spTree>
    <p:extLst>
      <p:ext uri="{BB962C8B-B14F-4D97-AF65-F5344CB8AC3E}">
        <p14:creationId xmlns:p14="http://schemas.microsoft.com/office/powerpoint/2010/main" val="387649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SAM.gov | Duns - Sam UEI</a:t>
            </a:r>
            <a:r>
              <a:rPr lang="en-US" dirty="0"/>
              <a:t> </a:t>
            </a:r>
          </a:p>
          <a:p>
            <a:endParaRPr lang="en-US" dirty="0"/>
          </a:p>
        </p:txBody>
      </p:sp>
      <p:sp>
        <p:nvSpPr>
          <p:cNvPr id="4" name="Slide Number Placeholder 3"/>
          <p:cNvSpPr>
            <a:spLocks noGrp="1"/>
          </p:cNvSpPr>
          <p:nvPr>
            <p:ph type="sldNum" sz="quarter" idx="5"/>
          </p:nvPr>
        </p:nvSpPr>
        <p:spPr/>
        <p:txBody>
          <a:bodyPr/>
          <a:lstStyle/>
          <a:p>
            <a:fld id="{18548830-9309-4B66-A94A-C034AEE9E375}" type="slidenum">
              <a:rPr lang="en-US" smtClean="0"/>
              <a:t>20</a:t>
            </a:fld>
            <a:endParaRPr lang="en-US"/>
          </a:p>
        </p:txBody>
      </p:sp>
    </p:spTree>
    <p:extLst>
      <p:ext uri="{BB962C8B-B14F-4D97-AF65-F5344CB8AC3E}">
        <p14:creationId xmlns:p14="http://schemas.microsoft.com/office/powerpoint/2010/main" val="79642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3/16/2023</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3" Type="http://schemas.openxmlformats.org/officeDocument/2006/relationships/hyperlink" Target="https://www.fema.gov/grants/guidance-tools/authorized-equipment-list"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cisa.gov/sites/default/files/video/fy22_safecom_guidance_508.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sa.gov/publication/houses-worship-security-self-assessment"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fema.gov/sites/default/files/documents/fema_fy-23-nsgp-investment-justification.pdf"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oem.idaho.gov/"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svi.cdc.gov/map.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protect-us.mimecast.com/s/v3nkClYgk7IzgLlyTmIs9t?domain=lnks.gd" TargetMode="External"/><Relationship Id="rId3" Type="http://schemas.openxmlformats.org/officeDocument/2006/relationships/image" Target="../media/image1.png"/><Relationship Id="rId7" Type="http://schemas.openxmlformats.org/officeDocument/2006/relationships/hyperlink" Target="https://protect-us.mimecast.com/s/7vE1CkRLj7fqmgv7uxLX4T?domain=lnks.gd"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protect-us.mimecast.com/s/DRgxCjRKg8fypg02F4HvJm?domain=lnks.gd" TargetMode="External"/><Relationship Id="rId5" Type="http://schemas.openxmlformats.org/officeDocument/2006/relationships/hyperlink" Target="https://protect-us.mimecast.com/s/b2pbCgJED2CYV8JrcY7N_8?domain=lnks.gd" TargetMode="External"/><Relationship Id="rId4" Type="http://schemas.openxmlformats.org/officeDocument/2006/relationships/hyperlink" Target="https://protect-us.mimecast.com/s/WfWtC0R7oLfr6jzKiREDsB?domain=lnks.g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fema.gov/event/fiscal-year-2023-nonprofit-security-grant-program-technical-assistance-webinar-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ema.gov/grants/preparedness/nonprofit-security/fy-23-subapplicant-quick-start-guid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mmccarter@imd.Idaho.gov"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Kharneck@imd.Idaho.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pps.irs.gov/app/eo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fema.gov/emergency-managers/national-preparedness/mission-core-capabilities" TargetMode="External"/><Relationship Id="rId3" Type="http://schemas.openxmlformats.org/officeDocument/2006/relationships/image" Target="../media/image1.png"/><Relationship Id="rId7" Type="http://schemas.openxmlformats.org/officeDocument/2006/relationships/hyperlink" Target="https://www.fema.gov/grants/preparedness/manua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file:///\\files2016.imd.idaho.gov\homeland%20security\BHS%20FINANCE\Grants\2023\2023%20NSGP\3-Guidance\FY23%20NSGP%20NOFO_cleared.pdf" TargetMode="External"/><Relationship Id="rId5" Type="http://schemas.openxmlformats.org/officeDocument/2006/relationships/hyperlink" Target="https://ioem.idaho.gov/about/administration-outreach/community-preparedness/" TargetMode="External"/><Relationship Id="rId4" Type="http://schemas.openxmlformats.org/officeDocument/2006/relationships/hyperlink" Target="https://www.fema.gov/emergency-managers/national-preparedness/goal" TargetMode="External"/><Relationship Id="rId9" Type="http://schemas.openxmlformats.org/officeDocument/2006/relationships/hyperlink" Target="https://www.fema.gov/grants/preparedness/nonprofit-security/fy-23-faq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027911" y="335845"/>
            <a:ext cx="8160232" cy="6186309"/>
          </a:xfrm>
          <a:prstGeom prst="rect">
            <a:avLst/>
          </a:prstGeom>
          <a:noFill/>
        </p:spPr>
        <p:txBody>
          <a:bodyPr wrap="square" rtlCol="0">
            <a:spAutoFit/>
          </a:bodyPr>
          <a:lstStyle/>
          <a:p>
            <a:pPr algn="ctr"/>
            <a:endParaRPr lang="en-US" b="1" dirty="0"/>
          </a:p>
          <a:p>
            <a:pPr algn="ctr"/>
            <a:endParaRPr lang="en-US" b="1" dirty="0"/>
          </a:p>
          <a:p>
            <a:pPr algn="ctr"/>
            <a:r>
              <a:rPr lang="en-US" sz="2400" b="1" dirty="0"/>
              <a:t>2023 Nonprofit Security Grant Program (NSGP)</a:t>
            </a: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sz="2400" b="1" dirty="0"/>
              <a:t>Bidder’s Workshop</a:t>
            </a:r>
          </a:p>
          <a:p>
            <a:pPr algn="ctr"/>
            <a:r>
              <a:rPr lang="en-US" sz="2400" dirty="0"/>
              <a:t> 9:00 a.m. Thursday March 16, 2023</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4B04EBF3-D74B-4E09-A90B-22E1E75CFE5C}"/>
              </a:ext>
            </a:extLst>
          </p:cNvPr>
          <p:cNvPicPr>
            <a:picLocks noChangeAspect="1"/>
          </p:cNvPicPr>
          <p:nvPr/>
        </p:nvPicPr>
        <p:blipFill>
          <a:blip r:embed="rId3"/>
          <a:stretch>
            <a:fillRect/>
          </a:stretch>
        </p:blipFill>
        <p:spPr>
          <a:xfrm>
            <a:off x="7861290" y="3933152"/>
            <a:ext cx="4052841" cy="2690541"/>
          </a:xfrm>
          <a:prstGeom prst="rect">
            <a:avLst/>
          </a:prstGeom>
        </p:spPr>
      </p:pic>
      <p:pic>
        <p:nvPicPr>
          <p:cNvPr id="7" name="Picture 6">
            <a:extLst>
              <a:ext uri="{FF2B5EF4-FFF2-40B4-BE49-F238E27FC236}">
                <a16:creationId xmlns:a16="http://schemas.microsoft.com/office/drawing/2014/main" id="{9AF6F1E8-31C0-4C57-9B97-F31CC42177B2}"/>
              </a:ext>
            </a:extLst>
          </p:cNvPr>
          <p:cNvPicPr>
            <a:picLocks noChangeAspect="1"/>
          </p:cNvPicPr>
          <p:nvPr/>
        </p:nvPicPr>
        <p:blipFill>
          <a:blip r:embed="rId4"/>
          <a:stretch>
            <a:fillRect/>
          </a:stretch>
        </p:blipFill>
        <p:spPr>
          <a:xfrm>
            <a:off x="404758" y="3041004"/>
            <a:ext cx="2470871" cy="1784296"/>
          </a:xfrm>
          <a:prstGeom prst="rect">
            <a:avLst/>
          </a:prstGeom>
        </p:spPr>
      </p:pic>
      <p:pic>
        <p:nvPicPr>
          <p:cNvPr id="9" name="Picture 8">
            <a:extLst>
              <a:ext uri="{FF2B5EF4-FFF2-40B4-BE49-F238E27FC236}">
                <a16:creationId xmlns:a16="http://schemas.microsoft.com/office/drawing/2014/main" id="{2D29E2D7-CB98-48DE-B5C3-2E6013ED8218}"/>
              </a:ext>
            </a:extLst>
          </p:cNvPr>
          <p:cNvPicPr>
            <a:picLocks noChangeAspect="1"/>
          </p:cNvPicPr>
          <p:nvPr/>
        </p:nvPicPr>
        <p:blipFill>
          <a:blip r:embed="rId5"/>
          <a:stretch>
            <a:fillRect/>
          </a:stretch>
        </p:blipFill>
        <p:spPr>
          <a:xfrm>
            <a:off x="3137044" y="2003770"/>
            <a:ext cx="4374482" cy="2183552"/>
          </a:xfrm>
          <a:prstGeom prst="rect">
            <a:avLst/>
          </a:prstGeom>
        </p:spPr>
      </p:pic>
      <p:pic>
        <p:nvPicPr>
          <p:cNvPr id="11" name="Picture 10">
            <a:extLst>
              <a:ext uri="{FF2B5EF4-FFF2-40B4-BE49-F238E27FC236}">
                <a16:creationId xmlns:a16="http://schemas.microsoft.com/office/drawing/2014/main" id="{B53D3F15-607A-4221-947B-9B5D369F225E}"/>
              </a:ext>
            </a:extLst>
          </p:cNvPr>
          <p:cNvPicPr>
            <a:picLocks noChangeAspect="1"/>
          </p:cNvPicPr>
          <p:nvPr/>
        </p:nvPicPr>
        <p:blipFill>
          <a:blip r:embed="rId6"/>
          <a:stretch>
            <a:fillRect/>
          </a:stretch>
        </p:blipFill>
        <p:spPr>
          <a:xfrm>
            <a:off x="8122956" y="1532685"/>
            <a:ext cx="3376680" cy="2036275"/>
          </a:xfrm>
          <a:prstGeom prst="rect">
            <a:avLst/>
          </a:prstGeom>
        </p:spPr>
      </p:pic>
    </p:spTree>
    <p:extLst>
      <p:ext uri="{BB962C8B-B14F-4D97-AF65-F5344CB8AC3E}">
        <p14:creationId xmlns:p14="http://schemas.microsoft.com/office/powerpoint/2010/main" val="1535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5355312"/>
          </a:xfrm>
          <a:prstGeom prst="rect">
            <a:avLst/>
          </a:prstGeom>
          <a:noFill/>
        </p:spPr>
        <p:txBody>
          <a:bodyPr wrap="square" rtlCol="0">
            <a:spAutoFit/>
          </a:bodyPr>
          <a:lstStyle/>
          <a:p>
            <a:pPr algn="ctr"/>
            <a:r>
              <a:rPr lang="en-US" b="1" dirty="0"/>
              <a:t>2023 NSGP Allowable Costs</a:t>
            </a:r>
          </a:p>
          <a:p>
            <a:pPr algn="ctr"/>
            <a:endParaRPr lang="en-US" b="1" dirty="0"/>
          </a:p>
          <a:p>
            <a:r>
              <a:rPr lang="en-US" u="sng" dirty="0"/>
              <a:t>Equipment</a:t>
            </a:r>
            <a:r>
              <a:rPr lang="en-US" dirty="0"/>
              <a:t>- Authorized Equipment List (AEL) Categories 14 &amp; 15 only; examples include:</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a:p>
            <a:endParaRPr lang="en-US" dirty="0"/>
          </a:p>
          <a:p>
            <a:endParaRPr lang="en-US" dirty="0"/>
          </a:p>
          <a:p>
            <a:endParaRPr lang="en-US" dirty="0"/>
          </a:p>
          <a:p>
            <a:endParaRPr lang="en-US" dirty="0"/>
          </a:p>
          <a:p>
            <a:pPr algn="ctr"/>
            <a:r>
              <a:rPr lang="en-US" dirty="0">
                <a:hlinkClick r:id="rId3"/>
              </a:rPr>
              <a:t>Authorized Equipment List | FEMA.gov</a:t>
            </a:r>
            <a:endParaRPr lang="en-US" dirty="0"/>
          </a:p>
          <a:p>
            <a:pPr algn="ctr"/>
            <a:r>
              <a:rPr lang="en-US" dirty="0"/>
              <a:t>    For additional guidance on using FEMA grant funding to purchase equipment refer to the latest SAFECOM publication here:</a:t>
            </a:r>
          </a:p>
          <a:p>
            <a:pPr algn="ctr"/>
            <a:r>
              <a:rPr lang="en-US" dirty="0">
                <a:hlinkClick r:id="rId4"/>
              </a:rPr>
              <a:t>         FY 2022 SAFECOM Guidance on Emergency Communications Grants (cisa.gov)</a:t>
            </a:r>
            <a:endParaRPr lang="en-US" dirty="0"/>
          </a:p>
        </p:txBody>
      </p:sp>
      <p:graphicFrame>
        <p:nvGraphicFramePr>
          <p:cNvPr id="4" name="Table 3">
            <a:extLst>
              <a:ext uri="{FF2B5EF4-FFF2-40B4-BE49-F238E27FC236}">
                <a16:creationId xmlns:a16="http://schemas.microsoft.com/office/drawing/2014/main" id="{317F796B-CA5F-4028-805F-948D00799021}"/>
              </a:ext>
            </a:extLst>
          </p:cNvPr>
          <p:cNvGraphicFramePr>
            <a:graphicFrameLocks noGrp="1"/>
          </p:cNvGraphicFramePr>
          <p:nvPr>
            <p:extLst>
              <p:ext uri="{D42A27DB-BD31-4B8C-83A1-F6EECF244321}">
                <p14:modId xmlns:p14="http://schemas.microsoft.com/office/powerpoint/2010/main" val="138756309"/>
              </p:ext>
            </p:extLst>
          </p:nvPr>
        </p:nvGraphicFramePr>
        <p:xfrm>
          <a:off x="1338989" y="2523241"/>
          <a:ext cx="8128000" cy="201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14910013"/>
                    </a:ext>
                  </a:extLst>
                </a:gridCol>
                <a:gridCol w="4064000">
                  <a:extLst>
                    <a:ext uri="{9D8B030D-6E8A-4147-A177-3AD203B41FA5}">
                      <a16:colId xmlns:a16="http://schemas.microsoft.com/office/drawing/2014/main" val="1694943621"/>
                    </a:ext>
                  </a:extLst>
                </a:gridCol>
              </a:tblGrid>
              <a:tr h="370840">
                <a:tc>
                  <a:txBody>
                    <a:bodyPr/>
                    <a:lstStyle/>
                    <a:p>
                      <a:pPr marL="285750" indent="-285750">
                        <a:buFont typeface="Arial" panose="020B0604020202020204" pitchFamily="34" charset="0"/>
                        <a:buChar char="•"/>
                      </a:pPr>
                      <a:r>
                        <a:rPr lang="en-US" dirty="0"/>
                        <a:t>Access Control Equipment</a:t>
                      </a:r>
                    </a:p>
                    <a:p>
                      <a:pPr marL="285750" indent="-285750">
                        <a:buFont typeface="Arial" panose="020B0604020202020204" pitchFamily="34" charset="0"/>
                        <a:buChar char="•"/>
                      </a:pPr>
                      <a:r>
                        <a:rPr lang="en-US" dirty="0"/>
                        <a:t>Surveillance Equipment (Cameras)</a:t>
                      </a:r>
                    </a:p>
                    <a:p>
                      <a:pPr marL="285750" indent="-285750">
                        <a:buFont typeface="Arial" panose="020B0604020202020204" pitchFamily="34" charset="0"/>
                        <a:buChar char="•"/>
                      </a:pPr>
                      <a:r>
                        <a:rPr lang="en-US" dirty="0"/>
                        <a:t>Impact Resistant Doors and Gates</a:t>
                      </a:r>
                    </a:p>
                    <a:p>
                      <a:pPr marL="285750" indent="-285750">
                        <a:buFont typeface="Arial" panose="020B0604020202020204" pitchFamily="34" charset="0"/>
                        <a:buChar char="•"/>
                      </a:pPr>
                      <a:r>
                        <a:rPr lang="en-US" dirty="0"/>
                        <a:t>Intrusion Detection Sensors and Alarms</a:t>
                      </a:r>
                    </a:p>
                    <a:p>
                      <a:pPr marL="285750" indent="-285750">
                        <a:buFont typeface="Arial" panose="020B0604020202020204" pitchFamily="34" charset="0"/>
                        <a:buChar char="•"/>
                      </a:pPr>
                      <a:r>
                        <a:rPr lang="en-US" dirty="0"/>
                        <a:t>Exterior Lighting</a:t>
                      </a:r>
                    </a:p>
                  </a:txBody>
                  <a:tcPr/>
                </a:tc>
                <a:tc>
                  <a:txBody>
                    <a:bodyPr/>
                    <a:lstStyle/>
                    <a:p>
                      <a:pPr marL="285750" indent="-285750">
                        <a:buFont typeface="Arial" panose="020B0604020202020204" pitchFamily="34" charset="0"/>
                        <a:buChar char="•"/>
                      </a:pPr>
                      <a:r>
                        <a:rPr lang="en-US" dirty="0"/>
                        <a:t>Physical Perimeter Security (fencing, walls, jersey barriers)</a:t>
                      </a:r>
                    </a:p>
                    <a:p>
                      <a:pPr marL="285750" indent="-285750">
                        <a:buFont typeface="Arial" panose="020B0604020202020204" pitchFamily="34" charset="0"/>
                        <a:buChar char="•"/>
                      </a:pPr>
                      <a:r>
                        <a:rPr lang="en-US" dirty="0"/>
                        <a:t>Screening and Inspection Equipment</a:t>
                      </a:r>
                    </a:p>
                    <a:p>
                      <a:pPr marL="285750" indent="-285750">
                        <a:buFont typeface="Arial" panose="020B0604020202020204" pitchFamily="34" charset="0"/>
                        <a:buChar char="•"/>
                      </a:pPr>
                      <a:r>
                        <a:rPr lang="en-US" dirty="0"/>
                        <a:t>Backup computer hardware, operating system, data storage, and application software</a:t>
                      </a:r>
                    </a:p>
                  </a:txBody>
                  <a:tcPr/>
                </a:tc>
                <a:extLst>
                  <a:ext uri="{0D108BD9-81ED-4DB2-BD59-A6C34878D82A}">
                    <a16:rowId xmlns:a16="http://schemas.microsoft.com/office/drawing/2014/main" val="2648787916"/>
                  </a:ext>
                </a:extLst>
              </a:tr>
            </a:tbl>
          </a:graphicData>
        </a:graphic>
      </p:graphicFrame>
    </p:spTree>
    <p:extLst>
      <p:ext uri="{BB962C8B-B14F-4D97-AF65-F5344CB8AC3E}">
        <p14:creationId xmlns:p14="http://schemas.microsoft.com/office/powerpoint/2010/main" val="15318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3693319"/>
          </a:xfrm>
          <a:prstGeom prst="rect">
            <a:avLst/>
          </a:prstGeom>
          <a:noFill/>
        </p:spPr>
        <p:txBody>
          <a:bodyPr wrap="square" rtlCol="0">
            <a:spAutoFit/>
          </a:bodyPr>
          <a:lstStyle/>
          <a:p>
            <a:pPr algn="ctr"/>
            <a:r>
              <a:rPr lang="en-US" b="1" dirty="0"/>
              <a:t>2023 NSGP Allowable Costs</a:t>
            </a:r>
          </a:p>
          <a:p>
            <a:pPr algn="ctr"/>
            <a:endParaRPr lang="en-US" b="1" dirty="0"/>
          </a:p>
          <a:p>
            <a:r>
              <a:rPr lang="en-US" u="sng" dirty="0"/>
              <a:t>Personnel</a:t>
            </a:r>
            <a:r>
              <a:rPr lang="en-US" dirty="0"/>
              <a:t>- Contracted security protection is the only allowable cost in this category under NSGP.</a:t>
            </a:r>
          </a:p>
          <a:p>
            <a:endParaRPr lang="en-US" dirty="0"/>
          </a:p>
          <a:p>
            <a:pPr marL="285750" indent="-285750">
              <a:buFont typeface="Wingdings" panose="05000000000000000000" pitchFamily="2" charset="2"/>
              <a:buChar char="Ø"/>
            </a:pPr>
            <a:r>
              <a:rPr lang="en-US" dirty="0"/>
              <a:t>Funds may not be used to purchase equipment for contracted security.</a:t>
            </a:r>
          </a:p>
          <a:p>
            <a:pPr marL="285750" indent="-285750">
              <a:buFont typeface="Wingdings" panose="05000000000000000000" pitchFamily="2" charset="2"/>
              <a:buChar char="Ø"/>
            </a:pPr>
            <a:r>
              <a:rPr lang="en-US" dirty="0"/>
              <a:t>Applicant should justify proposed contracted security personnel spending in the target hardening narrative section of the application.</a:t>
            </a:r>
          </a:p>
          <a:p>
            <a:pPr marL="285750" indent="-285750">
              <a:buFont typeface="Wingdings" panose="05000000000000000000" pitchFamily="2" charset="2"/>
              <a:buChar char="Ø"/>
            </a:pPr>
            <a:r>
              <a:rPr lang="en-US" dirty="0"/>
              <a:t>Sustainment planning for non-NSGP-funded contract personnel capability will be required as part of the closeout package.</a:t>
            </a:r>
          </a:p>
          <a:p>
            <a:pPr marL="285750" indent="-285750">
              <a:buFont typeface="Wingdings" panose="05000000000000000000" pitchFamily="2" charset="2"/>
              <a:buChar char="Ø"/>
            </a:pPr>
            <a:endParaRPr lang="en-US" dirty="0"/>
          </a:p>
          <a:p>
            <a:pPr marL="742950" lvl="1" indent="-285750">
              <a:buFont typeface="Wingdings" panose="05000000000000000000" pitchFamily="2" charset="2"/>
              <a:buChar char="ü"/>
            </a:pPr>
            <a:r>
              <a:rPr lang="en-US" dirty="0"/>
              <a:t>i.e. number of personnel, frequency of use, hourly rate</a:t>
            </a:r>
          </a:p>
          <a:p>
            <a:endParaRPr lang="en-US" dirty="0"/>
          </a:p>
        </p:txBody>
      </p:sp>
    </p:spTree>
    <p:extLst>
      <p:ext uri="{BB962C8B-B14F-4D97-AF65-F5344CB8AC3E}">
        <p14:creationId xmlns:p14="http://schemas.microsoft.com/office/powerpoint/2010/main" val="16577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5078313"/>
          </a:xfrm>
          <a:prstGeom prst="rect">
            <a:avLst/>
          </a:prstGeom>
          <a:noFill/>
        </p:spPr>
        <p:txBody>
          <a:bodyPr wrap="square" rtlCol="0">
            <a:spAutoFit/>
          </a:bodyPr>
          <a:lstStyle/>
          <a:p>
            <a:pPr algn="ctr"/>
            <a:r>
              <a:rPr lang="en-US" b="1" dirty="0"/>
              <a:t>2023 NSGP Allowable Costs</a:t>
            </a:r>
          </a:p>
          <a:p>
            <a:pPr algn="ctr"/>
            <a:endParaRPr lang="en-US" b="1" dirty="0"/>
          </a:p>
          <a:p>
            <a:r>
              <a:rPr lang="en-US" u="sng" dirty="0"/>
              <a:t>Management and Administration (M&amp;A)-</a:t>
            </a:r>
          </a:p>
          <a:p>
            <a:endParaRPr lang="en-US" dirty="0"/>
          </a:p>
          <a:p>
            <a:pPr marL="285750" indent="-285750">
              <a:buFont typeface="Wingdings" panose="05000000000000000000" pitchFamily="2" charset="2"/>
              <a:buChar char="Ø"/>
            </a:pPr>
            <a:r>
              <a:rPr lang="en-US" dirty="0"/>
              <a:t>Up to 5% of a subrecipient’s FY 2023 NSGP award may be used for M&amp;A purposes.</a:t>
            </a:r>
          </a:p>
          <a:p>
            <a:pPr marL="285750" indent="-285750">
              <a:buFont typeface="Wingdings" panose="05000000000000000000" pitchFamily="2" charset="2"/>
              <a:buChar char="Ø"/>
            </a:pPr>
            <a:endParaRPr lang="en-US" dirty="0"/>
          </a:p>
          <a:p>
            <a:pPr marL="742950" lvl="1" indent="-285750">
              <a:buFont typeface="Wingdings" panose="05000000000000000000" pitchFamily="2" charset="2"/>
              <a:buChar char="ü"/>
            </a:pPr>
            <a:r>
              <a:rPr lang="en-US" dirty="0"/>
              <a:t>Examples include reporting, financial management, correspondence and monitoring.</a:t>
            </a:r>
          </a:p>
          <a:p>
            <a:pPr marL="742950" lvl="1" indent="-285750">
              <a:buFont typeface="Wingdings" panose="05000000000000000000" pitchFamily="2" charset="2"/>
              <a:buChar char="ü"/>
            </a:pPr>
            <a:r>
              <a:rPr lang="en-US" dirty="0"/>
              <a:t>Justify M&amp;A budget in Section IV of the Investment Justification to fully account for the project budget.</a:t>
            </a:r>
          </a:p>
          <a:p>
            <a:pPr marL="742950" lvl="1" indent="-285750">
              <a:buFont typeface="Wingdings" panose="05000000000000000000" pitchFamily="2" charset="2"/>
              <a:buChar char="ü"/>
            </a:pPr>
            <a:r>
              <a:rPr lang="en-US" b="1" i="1" dirty="0"/>
              <a:t>Operational costs are not allowed.</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22749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2308324"/>
          </a:xfrm>
          <a:prstGeom prst="rect">
            <a:avLst/>
          </a:prstGeom>
          <a:noFill/>
        </p:spPr>
        <p:txBody>
          <a:bodyPr wrap="square" rtlCol="0">
            <a:spAutoFit/>
          </a:bodyPr>
          <a:lstStyle/>
          <a:p>
            <a:pPr algn="ctr"/>
            <a:r>
              <a:rPr lang="en-US" b="1" dirty="0"/>
              <a:t>2023 NSGP Unallowable Costs </a:t>
            </a:r>
            <a:r>
              <a:rPr lang="en-US" dirty="0"/>
              <a:t>(not exhaustive)</a:t>
            </a:r>
          </a:p>
          <a:p>
            <a:pPr algn="ctr"/>
            <a:endParaRPr lang="en-US" b="1"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graphicFrame>
        <p:nvGraphicFramePr>
          <p:cNvPr id="4" name="Table 3">
            <a:extLst>
              <a:ext uri="{FF2B5EF4-FFF2-40B4-BE49-F238E27FC236}">
                <a16:creationId xmlns:a16="http://schemas.microsoft.com/office/drawing/2014/main" id="{C3CA6C31-B99F-47C5-8BA9-3F1F989093C1}"/>
              </a:ext>
            </a:extLst>
          </p:cNvPr>
          <p:cNvGraphicFramePr>
            <a:graphicFrameLocks noGrp="1"/>
          </p:cNvGraphicFramePr>
          <p:nvPr>
            <p:extLst>
              <p:ext uri="{D42A27DB-BD31-4B8C-83A1-F6EECF244321}">
                <p14:modId xmlns:p14="http://schemas.microsoft.com/office/powerpoint/2010/main" val="3624909706"/>
              </p:ext>
            </p:extLst>
          </p:nvPr>
        </p:nvGraphicFramePr>
        <p:xfrm>
          <a:off x="1306757" y="1699170"/>
          <a:ext cx="8128000" cy="3108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65598692"/>
                    </a:ext>
                  </a:extLst>
                </a:gridCol>
                <a:gridCol w="4064000">
                  <a:extLst>
                    <a:ext uri="{9D8B030D-6E8A-4147-A177-3AD203B41FA5}">
                      <a16:colId xmlns:a16="http://schemas.microsoft.com/office/drawing/2014/main" val="592026692"/>
                    </a:ext>
                  </a:extLst>
                </a:gridCol>
              </a:tblGrid>
              <a:tr h="370840">
                <a:tc>
                  <a:txBody>
                    <a:bodyPr/>
                    <a:lstStyle/>
                    <a:p>
                      <a:pPr marL="285750" indent="-285750">
                        <a:buFont typeface="Wingdings" panose="05000000000000000000" pitchFamily="2" charset="2"/>
                        <a:buChar char="ü"/>
                      </a:pPr>
                      <a:r>
                        <a:rPr lang="en-US" dirty="0"/>
                        <a:t>Organizational operating costs</a:t>
                      </a:r>
                    </a:p>
                    <a:p>
                      <a:pPr marL="285750" indent="-285750">
                        <a:buFont typeface="Wingdings" panose="05000000000000000000" pitchFamily="2" charset="2"/>
                        <a:buChar char="ü"/>
                      </a:pPr>
                      <a:r>
                        <a:rPr lang="en-US" dirty="0"/>
                        <a:t>Hiring of public safety personnel</a:t>
                      </a:r>
                    </a:p>
                    <a:p>
                      <a:pPr marL="285750" indent="-285750">
                        <a:buFont typeface="Wingdings" panose="05000000000000000000" pitchFamily="2" charset="2"/>
                        <a:buChar char="ü"/>
                      </a:pPr>
                      <a:r>
                        <a:rPr lang="en-US" dirty="0"/>
                        <a:t>General-use expenditures</a:t>
                      </a:r>
                    </a:p>
                    <a:p>
                      <a:pPr marL="285750" indent="-285750">
                        <a:buFont typeface="Wingdings" panose="05000000000000000000" pitchFamily="2" charset="2"/>
                        <a:buChar char="ü"/>
                      </a:pPr>
                      <a:r>
                        <a:rPr lang="en-US" dirty="0"/>
                        <a:t>Overtime</a:t>
                      </a:r>
                    </a:p>
                    <a:p>
                      <a:pPr marL="285750" indent="-285750">
                        <a:buFont typeface="Wingdings" panose="05000000000000000000" pitchFamily="2" charset="2"/>
                        <a:buChar char="ü"/>
                      </a:pPr>
                      <a:r>
                        <a:rPr lang="en-US" dirty="0"/>
                        <a:t>Development of risk / vulnerability assessments</a:t>
                      </a:r>
                    </a:p>
                    <a:p>
                      <a:pPr marL="285750" indent="-285750">
                        <a:buFont typeface="Wingdings" panose="05000000000000000000" pitchFamily="2" charset="2"/>
                        <a:buChar char="ü"/>
                      </a:pPr>
                      <a:r>
                        <a:rPr lang="en-US" dirty="0"/>
                        <a:t>License plate reader systems</a:t>
                      </a:r>
                    </a:p>
                    <a:p>
                      <a:pPr marL="285750" indent="-285750">
                        <a:buFont typeface="Wingdings" panose="05000000000000000000" pitchFamily="2" charset="2"/>
                        <a:buChar char="ü"/>
                      </a:pPr>
                      <a:r>
                        <a:rPr lang="en-US" dirty="0"/>
                        <a:t>Facial recognition software</a:t>
                      </a:r>
                    </a:p>
                    <a:p>
                      <a:pPr marL="285750" indent="-285750">
                        <a:buFont typeface="Wingdings" panose="05000000000000000000" pitchFamily="2" charset="2"/>
                        <a:buChar char="ü"/>
                      </a:pPr>
                      <a:r>
                        <a:rPr lang="en-US" dirty="0"/>
                        <a:t>Knox boxes</a:t>
                      </a:r>
                    </a:p>
                    <a:p>
                      <a:pPr marL="285750" indent="-285750">
                        <a:buFont typeface="Wingdings" panose="05000000000000000000" pitchFamily="2" charset="2"/>
                        <a:buChar char="ü"/>
                      </a:pPr>
                      <a:r>
                        <a:rPr lang="en-US" dirty="0"/>
                        <a:t>Guns / weapons</a:t>
                      </a:r>
                    </a:p>
                    <a:p>
                      <a:pPr marL="285750" indent="-285750">
                        <a:buFont typeface="Wingdings" panose="05000000000000000000" pitchFamily="2" charset="2"/>
                        <a:buChar char="ü"/>
                      </a:pPr>
                      <a:r>
                        <a:rPr lang="en-US" dirty="0"/>
                        <a:t>Landscaping</a:t>
                      </a:r>
                    </a:p>
                  </a:txBody>
                  <a:tcPr/>
                </a:tc>
                <a:tc>
                  <a:txBody>
                    <a:bodyPr/>
                    <a:lstStyle/>
                    <a:p>
                      <a:pPr marL="285750" indent="-285750">
                        <a:buFont typeface="Wingdings" panose="05000000000000000000" pitchFamily="2" charset="2"/>
                        <a:buChar char="ü"/>
                      </a:pPr>
                      <a:r>
                        <a:rPr lang="en-US" dirty="0"/>
                        <a:t>Initiatives that enhance federal property</a:t>
                      </a:r>
                    </a:p>
                    <a:p>
                      <a:pPr marL="285750" indent="-285750">
                        <a:buFont typeface="Wingdings" panose="05000000000000000000" pitchFamily="2" charset="2"/>
                        <a:buChar char="ü"/>
                      </a:pPr>
                      <a:r>
                        <a:rPr lang="en-US" dirty="0"/>
                        <a:t>Initiatives which study technology development</a:t>
                      </a:r>
                    </a:p>
                    <a:p>
                      <a:pPr marL="285750" indent="-285750">
                        <a:buFont typeface="Wingdings" panose="05000000000000000000" pitchFamily="2" charset="2"/>
                        <a:buChar char="ü"/>
                      </a:pPr>
                      <a:r>
                        <a:rPr lang="en-US" dirty="0"/>
                        <a:t>Proof of concept initiatives</a:t>
                      </a:r>
                    </a:p>
                    <a:p>
                      <a:pPr marL="285750" indent="-285750">
                        <a:buFont typeface="Wingdings" panose="05000000000000000000" pitchFamily="2" charset="2"/>
                        <a:buChar char="ü"/>
                      </a:pPr>
                      <a:r>
                        <a:rPr lang="en-US" dirty="0"/>
                        <a:t>Any pre-award costs</a:t>
                      </a:r>
                    </a:p>
                    <a:p>
                      <a:pPr marL="285750" indent="-285750">
                        <a:buFont typeface="Wingdings" panose="05000000000000000000" pitchFamily="2" charset="2"/>
                        <a:buChar char="ü"/>
                      </a:pPr>
                      <a:r>
                        <a:rPr lang="en-US" dirty="0"/>
                        <a:t>Sexual predatory screening database</a:t>
                      </a:r>
                    </a:p>
                    <a:p>
                      <a:pPr marL="285750" indent="-285750">
                        <a:buFont typeface="Wingdings" panose="05000000000000000000" pitchFamily="2" charset="2"/>
                        <a:buChar char="ü"/>
                      </a:pPr>
                      <a:r>
                        <a:rPr lang="en-US" dirty="0"/>
                        <a:t>Development of the investment justification</a:t>
                      </a:r>
                    </a:p>
                    <a:p>
                      <a:pPr marL="285750" indent="-285750">
                        <a:buFont typeface="Wingdings" panose="05000000000000000000" pitchFamily="2" charset="2"/>
                        <a:buChar char="ü"/>
                      </a:pPr>
                      <a:r>
                        <a:rPr lang="en-US" dirty="0"/>
                        <a:t>Weapons training</a:t>
                      </a:r>
                    </a:p>
                  </a:txBody>
                  <a:tcPr/>
                </a:tc>
                <a:extLst>
                  <a:ext uri="{0D108BD9-81ED-4DB2-BD59-A6C34878D82A}">
                    <a16:rowId xmlns:a16="http://schemas.microsoft.com/office/drawing/2014/main" val="2729218151"/>
                  </a:ext>
                </a:extLst>
              </a:tr>
            </a:tbl>
          </a:graphicData>
        </a:graphic>
      </p:graphicFrame>
    </p:spTree>
    <p:extLst>
      <p:ext uri="{BB962C8B-B14F-4D97-AF65-F5344CB8AC3E}">
        <p14:creationId xmlns:p14="http://schemas.microsoft.com/office/powerpoint/2010/main" val="271204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5632311"/>
          </a:xfrm>
          <a:prstGeom prst="rect">
            <a:avLst/>
          </a:prstGeom>
          <a:noFill/>
        </p:spPr>
        <p:txBody>
          <a:bodyPr wrap="square" rtlCol="0">
            <a:spAutoFit/>
          </a:bodyPr>
          <a:lstStyle/>
          <a:p>
            <a:pPr algn="ctr"/>
            <a:r>
              <a:rPr lang="en-US" b="1" dirty="0"/>
              <a:t>2023 NSGP Review Process</a:t>
            </a:r>
          </a:p>
          <a:p>
            <a:pPr algn="ctr"/>
            <a:endParaRPr lang="en-US" b="1" dirty="0"/>
          </a:p>
          <a:p>
            <a:r>
              <a:rPr lang="en-US" dirty="0"/>
              <a:t>FEMA review priorities-</a:t>
            </a:r>
          </a:p>
          <a:p>
            <a:endParaRPr lang="en-US" dirty="0"/>
          </a:p>
          <a:p>
            <a:pPr marL="285750" indent="-285750">
              <a:buFont typeface="Wingdings" panose="05000000000000000000" pitchFamily="2" charset="2"/>
              <a:buChar char="Ø"/>
            </a:pPr>
            <a:r>
              <a:rPr lang="en-US" b="1" i="1" dirty="0"/>
              <a:t>Mission Statement: </a:t>
            </a:r>
            <a:r>
              <a:rPr lang="en-US" dirty="0"/>
              <a:t>used to validate Investment Justification and to categorize facility (faith-based, education, medical, other).</a:t>
            </a:r>
          </a:p>
          <a:p>
            <a:pPr marL="285750" indent="-285750">
              <a:buFont typeface="Wingdings" panose="05000000000000000000" pitchFamily="2" charset="2"/>
              <a:buChar char="Ø"/>
            </a:pPr>
            <a:r>
              <a:rPr lang="en-US" b="1" i="1" dirty="0"/>
              <a:t>Completed vulnerability assessment: </a:t>
            </a:r>
            <a:r>
              <a:rPr lang="en-US" dirty="0"/>
              <a:t>identifies the threats and vulnerabilities specific to the facility / site identified in the application.</a:t>
            </a:r>
          </a:p>
          <a:p>
            <a:pPr marL="285750" indent="-285750">
              <a:buFont typeface="Wingdings" panose="05000000000000000000" pitchFamily="2" charset="2"/>
              <a:buChar char="Ø"/>
            </a:pPr>
            <a:r>
              <a:rPr lang="en-US" b="1" i="1" dirty="0"/>
              <a:t>Completed Investment Justification (IJ): </a:t>
            </a:r>
            <a:r>
              <a:rPr lang="en-US" dirty="0"/>
              <a:t>must be a physical address- no P.O. Box Numbers, one site and one address per IJ, organization must occupy the site at the time of the application.</a:t>
            </a:r>
          </a:p>
          <a:p>
            <a:pPr marL="285750" indent="-285750">
              <a:buFont typeface="Wingdings" panose="05000000000000000000" pitchFamily="2" charset="2"/>
              <a:buChar char="Ø"/>
            </a:pPr>
            <a:r>
              <a:rPr lang="en-US" b="1" i="1" dirty="0"/>
              <a:t>Supporting Documentation: </a:t>
            </a:r>
            <a:r>
              <a:rPr lang="en-US" dirty="0"/>
              <a:t>supports threat to facility, if applicable, such as police or insurance reports.</a:t>
            </a:r>
          </a:p>
          <a:p>
            <a:pPr algn="ctr"/>
            <a:endParaRPr lang="en-US" b="1"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37963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7571303"/>
          </a:xfrm>
          <a:prstGeom prst="rect">
            <a:avLst/>
          </a:prstGeom>
          <a:noFill/>
        </p:spPr>
        <p:txBody>
          <a:bodyPr wrap="square" rtlCol="0">
            <a:spAutoFit/>
          </a:bodyPr>
          <a:lstStyle/>
          <a:p>
            <a:pPr algn="ctr"/>
            <a:r>
              <a:rPr lang="en-US" b="1" dirty="0"/>
              <a:t>2023 NSGP Review Process</a:t>
            </a:r>
          </a:p>
          <a:p>
            <a:pPr algn="ctr"/>
            <a:endParaRPr lang="en-US" b="1" dirty="0"/>
          </a:p>
          <a:p>
            <a:r>
              <a:rPr lang="en-US" dirty="0"/>
              <a:t>FEMA review priorities-</a:t>
            </a:r>
          </a:p>
          <a:p>
            <a:endParaRPr lang="en-US" dirty="0"/>
          </a:p>
          <a:p>
            <a:pPr marL="285750" indent="-285750">
              <a:buFont typeface="Wingdings" panose="05000000000000000000" pitchFamily="2" charset="2"/>
              <a:buChar char="Ø"/>
            </a:pPr>
            <a:r>
              <a:rPr lang="en-US" b="1" i="1" dirty="0"/>
              <a:t>Mission Statement: </a:t>
            </a:r>
            <a:r>
              <a:rPr lang="en-US" dirty="0"/>
              <a:t>use official letterhead, provide the ‘who, what and why’ of the organization, state purpose of organization and any policies / practices that may elevate risk.</a:t>
            </a:r>
          </a:p>
          <a:p>
            <a:pPr marL="285750" indent="-285750">
              <a:buFont typeface="Wingdings" panose="05000000000000000000" pitchFamily="2" charset="2"/>
              <a:buChar char="Ø"/>
            </a:pPr>
            <a:r>
              <a:rPr lang="en-US" b="1" i="1" dirty="0"/>
              <a:t>Vulnerability Assessment (VA): </a:t>
            </a:r>
            <a:r>
              <a:rPr lang="en-US" dirty="0"/>
              <a:t>VA is the foundation upon which the IJ is built, the VA addresses threats, vulnerabilities and consequences of potential events at a site or location; equipment should directly link to the threats, vulnerabilities, and potential consequences to the site.</a:t>
            </a:r>
          </a:p>
          <a:p>
            <a:pPr marL="285750" indent="-285750">
              <a:buFont typeface="Wingdings" panose="05000000000000000000" pitchFamily="2" charset="2"/>
              <a:buChar char="Ø"/>
            </a:pPr>
            <a:endParaRPr lang="en-US" dirty="0"/>
          </a:p>
          <a:p>
            <a:pPr marL="742950" lvl="1" indent="-285750">
              <a:buFont typeface="Wingdings" panose="05000000000000000000" pitchFamily="2" charset="2"/>
              <a:buChar char="ü"/>
            </a:pPr>
            <a:r>
              <a:rPr lang="en-US" dirty="0"/>
              <a:t>While there are no specific requirements for the VA, applicants are encouraged to engage someone with a security, law enforcement, military or emergency service background to conduct the VA.</a:t>
            </a:r>
          </a:p>
          <a:p>
            <a:pPr lvl="1"/>
            <a:r>
              <a:rPr lang="en-US" dirty="0"/>
              <a:t>	</a:t>
            </a:r>
          </a:p>
          <a:p>
            <a:pPr lvl="1"/>
            <a:r>
              <a:rPr lang="en-US" dirty="0"/>
              <a:t>	(example VA for houses of worship)</a:t>
            </a:r>
          </a:p>
          <a:p>
            <a:pPr lvl="1"/>
            <a:r>
              <a:rPr lang="en-US" dirty="0"/>
              <a:t>		</a:t>
            </a:r>
            <a:r>
              <a:rPr lang="en-US" dirty="0">
                <a:hlinkClick r:id="rId3"/>
              </a:rPr>
              <a:t>https://www.cisa.gov/publication/houses-worship-security-		self-assessment</a:t>
            </a:r>
            <a:r>
              <a:rPr lang="en-US" dirty="0"/>
              <a:t> </a:t>
            </a:r>
          </a:p>
          <a:p>
            <a:pPr lvl="1"/>
            <a:endParaRPr lang="en-US" dirty="0"/>
          </a:p>
          <a:p>
            <a:pPr algn="ctr"/>
            <a:endParaRPr lang="en-US" b="1"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312429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262613" y="671691"/>
            <a:ext cx="8160232" cy="6463308"/>
          </a:xfrm>
          <a:prstGeom prst="rect">
            <a:avLst/>
          </a:prstGeom>
          <a:noFill/>
        </p:spPr>
        <p:txBody>
          <a:bodyPr wrap="square" rtlCol="0">
            <a:spAutoFit/>
          </a:bodyPr>
          <a:lstStyle/>
          <a:p>
            <a:pPr algn="ctr"/>
            <a:r>
              <a:rPr lang="en-US" b="1" dirty="0"/>
              <a:t>2023 NSGP Review Process</a:t>
            </a:r>
          </a:p>
          <a:p>
            <a:pPr algn="ctr"/>
            <a:endParaRPr lang="en-US" b="1" dirty="0"/>
          </a:p>
          <a:p>
            <a:r>
              <a:rPr lang="en-US" dirty="0"/>
              <a:t>Investment Justification-</a:t>
            </a:r>
          </a:p>
          <a:p>
            <a:endParaRPr lang="en-US" dirty="0"/>
          </a:p>
          <a:p>
            <a:pPr marL="285750" indent="-285750">
              <a:buFont typeface="Wingdings" panose="05000000000000000000" pitchFamily="2" charset="2"/>
              <a:buChar char="Ø"/>
            </a:pPr>
            <a:r>
              <a:rPr lang="en-US" dirty="0"/>
              <a:t>Describes the ‘who, what, when, where, why’ and how of the plan to harden targets.</a:t>
            </a:r>
          </a:p>
          <a:p>
            <a:pPr marL="285750" indent="-285750">
              <a:buFont typeface="Wingdings" panose="05000000000000000000" pitchFamily="2" charset="2"/>
              <a:buChar char="Ø"/>
            </a:pPr>
            <a:r>
              <a:rPr lang="en-US" dirty="0"/>
              <a:t>Submitted in the required IJ pdf fillable form. </a:t>
            </a:r>
            <a:r>
              <a:rPr lang="en-US" dirty="0">
                <a:hlinkClick r:id="rId3"/>
              </a:rPr>
              <a:t>Pdf link</a:t>
            </a:r>
            <a:r>
              <a:rPr lang="en-US" dirty="0"/>
              <a:t> for </a:t>
            </a:r>
            <a:r>
              <a:rPr lang="en-US" i="1" dirty="0" err="1"/>
              <a:t>fema_fy</a:t>
            </a:r>
            <a:r>
              <a:rPr lang="en-US" i="1" dirty="0"/>
              <a:t>-23-</a:t>
            </a:r>
            <a:r>
              <a:rPr lang="en-US" i="1" dirty="0" err="1"/>
              <a:t>nsgp</a:t>
            </a:r>
            <a:r>
              <a:rPr lang="en-US" i="1" dirty="0"/>
              <a:t>-investment-justification</a:t>
            </a:r>
          </a:p>
          <a:p>
            <a:pPr marL="742950" lvl="1" indent="-285750">
              <a:buFont typeface="Wingdings" panose="05000000000000000000" pitchFamily="2" charset="2"/>
              <a:buChar char="ü"/>
            </a:pPr>
            <a:r>
              <a:rPr lang="en-US" dirty="0"/>
              <a:t>All 7 Parts need to be fully addressed.</a:t>
            </a:r>
          </a:p>
          <a:p>
            <a:pPr marL="742950" lvl="1" indent="-285750">
              <a:buFont typeface="Wingdings" panose="05000000000000000000" pitchFamily="2" charset="2"/>
              <a:buChar char="ü"/>
            </a:pPr>
            <a:r>
              <a:rPr lang="en-US" dirty="0"/>
              <a:t>Submissions in any other format than the provided IJ form are not allowed.</a:t>
            </a:r>
          </a:p>
          <a:p>
            <a:pPr marL="285750" indent="-285750">
              <a:buFont typeface="Wingdings" panose="05000000000000000000" pitchFamily="2" charset="2"/>
              <a:buChar char="Ø"/>
            </a:pPr>
            <a:r>
              <a:rPr lang="en-US" dirty="0"/>
              <a:t>Should be consistent with the findings of the VA and address target hardening initiatives that will mitigate identified vulnerabilities.</a:t>
            </a:r>
          </a:p>
          <a:p>
            <a:pPr marL="285750" indent="-285750">
              <a:buFont typeface="Wingdings" panose="05000000000000000000" pitchFamily="2" charset="2"/>
              <a:buChar char="Ø"/>
            </a:pPr>
            <a:r>
              <a:rPr lang="en-US" dirty="0"/>
              <a:t>Establishes the project timeline and milestones for completion of proposed investments and identifies key individuals that will be involved in implementing and administering the award.</a:t>
            </a:r>
          </a:p>
          <a:p>
            <a:pPr algn="ctr"/>
            <a:endParaRPr lang="en-US" b="1"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31502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515831" y="629488"/>
            <a:ext cx="8160232" cy="5078313"/>
          </a:xfrm>
          <a:prstGeom prst="rect">
            <a:avLst/>
          </a:prstGeom>
          <a:noFill/>
        </p:spPr>
        <p:txBody>
          <a:bodyPr wrap="square" rtlCol="0">
            <a:spAutoFit/>
          </a:bodyPr>
          <a:lstStyle/>
          <a:p>
            <a:pPr algn="ctr"/>
            <a:r>
              <a:rPr lang="en-US" b="1" dirty="0"/>
              <a:t>2023 NSGP Application</a:t>
            </a:r>
          </a:p>
          <a:p>
            <a:pPr algn="ctr"/>
            <a:endParaRPr lang="en-US" b="1" dirty="0"/>
          </a:p>
          <a:p>
            <a:pPr algn="ctr"/>
            <a:endParaRPr lang="en-US" b="1" dirty="0"/>
          </a:p>
          <a:p>
            <a:endParaRPr lang="en-US" dirty="0"/>
          </a:p>
          <a:p>
            <a:pPr algn="ctr"/>
            <a:r>
              <a:rPr lang="en-US" dirty="0">
                <a:hlinkClick r:id="rId3"/>
              </a:rPr>
              <a:t>Welcome to Office of Emergency Management (idaho.gov)</a:t>
            </a:r>
            <a:endParaRPr lang="en-US" dirty="0"/>
          </a:p>
          <a:p>
            <a:pPr algn="ctr"/>
            <a:endParaRPr lang="en-US" b="1" dirty="0"/>
          </a:p>
          <a:p>
            <a:pPr algn="ctr"/>
            <a:r>
              <a:rPr lang="en-US" b="1" dirty="0"/>
              <a:t>File Submission Naming Convention:</a:t>
            </a:r>
          </a:p>
          <a:p>
            <a:pPr algn="ctr"/>
            <a:endParaRPr lang="en-US" b="1" dirty="0"/>
          </a:p>
          <a:p>
            <a:pPr algn="ctr"/>
            <a:endParaRPr lang="en-US" b="1" dirty="0"/>
          </a:p>
          <a:p>
            <a:r>
              <a:rPr lang="en-US" dirty="0"/>
              <a:t>IJ: FY2023_NSGP_S_ID_(Nonprofit name)_IJ</a:t>
            </a:r>
          </a:p>
          <a:p>
            <a:r>
              <a:rPr lang="en-US" dirty="0"/>
              <a:t>VA: FY2023_NSGP_S_ID_(Nonprofit name)_VA</a:t>
            </a:r>
          </a:p>
          <a:p>
            <a:r>
              <a:rPr lang="en-US" dirty="0"/>
              <a:t>Mission Statement on letterhead: FY2023_NSGP_ID_(Nonprofit name)_MS</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920410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122505" y="652153"/>
            <a:ext cx="8160232" cy="5078313"/>
          </a:xfrm>
          <a:prstGeom prst="rect">
            <a:avLst/>
          </a:prstGeom>
          <a:noFill/>
        </p:spPr>
        <p:txBody>
          <a:bodyPr wrap="square" rtlCol="0">
            <a:spAutoFit/>
          </a:bodyPr>
          <a:lstStyle/>
          <a:p>
            <a:pPr algn="ctr"/>
            <a:r>
              <a:rPr lang="en-US" b="1" dirty="0"/>
              <a:t>2023 Nonprofit Security Grant Program (NSGP)</a:t>
            </a:r>
          </a:p>
          <a:p>
            <a:endParaRPr lang="en-US" dirty="0"/>
          </a:p>
          <a:p>
            <a:endParaRPr lang="en-US" dirty="0"/>
          </a:p>
          <a:p>
            <a:r>
              <a:rPr lang="en-US" dirty="0"/>
              <a:t>Investment Justification- the template provided is required to apply for NSGP</a:t>
            </a:r>
          </a:p>
          <a:p>
            <a:endParaRPr lang="en-US" dirty="0"/>
          </a:p>
          <a:p>
            <a:pPr marL="285750" indent="-285750">
              <a:buFont typeface="Wingdings" panose="05000000000000000000" pitchFamily="2" charset="2"/>
              <a:buChar char="Ø"/>
            </a:pPr>
            <a:r>
              <a:rPr lang="en-US" dirty="0"/>
              <a:t>	Bonus review points (as in FY 22)</a:t>
            </a:r>
          </a:p>
          <a:p>
            <a:pPr marL="742950" lvl="1" indent="-285750">
              <a:buFont typeface="Arial" panose="020B0604020202020204" pitchFamily="34" charset="0"/>
              <a:buChar char="•"/>
            </a:pPr>
            <a:r>
              <a:rPr lang="en-US" dirty="0"/>
              <a:t>Underserved Communities as determined by </a:t>
            </a:r>
            <a:r>
              <a:rPr lang="en-US" dirty="0">
                <a:hlinkClick r:id="rId3"/>
              </a:rPr>
              <a:t>The Social Vulnerability Index (SVI): Interactive Map | CDC</a:t>
            </a:r>
            <a:endParaRPr lang="en-US" dirty="0"/>
          </a:p>
          <a:p>
            <a:pPr marL="742950" lvl="1" indent="-285750">
              <a:buFont typeface="Arial" panose="020B0604020202020204" pitchFamily="34" charset="0"/>
              <a:buChar char="•"/>
            </a:pPr>
            <a:r>
              <a:rPr lang="en-US" dirty="0"/>
              <a:t>+10 points for ‘high’ SVI rating, +15 points for ‘very high’ SVI rating</a:t>
            </a:r>
          </a:p>
          <a:p>
            <a:pPr marL="742950" lvl="1" indent="-285750">
              <a:buFont typeface="Arial" panose="020B0604020202020204" pitchFamily="34" charset="0"/>
              <a:buChar char="•"/>
            </a:pPr>
            <a:r>
              <a:rPr lang="en-US" dirty="0"/>
              <a:t>Most recent data, 2020, shows a high vulnerability index for Shoshone, Washington, Elmore, Gooding and Owyhee counties.</a:t>
            </a:r>
          </a:p>
          <a:p>
            <a:pPr lvl="1"/>
            <a:endParaRPr lang="en-US" dirty="0"/>
          </a:p>
          <a:p>
            <a:pPr marL="285750" indent="-285750">
              <a:buFont typeface="Wingdings" panose="05000000000000000000" pitchFamily="2" charset="2"/>
              <a:buChar char="Ø"/>
            </a:pPr>
            <a:r>
              <a:rPr lang="en-US" dirty="0"/>
              <a:t>Novice recipients receive +15 points</a:t>
            </a:r>
          </a:p>
          <a:p>
            <a:endParaRPr lang="en-US" dirty="0"/>
          </a:p>
          <a:p>
            <a:pPr marL="742950" lvl="1" indent="-285750">
              <a:buFont typeface="Wingdings" panose="05000000000000000000" pitchFamily="2" charset="2"/>
              <a:buChar char="Ø"/>
            </a:pPr>
            <a:endParaRPr lang="en-US" dirty="0"/>
          </a:p>
          <a:p>
            <a:endParaRPr lang="en-US" dirty="0"/>
          </a:p>
          <a:p>
            <a:endParaRPr lang="en-US" dirty="0"/>
          </a:p>
        </p:txBody>
      </p:sp>
    </p:spTree>
    <p:extLst>
      <p:ext uri="{BB962C8B-B14F-4D97-AF65-F5344CB8AC3E}">
        <p14:creationId xmlns:p14="http://schemas.microsoft.com/office/powerpoint/2010/main" val="3864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122505" y="652153"/>
            <a:ext cx="8160232" cy="4524315"/>
          </a:xfrm>
          <a:prstGeom prst="rect">
            <a:avLst/>
          </a:prstGeom>
          <a:noFill/>
        </p:spPr>
        <p:txBody>
          <a:bodyPr wrap="square" rtlCol="0">
            <a:spAutoFit/>
          </a:bodyPr>
          <a:lstStyle/>
          <a:p>
            <a:pPr algn="ctr"/>
            <a:r>
              <a:rPr lang="en-US" b="1" dirty="0"/>
              <a:t>2023 Nonprofit Security Grant Program (NSGP)</a:t>
            </a:r>
          </a:p>
          <a:p>
            <a:endParaRPr lang="en-US" dirty="0"/>
          </a:p>
          <a:p>
            <a:endParaRPr lang="en-US" dirty="0"/>
          </a:p>
          <a:p>
            <a:endParaRPr lang="en-US" dirty="0"/>
          </a:p>
          <a:p>
            <a:endParaRPr lang="en-US" dirty="0"/>
          </a:p>
          <a:p>
            <a:r>
              <a:rPr lang="en-US" dirty="0"/>
              <a:t>Investment Justification- important information</a:t>
            </a:r>
          </a:p>
          <a:p>
            <a:endParaRPr lang="en-US" dirty="0"/>
          </a:p>
          <a:p>
            <a:pPr marL="285750" indent="-285750">
              <a:buFont typeface="Wingdings" panose="05000000000000000000" pitchFamily="2" charset="2"/>
              <a:buChar char="Ø"/>
            </a:pPr>
            <a:r>
              <a:rPr lang="en-US" dirty="0"/>
              <a:t>Latest version of Adobe Reader required</a:t>
            </a:r>
          </a:p>
          <a:p>
            <a:pPr marL="285750" indent="-285750">
              <a:buFont typeface="Wingdings" panose="05000000000000000000" pitchFamily="2" charset="2"/>
              <a:buChar char="Ø"/>
            </a:pPr>
            <a:r>
              <a:rPr lang="en-US" dirty="0"/>
              <a:t>Use ‘save as’ function to populate the IJ</a:t>
            </a:r>
          </a:p>
          <a:p>
            <a:pPr marL="285750" indent="-285750">
              <a:buFont typeface="Wingdings" panose="05000000000000000000" pitchFamily="2" charset="2"/>
              <a:buChar char="Ø"/>
            </a:pPr>
            <a:r>
              <a:rPr lang="en-US" dirty="0"/>
              <a:t>Browser guidance: Chrome- least friendly, Firefox most friendly</a:t>
            </a:r>
          </a:p>
          <a:p>
            <a:pPr marL="285750" indent="-285750">
              <a:buFont typeface="Wingdings" panose="05000000000000000000" pitchFamily="2" charset="2"/>
              <a:buChar char="Ø"/>
            </a:pPr>
            <a:endParaRPr lang="en-US" dirty="0"/>
          </a:p>
          <a:p>
            <a:pPr lvl="1"/>
            <a:endParaRPr lang="en-US" dirty="0"/>
          </a:p>
          <a:p>
            <a:endParaRPr lang="en-US" dirty="0"/>
          </a:p>
          <a:p>
            <a:pPr marL="742950" lvl="1" indent="-285750">
              <a:buFont typeface="Wingdings" panose="05000000000000000000" pitchFamily="2" charset="2"/>
              <a:buChar char="Ø"/>
            </a:pPr>
            <a:endParaRPr lang="en-US" dirty="0"/>
          </a:p>
          <a:p>
            <a:endParaRPr lang="en-US" dirty="0"/>
          </a:p>
          <a:p>
            <a:endParaRPr lang="en-US" dirty="0"/>
          </a:p>
        </p:txBody>
      </p:sp>
    </p:spTree>
    <p:extLst>
      <p:ext uri="{BB962C8B-B14F-4D97-AF65-F5344CB8AC3E}">
        <p14:creationId xmlns:p14="http://schemas.microsoft.com/office/powerpoint/2010/main" val="105325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122505" y="652153"/>
            <a:ext cx="8160232" cy="5632311"/>
          </a:xfrm>
          <a:prstGeom prst="rect">
            <a:avLst/>
          </a:prstGeom>
          <a:noFill/>
        </p:spPr>
        <p:txBody>
          <a:bodyPr wrap="square" rtlCol="0">
            <a:spAutoFit/>
          </a:bodyPr>
          <a:lstStyle/>
          <a:p>
            <a:pPr algn="ctr"/>
            <a:r>
              <a:rPr lang="en-US" b="1" dirty="0"/>
              <a:t>2023 Nonprofit Security Grant Program (NSGP)</a:t>
            </a:r>
          </a:p>
          <a:p>
            <a:endParaRPr lang="en-US" dirty="0"/>
          </a:p>
          <a:p>
            <a:r>
              <a:rPr lang="en-US" dirty="0"/>
              <a:t>The NSGP is a </a:t>
            </a:r>
            <a:r>
              <a:rPr lang="en-US" b="1" i="1" u="sng" dirty="0"/>
              <a:t>competitive</a:t>
            </a:r>
            <a:r>
              <a:rPr lang="en-US" dirty="0"/>
              <a:t> grant </a:t>
            </a:r>
            <a:r>
              <a:rPr lang="en-US"/>
              <a:t>program providing federal </a:t>
            </a:r>
            <a:r>
              <a:rPr lang="en-US" dirty="0"/>
              <a:t>funding (FEMA) for physical security enhancements and other security-related activities to nonprofit organizations that are at risk of a terrorist attack.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NSGP seeks to enhance the ability of nonprofit organizations to prevent, prepare for, protect against, and respond to terrorist or other extremist attacks and are part of a comprehensive set of measures to help strengthen the nation’s communities against potential terrorist or other extremist attacks.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NSGP-S vs NSGP-UA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Period of Performance (POP) is 36 months</a:t>
            </a:r>
          </a:p>
          <a:p>
            <a:endParaRPr lang="en-US" dirty="0"/>
          </a:p>
          <a:p>
            <a:pPr marL="1657350" lvl="3" indent="-285750">
              <a:buFont typeface="Wingdings" panose="05000000000000000000" pitchFamily="2" charset="2"/>
              <a:buChar char="Ø"/>
            </a:pPr>
            <a:r>
              <a:rPr lang="en-US" dirty="0"/>
              <a:t>September 1, 2023 – August 31, 2026*</a:t>
            </a:r>
          </a:p>
          <a:p>
            <a:pPr marL="742950" lvl="1" indent="-285750">
              <a:buFont typeface="Wingdings" panose="05000000000000000000" pitchFamily="2" charset="2"/>
              <a:buChar char="Ø"/>
            </a:pPr>
            <a:endParaRPr lang="en-US" dirty="0"/>
          </a:p>
          <a:p>
            <a:endParaRPr lang="en-US" dirty="0"/>
          </a:p>
          <a:p>
            <a:endParaRPr lang="en-US" dirty="0"/>
          </a:p>
        </p:txBody>
      </p:sp>
    </p:spTree>
    <p:extLst>
      <p:ext uri="{BB962C8B-B14F-4D97-AF65-F5344CB8AC3E}">
        <p14:creationId xmlns:p14="http://schemas.microsoft.com/office/powerpoint/2010/main" val="41384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603149" y="349454"/>
            <a:ext cx="8160232" cy="4306307"/>
          </a:xfrm>
          <a:prstGeom prst="rect">
            <a:avLst/>
          </a:prstGeom>
          <a:noFill/>
        </p:spPr>
        <p:txBody>
          <a:bodyPr wrap="square" rtlCol="0">
            <a:spAutoFit/>
          </a:bodyPr>
          <a:lstStyle/>
          <a:p>
            <a:pPr algn="ctr"/>
            <a:r>
              <a:rPr lang="en-US" b="1" dirty="0"/>
              <a:t>2023 Nonprofit Security Grant Program (NSGP)</a:t>
            </a:r>
          </a:p>
          <a:p>
            <a:pPr algn="ctr"/>
            <a:endParaRPr lang="en-US" b="1" dirty="0"/>
          </a:p>
          <a:p>
            <a:pPr marL="285750" indent="-285750">
              <a:spcAft>
                <a:spcPts val="1125"/>
              </a:spcAft>
              <a:buFont typeface="Wingdings" panose="05000000000000000000" pitchFamily="2" charset="2"/>
              <a:buChar char="v"/>
            </a:pPr>
            <a:r>
              <a:rPr lang="en-US" sz="1600" b="1" dirty="0">
                <a:solidFill>
                  <a:srgbClr val="000000"/>
                </a:solidFill>
                <a:ea typeface="Calibri" panose="020F0502020204030204" pitchFamily="34" charset="0"/>
              </a:rPr>
              <a:t>NEW </a:t>
            </a:r>
            <a:r>
              <a:rPr lang="en-US" sz="1600" dirty="0">
                <a:solidFill>
                  <a:srgbClr val="000000"/>
                </a:solidFill>
                <a:ea typeface="Calibri" panose="020F0502020204030204" pitchFamily="34" charset="0"/>
              </a:rPr>
              <a:t>Changes to Entity Administrator: On </a:t>
            </a:r>
            <a:r>
              <a:rPr lang="en-US" sz="1600" b="1" dirty="0">
                <a:solidFill>
                  <a:srgbClr val="000000"/>
                </a:solidFill>
                <a:ea typeface="Calibri" panose="020F0502020204030204" pitchFamily="34" charset="0"/>
              </a:rPr>
              <a:t>March 3, 2023 </a:t>
            </a:r>
            <a:r>
              <a:rPr lang="en-US" sz="1600" dirty="0">
                <a:solidFill>
                  <a:srgbClr val="000000"/>
                </a:solidFill>
                <a:ea typeface="Calibri" panose="020F0502020204030204" pitchFamily="34" charset="0"/>
              </a:rPr>
              <a:t>only employees of an entity can hold the Entity Administrator role in SAM.gov. </a:t>
            </a:r>
          </a:p>
          <a:p>
            <a:pPr>
              <a:spcAft>
                <a:spcPts val="1125"/>
              </a:spcAft>
            </a:pPr>
            <a:r>
              <a:rPr lang="en-US" sz="1600" dirty="0">
                <a:solidFill>
                  <a:srgbClr val="000000"/>
                </a:solidFill>
                <a:ea typeface="Calibri" panose="020F0502020204030204" pitchFamily="34" charset="0"/>
              </a:rPr>
              <a:t>On </a:t>
            </a:r>
            <a:r>
              <a:rPr lang="en-US" sz="1600" b="1" dirty="0">
                <a:solidFill>
                  <a:srgbClr val="000000"/>
                </a:solidFill>
                <a:ea typeface="Calibri" panose="020F0502020204030204" pitchFamily="34" charset="0"/>
              </a:rPr>
              <a:t>April 4, 2022</a:t>
            </a:r>
            <a:r>
              <a:rPr lang="en-US" sz="1600" dirty="0">
                <a:solidFill>
                  <a:srgbClr val="000000"/>
                </a:solidFill>
                <a:ea typeface="Calibri" panose="020F0502020204030204" pitchFamily="34" charset="0"/>
              </a:rPr>
              <a:t>, the unique entity identifier used across the federal government changed from the DUNS Number to the UEI number (generated by SAM.gov).</a:t>
            </a:r>
            <a:endParaRPr lang="en-US" sz="1600" dirty="0">
              <a:ea typeface="Calibri" panose="020F0502020204030204" pitchFamily="34" charset="0"/>
            </a:endParaRPr>
          </a:p>
          <a:p>
            <a:pPr marL="342900" marR="0" lvl="0" indent="-342900">
              <a:spcBef>
                <a:spcPts val="0"/>
              </a:spcBef>
              <a:spcAft>
                <a:spcPts val="1125"/>
              </a:spcAft>
              <a:buSzPts val="1000"/>
              <a:buFont typeface="Symbol" panose="05050102010706020507" pitchFamily="18" charset="2"/>
              <a:buChar char=""/>
              <a:tabLst>
                <a:tab pos="457200" algn="l"/>
              </a:tabLst>
            </a:pPr>
            <a:r>
              <a:rPr lang="en-US" sz="1600" dirty="0">
                <a:solidFill>
                  <a:srgbClr val="000000"/>
                </a:solidFill>
                <a:ea typeface="Times New Roman" panose="02020603050405020304" pitchFamily="18" charset="0"/>
              </a:rPr>
              <a:t>Existing registered entities can find their UEI by following the steps </a:t>
            </a:r>
            <a:r>
              <a:rPr lang="en-US" sz="1600" u="sng" dirty="0">
                <a:solidFill>
                  <a:srgbClr val="195699"/>
                </a:solidFill>
                <a:ea typeface="Times New Roman" panose="02020603050405020304" pitchFamily="18" charset="0"/>
                <a:hlinkClick r:id="rId4">
                  <a:extLst>
                    <a:ext uri="{A12FA001-AC4F-418D-AE19-62706E023703}">
                      <ahyp:hlinkClr xmlns:ahyp="http://schemas.microsoft.com/office/drawing/2018/hyperlinkcolor" val="tx"/>
                    </a:ext>
                  </a:extLst>
                </a:hlinkClick>
              </a:rPr>
              <a:t>here</a:t>
            </a:r>
            <a:r>
              <a:rPr lang="en-US" sz="1600" dirty="0">
                <a:solidFill>
                  <a:srgbClr val="000000"/>
                </a:solidFill>
                <a:ea typeface="Times New Roman" panose="02020603050405020304" pitchFamily="18" charset="0"/>
              </a:rPr>
              <a:t>.</a:t>
            </a:r>
            <a:endParaRPr lang="en-US" sz="1600" dirty="0">
              <a:solidFill>
                <a:srgbClr val="000000"/>
              </a:solidFill>
              <a:ea typeface="Calibri" panose="020F0502020204030204" pitchFamily="34" charset="0"/>
            </a:endParaRPr>
          </a:p>
          <a:p>
            <a:pPr marL="342900" marR="0" lvl="0" indent="-342900">
              <a:spcBef>
                <a:spcPts val="0"/>
              </a:spcBef>
              <a:spcAft>
                <a:spcPts val="1125"/>
              </a:spcAft>
              <a:buSzPts val="1000"/>
              <a:buFont typeface="Symbol" panose="05050102010706020507" pitchFamily="18" charset="2"/>
              <a:buChar char=""/>
              <a:tabLst>
                <a:tab pos="457200" algn="l"/>
              </a:tabLst>
            </a:pPr>
            <a:r>
              <a:rPr lang="en-US" sz="1600" dirty="0">
                <a:solidFill>
                  <a:srgbClr val="000000"/>
                </a:solidFill>
                <a:ea typeface="Times New Roman" panose="02020603050405020304" pitchFamily="18" charset="0"/>
              </a:rPr>
              <a:t>New entities can get their UEI at SAM.gov and, if required, complete an entity registration. </a:t>
            </a:r>
            <a:r>
              <a:rPr lang="en-US" sz="1600" u="sng" dirty="0">
                <a:solidFill>
                  <a:srgbClr val="195699"/>
                </a:solidFill>
                <a:ea typeface="Times New Roman" panose="02020603050405020304" pitchFamily="18" charset="0"/>
                <a:hlinkClick r:id="rId5">
                  <a:extLst>
                    <a:ext uri="{A12FA001-AC4F-418D-AE19-62706E023703}">
                      <ahyp:hlinkClr xmlns:ahyp="http://schemas.microsoft.com/office/drawing/2018/hyperlinkcolor" val="tx"/>
                    </a:ext>
                  </a:extLst>
                </a:hlinkClick>
              </a:rPr>
              <a:t>I manage an entity. What do I need to do?</a:t>
            </a:r>
            <a:r>
              <a:rPr lang="en-US" sz="1600" dirty="0">
                <a:solidFill>
                  <a:srgbClr val="000000"/>
                </a:solidFill>
                <a:ea typeface="Times New Roman" panose="02020603050405020304" pitchFamily="18" charset="0"/>
              </a:rPr>
              <a:t> </a:t>
            </a:r>
            <a:endParaRPr lang="en-US" sz="1600" dirty="0">
              <a:solidFill>
                <a:srgbClr val="000000"/>
              </a:solidFill>
              <a:ea typeface="Calibri" panose="020F0502020204030204" pitchFamily="34" charset="0"/>
            </a:endParaRPr>
          </a:p>
          <a:p>
            <a:pPr>
              <a:spcAft>
                <a:spcPts val="1125"/>
              </a:spcAft>
            </a:pPr>
            <a:r>
              <a:rPr lang="en-US" sz="1600" dirty="0">
                <a:solidFill>
                  <a:srgbClr val="000000"/>
                </a:solidFill>
                <a:ea typeface="Calibri" panose="020F0502020204030204" pitchFamily="34" charset="0"/>
              </a:rPr>
              <a:t>For more information about this transition, visit </a:t>
            </a:r>
            <a:r>
              <a:rPr lang="en-US" sz="1600" u="sng" dirty="0">
                <a:solidFill>
                  <a:srgbClr val="195699"/>
                </a:solidFill>
                <a:ea typeface="Calibri" panose="020F0502020204030204" pitchFamily="34" charset="0"/>
                <a:hlinkClick r:id="rId6">
                  <a:extLst>
                    <a:ext uri="{A12FA001-AC4F-418D-AE19-62706E023703}">
                      <ahyp:hlinkClr xmlns:ahyp="http://schemas.microsoft.com/office/drawing/2018/hyperlinkcolor" val="tx"/>
                    </a:ext>
                  </a:extLst>
                </a:hlinkClick>
              </a:rPr>
              <a:t>SAM.gov</a:t>
            </a:r>
            <a:r>
              <a:rPr lang="en-US" sz="1600" dirty="0">
                <a:solidFill>
                  <a:srgbClr val="000000"/>
                </a:solidFill>
                <a:ea typeface="Calibri" panose="020F0502020204030204" pitchFamily="34" charset="0"/>
              </a:rPr>
              <a:t> or the Federal Service Desk, </a:t>
            </a:r>
            <a:r>
              <a:rPr lang="en-US" sz="1600" u="sng" dirty="0">
                <a:solidFill>
                  <a:srgbClr val="195699"/>
                </a:solidFill>
                <a:ea typeface="Calibri" panose="020F0502020204030204" pitchFamily="34" charset="0"/>
                <a:hlinkClick r:id="rId7">
                  <a:extLst>
                    <a:ext uri="{A12FA001-AC4F-418D-AE19-62706E023703}">
                      <ahyp:hlinkClr xmlns:ahyp="http://schemas.microsoft.com/office/drawing/2018/hyperlinkcolor" val="tx"/>
                    </a:ext>
                  </a:extLst>
                </a:hlinkClick>
              </a:rPr>
              <a:t>FSD.gov.</a:t>
            </a:r>
            <a:r>
              <a:rPr lang="en-US" sz="1600" dirty="0">
                <a:solidFill>
                  <a:srgbClr val="000000"/>
                </a:solidFill>
                <a:ea typeface="Calibri" panose="020F0502020204030204" pitchFamily="34" charset="0"/>
              </a:rPr>
              <a:t> You can search for help at </a:t>
            </a:r>
            <a:r>
              <a:rPr lang="en-US" sz="1600" u="sng" dirty="0">
                <a:solidFill>
                  <a:srgbClr val="195699"/>
                </a:solidFill>
                <a:ea typeface="Calibri" panose="020F0502020204030204" pitchFamily="34" charset="0"/>
                <a:hlinkClick r:id="rId8">
                  <a:extLst>
                    <a:ext uri="{A12FA001-AC4F-418D-AE19-62706E023703}">
                      <ahyp:hlinkClr xmlns:ahyp="http://schemas.microsoft.com/office/drawing/2018/hyperlinkcolor" val="tx"/>
                    </a:ext>
                  </a:extLst>
                </a:hlinkClick>
              </a:rPr>
              <a:t>FSD</a:t>
            </a:r>
            <a:r>
              <a:rPr lang="en-US" sz="1600" dirty="0">
                <a:solidFill>
                  <a:srgbClr val="000000"/>
                </a:solidFill>
                <a:ea typeface="Calibri" panose="020F0502020204030204" pitchFamily="34" charset="0"/>
              </a:rPr>
              <a:t> any time or request help from an FSD agent Monday–Friday 8 a.m. to 8 p.m. ET.</a:t>
            </a:r>
          </a:p>
          <a:p>
            <a:pPr>
              <a:spcAft>
                <a:spcPts val="1125"/>
              </a:spcAft>
            </a:pPr>
            <a:r>
              <a:rPr lang="en-US" sz="1600" dirty="0"/>
              <a:t>Not having a UEI does not prohibit a nonprofit from applying for NSGP, however an award will not be issued until the </a:t>
            </a:r>
            <a:r>
              <a:rPr lang="en-US" sz="1600" dirty="0" err="1"/>
              <a:t>subapplicant</a:t>
            </a:r>
            <a:r>
              <a:rPr lang="en-US" sz="1600" dirty="0"/>
              <a:t> has established a UEI.</a:t>
            </a:r>
          </a:p>
        </p:txBody>
      </p:sp>
    </p:spTree>
    <p:extLst>
      <p:ext uri="{BB962C8B-B14F-4D97-AF65-F5344CB8AC3E}">
        <p14:creationId xmlns:p14="http://schemas.microsoft.com/office/powerpoint/2010/main" val="4719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262613" y="671691"/>
            <a:ext cx="8160232" cy="5078313"/>
          </a:xfrm>
          <a:prstGeom prst="rect">
            <a:avLst/>
          </a:prstGeom>
          <a:noFill/>
        </p:spPr>
        <p:txBody>
          <a:bodyPr wrap="square" rtlCol="0">
            <a:spAutoFit/>
          </a:bodyPr>
          <a:lstStyle/>
          <a:p>
            <a:pPr algn="ctr"/>
            <a:r>
              <a:rPr lang="en-US" b="1" dirty="0"/>
              <a:t>2023 NSGP Review Process</a:t>
            </a:r>
          </a:p>
          <a:p>
            <a:pPr algn="ctr"/>
            <a:endParaRPr lang="en-US" b="1" dirty="0"/>
          </a:p>
          <a:p>
            <a:endParaRPr lang="en-US" dirty="0"/>
          </a:p>
          <a:p>
            <a:r>
              <a:rPr lang="en-US" dirty="0"/>
              <a:t>SAA (initial review)</a:t>
            </a:r>
          </a:p>
          <a:p>
            <a:endParaRPr lang="en-US" dirty="0"/>
          </a:p>
          <a:p>
            <a:pPr marL="285750" indent="-285750">
              <a:buFont typeface="Wingdings" panose="05000000000000000000" pitchFamily="2" charset="2"/>
              <a:buChar char="Ø"/>
            </a:pPr>
            <a:r>
              <a:rPr lang="en-US" dirty="0"/>
              <a:t>Verify eligibility (IRS status, physical site/s)</a:t>
            </a:r>
          </a:p>
          <a:p>
            <a:pPr marL="285750" indent="-285750">
              <a:buFont typeface="Wingdings" panose="05000000000000000000" pitchFamily="2" charset="2"/>
              <a:buChar char="Ø"/>
            </a:pPr>
            <a:r>
              <a:rPr lang="en-US" dirty="0"/>
              <a:t>Validate organization type using mission statement (faith-based, education, medical or other)</a:t>
            </a:r>
          </a:p>
          <a:p>
            <a:pPr marL="285750" indent="-285750">
              <a:buFont typeface="Wingdings" panose="05000000000000000000" pitchFamily="2" charset="2"/>
              <a:buChar char="Ø"/>
            </a:pPr>
            <a:r>
              <a:rPr lang="en-US" dirty="0"/>
              <a:t>Review and score all complete applications</a:t>
            </a:r>
          </a:p>
          <a:p>
            <a:pPr marL="285750" indent="-285750">
              <a:buFont typeface="Wingdings" panose="05000000000000000000" pitchFamily="2" charset="2"/>
              <a:buChar char="Ø"/>
            </a:pPr>
            <a:r>
              <a:rPr lang="en-US" dirty="0"/>
              <a:t>Rank all applications by funding priorities (level of threat and proposed activities to ameliorate threat)</a:t>
            </a:r>
          </a:p>
          <a:p>
            <a:pPr algn="ctr"/>
            <a:endParaRPr lang="en-US" b="1"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42804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224776" y="640160"/>
            <a:ext cx="8160232" cy="4247317"/>
          </a:xfrm>
          <a:prstGeom prst="rect">
            <a:avLst/>
          </a:prstGeom>
          <a:noFill/>
        </p:spPr>
        <p:txBody>
          <a:bodyPr wrap="square" rtlCol="0">
            <a:spAutoFit/>
          </a:bodyPr>
          <a:lstStyle/>
          <a:p>
            <a:pPr algn="ctr"/>
            <a:r>
              <a:rPr lang="en-US" b="1" dirty="0"/>
              <a:t>2023 NSGP Review Process</a:t>
            </a:r>
          </a:p>
          <a:p>
            <a:pPr algn="ctr"/>
            <a:endParaRPr lang="en-US" b="1" dirty="0"/>
          </a:p>
          <a:p>
            <a:r>
              <a:rPr lang="en-US" dirty="0"/>
              <a:t>Timeline:</a:t>
            </a:r>
          </a:p>
          <a:p>
            <a:endParaRPr lang="en-US" dirty="0"/>
          </a:p>
          <a:p>
            <a:pPr marL="285750" indent="-285750">
              <a:buFont typeface="Wingdings" panose="05000000000000000000" pitchFamily="2" charset="2"/>
              <a:buChar char="ü"/>
            </a:pPr>
            <a:r>
              <a:rPr lang="en-US" dirty="0"/>
              <a:t>Pre-award workshop for potential applicants: March 16, 2023 at 9 am</a:t>
            </a:r>
          </a:p>
          <a:p>
            <a:pPr marL="285750" indent="-285750">
              <a:buFont typeface="Wingdings" panose="05000000000000000000" pitchFamily="2" charset="2"/>
              <a:buChar char="ü"/>
            </a:pPr>
            <a:r>
              <a:rPr lang="en-US" b="1" i="1" dirty="0"/>
              <a:t>IJ submission to SAA deadline: Friday, April 14, 2023 by 5 pm MDT     or 4 pm Pacific Daylight Time (PDT)</a:t>
            </a:r>
            <a:endParaRPr lang="en-US" b="1" i="1" dirty="0">
              <a:highlight>
                <a:srgbClr val="FFFF00"/>
              </a:highlight>
            </a:endParaRPr>
          </a:p>
          <a:p>
            <a:pPr marL="285750" indent="-285750">
              <a:buFont typeface="Wingdings" panose="05000000000000000000" pitchFamily="2" charset="2"/>
              <a:buChar char="ü"/>
            </a:pPr>
            <a:endParaRPr lang="en-US" b="1" i="1" dirty="0"/>
          </a:p>
          <a:p>
            <a:pPr marL="285750" indent="-285750">
              <a:buFont typeface="Wingdings" panose="05000000000000000000" pitchFamily="2" charset="2"/>
              <a:buChar char="ü"/>
            </a:pPr>
            <a:r>
              <a:rPr lang="en-US" dirty="0"/>
              <a:t>Submission email: </a:t>
            </a:r>
            <a:r>
              <a:rPr lang="en-US" b="1" u="sng" dirty="0"/>
              <a:t>IOEMfinance@imd.Idaho.gov</a:t>
            </a:r>
          </a:p>
          <a:p>
            <a:endParaRPr lang="en-US" dirty="0"/>
          </a:p>
          <a:p>
            <a:pPr marL="285750" indent="-285750">
              <a:buFont typeface="Wingdings" panose="05000000000000000000" pitchFamily="2" charset="2"/>
              <a:buChar char="ü"/>
            </a:pPr>
            <a:r>
              <a:rPr lang="en-US" dirty="0"/>
              <a:t>SAA submission of funding priority slate to FEMA:  May 18, 2023</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Awards announced no later than Summer, 2023</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a:t>Period of Performance begins September 1, 2023</a:t>
            </a:r>
          </a:p>
        </p:txBody>
      </p:sp>
    </p:spTree>
    <p:extLst>
      <p:ext uri="{BB962C8B-B14F-4D97-AF65-F5344CB8AC3E}">
        <p14:creationId xmlns:p14="http://schemas.microsoft.com/office/powerpoint/2010/main" val="22801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224776" y="640160"/>
            <a:ext cx="8160232" cy="369332"/>
          </a:xfrm>
          <a:prstGeom prst="rect">
            <a:avLst/>
          </a:prstGeom>
          <a:noFill/>
        </p:spPr>
        <p:txBody>
          <a:bodyPr wrap="square" rtlCol="0">
            <a:spAutoFit/>
          </a:bodyPr>
          <a:lstStyle/>
          <a:p>
            <a:pPr algn="ctr"/>
            <a:r>
              <a:rPr lang="en-US" b="1" dirty="0"/>
              <a:t>2023 NSGP Resources</a:t>
            </a:r>
            <a:endParaRPr lang="en-US" dirty="0"/>
          </a:p>
        </p:txBody>
      </p:sp>
      <p:sp>
        <p:nvSpPr>
          <p:cNvPr id="4" name="TextBox 3">
            <a:extLst>
              <a:ext uri="{FF2B5EF4-FFF2-40B4-BE49-F238E27FC236}">
                <a16:creationId xmlns:a16="http://schemas.microsoft.com/office/drawing/2014/main" id="{79EA275F-E895-42C0-979A-6463E109D8E8}"/>
              </a:ext>
            </a:extLst>
          </p:cNvPr>
          <p:cNvSpPr txBox="1"/>
          <p:nvPr/>
        </p:nvSpPr>
        <p:spPr>
          <a:xfrm>
            <a:off x="2030599" y="1078361"/>
            <a:ext cx="7264750" cy="2308324"/>
          </a:xfrm>
          <a:prstGeom prst="rect">
            <a:avLst/>
          </a:prstGeom>
          <a:noFill/>
        </p:spPr>
        <p:txBody>
          <a:bodyPr wrap="square" rtlCol="0">
            <a:spAutoFit/>
          </a:bodyPr>
          <a:lstStyle/>
          <a:p>
            <a:pPr marL="285750" indent="-285750">
              <a:buFont typeface="Wingdings" panose="05000000000000000000" pitchFamily="2" charset="2"/>
              <a:buChar char="ü"/>
            </a:pPr>
            <a:r>
              <a:rPr lang="en-US" dirty="0"/>
              <a:t>FEMA FY23 NSGP Technical Assistance Webinar</a:t>
            </a:r>
          </a:p>
          <a:p>
            <a:pPr lvl="1"/>
            <a:r>
              <a:rPr lang="en-US" dirty="0">
                <a:hlinkClick r:id="rId3"/>
              </a:rPr>
              <a:t>Fiscal Year 2023 Nonprofit Security Grant Program Technical Assistance Webinar | FEMA.gov</a:t>
            </a:r>
            <a:endParaRPr lang="en-US" dirty="0"/>
          </a:p>
          <a:p>
            <a:pPr marL="285750" indent="-285750">
              <a:buFont typeface="Wingdings" panose="05000000000000000000" pitchFamily="2" charset="2"/>
              <a:buChar char="ü"/>
            </a:pPr>
            <a:r>
              <a:rPr lang="en-US" dirty="0" err="1"/>
              <a:t>Subapplicant</a:t>
            </a:r>
            <a:r>
              <a:rPr lang="en-US" dirty="0"/>
              <a:t> Quick Start Guide</a:t>
            </a:r>
          </a:p>
          <a:p>
            <a:pPr lvl="1"/>
            <a:r>
              <a:rPr lang="en-US" dirty="0">
                <a:hlinkClick r:id="rId4"/>
              </a:rPr>
              <a:t>Fiscal Year 2023 Nonprofit Security Grant Program (NSGP) </a:t>
            </a:r>
            <a:r>
              <a:rPr lang="en-US" dirty="0" err="1">
                <a:hlinkClick r:id="rId4"/>
              </a:rPr>
              <a:t>Subapplicant</a:t>
            </a:r>
            <a:r>
              <a:rPr lang="en-US" dirty="0">
                <a:hlinkClick r:id="rId4"/>
              </a:rPr>
              <a:t> Quick Start Guide | FEMA.gov</a:t>
            </a:r>
            <a:endParaRPr lang="en-US" dirty="0"/>
          </a:p>
          <a:p>
            <a:pPr marL="742950" lvl="1" indent="-285750">
              <a:buFont typeface="Wingdings" panose="05000000000000000000" pitchFamily="2" charset="2"/>
              <a:buChar char="ü"/>
            </a:pPr>
            <a:endParaRPr lang="en-US" dirty="0"/>
          </a:p>
          <a:p>
            <a:pPr lvl="1"/>
            <a:endParaRPr lang="en-US" dirty="0"/>
          </a:p>
        </p:txBody>
      </p:sp>
      <p:sp>
        <p:nvSpPr>
          <p:cNvPr id="5" name="TextBox 1">
            <a:extLst>
              <a:ext uri="{FF2B5EF4-FFF2-40B4-BE49-F238E27FC236}">
                <a16:creationId xmlns:a16="http://schemas.microsoft.com/office/drawing/2014/main" id="{B58C13E6-80C1-4D5F-9842-4B9EA2B17C6D}"/>
              </a:ext>
            </a:extLst>
          </p:cNvPr>
          <p:cNvSpPr txBox="1"/>
          <p:nvPr/>
        </p:nvSpPr>
        <p:spPr>
          <a:xfrm>
            <a:off x="0" y="3244334"/>
            <a:ext cx="12191999" cy="369332"/>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mj-lt"/>
                <a:ea typeface="+mj-ea"/>
                <a:cs typeface="+mj-cs"/>
              </a:rPr>
              <a:t>All required files are available on Grants.gov. Make sure to download the FY 2023 versions!</a:t>
            </a:r>
          </a:p>
        </p:txBody>
      </p:sp>
    </p:spTree>
    <p:extLst>
      <p:ext uri="{BB962C8B-B14F-4D97-AF65-F5344CB8AC3E}">
        <p14:creationId xmlns:p14="http://schemas.microsoft.com/office/powerpoint/2010/main" val="29983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224775" y="640160"/>
            <a:ext cx="8576449" cy="2585323"/>
          </a:xfrm>
          <a:prstGeom prst="rect">
            <a:avLst/>
          </a:prstGeom>
          <a:noFill/>
        </p:spPr>
        <p:txBody>
          <a:bodyPr wrap="square" rtlCol="0">
            <a:spAutoFit/>
          </a:bodyPr>
          <a:lstStyle/>
          <a:p>
            <a:pPr algn="ctr"/>
            <a:r>
              <a:rPr lang="en-US" b="1" dirty="0"/>
              <a:t>Questions:</a:t>
            </a:r>
          </a:p>
          <a:p>
            <a:pPr algn="ctr"/>
            <a:endParaRPr lang="en-US" b="1" dirty="0"/>
          </a:p>
          <a:p>
            <a:pPr algn="ctr"/>
            <a:endParaRPr lang="en-US" b="1" dirty="0"/>
          </a:p>
          <a:p>
            <a:pPr algn="ctr"/>
            <a:endParaRPr lang="en-US" b="1" dirty="0"/>
          </a:p>
          <a:p>
            <a:r>
              <a:rPr lang="en-US" dirty="0"/>
              <a:t>Matt McCarter                                                           Kari Harneck</a:t>
            </a:r>
          </a:p>
          <a:p>
            <a:r>
              <a:rPr lang="en-US" dirty="0"/>
              <a:t>Grants Branch Chief                                                  Finance Section Chief</a:t>
            </a:r>
          </a:p>
          <a:p>
            <a:r>
              <a:rPr lang="en-US" dirty="0"/>
              <a:t>IOEM											IOEM</a:t>
            </a:r>
          </a:p>
          <a:p>
            <a:r>
              <a:rPr lang="en-US" dirty="0">
                <a:hlinkClick r:id="rId3"/>
              </a:rPr>
              <a:t>mmccarter@imd.Idaho.gov</a:t>
            </a:r>
            <a:r>
              <a:rPr lang="en-US" dirty="0"/>
              <a:t>						</a:t>
            </a:r>
            <a:r>
              <a:rPr lang="en-US" dirty="0">
                <a:hlinkClick r:id="rId4"/>
              </a:rPr>
              <a:t>Kharneck@imd.Idaho.gov</a:t>
            </a:r>
            <a:r>
              <a:rPr lang="en-US" dirty="0"/>
              <a:t> </a:t>
            </a:r>
          </a:p>
          <a:p>
            <a:r>
              <a:rPr lang="en-US" dirty="0"/>
              <a:t>(208)258-6517									(208)258-6564</a:t>
            </a:r>
          </a:p>
        </p:txBody>
      </p:sp>
    </p:spTree>
    <p:extLst>
      <p:ext uri="{BB962C8B-B14F-4D97-AF65-F5344CB8AC3E}">
        <p14:creationId xmlns:p14="http://schemas.microsoft.com/office/powerpoint/2010/main" val="222387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122505" y="652153"/>
            <a:ext cx="8160232" cy="5078313"/>
          </a:xfrm>
          <a:prstGeom prst="rect">
            <a:avLst/>
          </a:prstGeom>
          <a:noFill/>
        </p:spPr>
        <p:txBody>
          <a:bodyPr wrap="square" rtlCol="0">
            <a:spAutoFit/>
          </a:bodyPr>
          <a:lstStyle/>
          <a:p>
            <a:pPr algn="ctr"/>
            <a:r>
              <a:rPr lang="en-US" b="1" dirty="0"/>
              <a:t>NSGP Eligibility</a:t>
            </a:r>
          </a:p>
          <a:p>
            <a:pPr algn="ctr"/>
            <a:endParaRPr lang="en-US" b="1" dirty="0"/>
          </a:p>
          <a:p>
            <a:r>
              <a:rPr lang="en-US" dirty="0"/>
              <a:t>Nonprofit organizations designated as an IRS 501(c)(3) entity and exempt from tax under section 501(a) of the Internal Revenue Code.</a:t>
            </a:r>
          </a:p>
          <a:p>
            <a:endParaRPr lang="en-US" dirty="0"/>
          </a:p>
          <a:p>
            <a:pPr marL="742950" lvl="1" indent="-285750">
              <a:buFont typeface="Wingdings" panose="05000000000000000000" pitchFamily="2" charset="2"/>
              <a:buChar char="Ø"/>
            </a:pPr>
            <a:r>
              <a:rPr lang="en-US" dirty="0"/>
              <a:t>Organizations such as churches, mosques, and synagogues are considered exempt if they meet the requirements of section 501(c)(3) and do not have to apply for and receive recognition of exemption form the IRS.</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Able to demonstrate, through the application (Investment Justification- IJ), that the organization is at high risk of a terrorist attack.</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Tax Exempt Organization Search</a:t>
            </a:r>
          </a:p>
          <a:p>
            <a:pPr lvl="2"/>
            <a:r>
              <a:rPr lang="en-US" dirty="0">
                <a:hlinkClick r:id="rId3"/>
              </a:rPr>
              <a:t>Tax Exempt Organization Search (irs.gov)</a:t>
            </a:r>
            <a:endParaRPr lang="en-US" dirty="0"/>
          </a:p>
          <a:p>
            <a:endParaRPr lang="en-US" dirty="0"/>
          </a:p>
          <a:p>
            <a:endParaRPr lang="en-US" dirty="0"/>
          </a:p>
        </p:txBody>
      </p:sp>
    </p:spTree>
    <p:extLst>
      <p:ext uri="{BB962C8B-B14F-4D97-AF65-F5344CB8AC3E}">
        <p14:creationId xmlns:p14="http://schemas.microsoft.com/office/powerpoint/2010/main" val="144289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248629" y="775059"/>
            <a:ext cx="8160232" cy="4247317"/>
          </a:xfrm>
          <a:prstGeom prst="rect">
            <a:avLst/>
          </a:prstGeom>
          <a:noFill/>
        </p:spPr>
        <p:txBody>
          <a:bodyPr wrap="square" rtlCol="0">
            <a:spAutoFit/>
          </a:bodyPr>
          <a:lstStyle/>
          <a:p>
            <a:pPr algn="ctr"/>
            <a:r>
              <a:rPr lang="en-US" b="1" dirty="0"/>
              <a:t>NSGP Eligibility</a:t>
            </a:r>
          </a:p>
          <a:p>
            <a:pPr algn="ctr"/>
            <a:endParaRPr lang="en-US" b="1" dirty="0"/>
          </a:p>
          <a:p>
            <a:r>
              <a:rPr lang="en-US" dirty="0"/>
              <a:t>What types of organizations are </a:t>
            </a:r>
            <a:r>
              <a:rPr lang="en-US" b="1" i="1" u="sng" dirty="0"/>
              <a:t>not</a:t>
            </a:r>
            <a:r>
              <a:rPr lang="en-US" dirty="0"/>
              <a:t> eligible under NSGP?</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Utility companies</a:t>
            </a:r>
          </a:p>
          <a:p>
            <a:pPr marL="742950" lvl="1" indent="-285750">
              <a:buFont typeface="Arial" panose="020B0604020202020204" pitchFamily="34" charset="0"/>
              <a:buChar char="•"/>
            </a:pPr>
            <a:r>
              <a:rPr lang="en-US" dirty="0"/>
              <a:t>For-profit transportation companies and hospitals</a:t>
            </a:r>
          </a:p>
          <a:p>
            <a:pPr marL="742950" lvl="1" indent="-285750">
              <a:buFont typeface="Arial" panose="020B0604020202020204" pitchFamily="34" charset="0"/>
              <a:buChar char="•"/>
            </a:pPr>
            <a:r>
              <a:rPr lang="en-US" dirty="0"/>
              <a:t>Organizations active in politics, lobbying and advocacy work</a:t>
            </a:r>
          </a:p>
          <a:p>
            <a:pPr marL="1200150" lvl="2" indent="-285750">
              <a:buFont typeface="Wingdings" panose="05000000000000000000" pitchFamily="2" charset="2"/>
              <a:buChar char="Ø"/>
            </a:pPr>
            <a:r>
              <a:rPr lang="en-US" dirty="0"/>
              <a:t>Volunteer fire departments</a:t>
            </a:r>
          </a:p>
          <a:p>
            <a:pPr marL="1200150" lvl="2" indent="-285750">
              <a:buFont typeface="Wingdings" panose="05000000000000000000" pitchFamily="2" charset="2"/>
              <a:buChar char="Ø"/>
            </a:pPr>
            <a:r>
              <a:rPr lang="en-US" dirty="0"/>
              <a:t>Community Service Organizations (Kiwanis, Rotary, and Lions clubs)</a:t>
            </a:r>
          </a:p>
          <a:p>
            <a:pPr marL="742950" lvl="1" indent="-285750">
              <a:buFont typeface="Arial" panose="020B0604020202020204" pitchFamily="34" charset="0"/>
              <a:buChar char="•"/>
            </a:pPr>
            <a:r>
              <a:rPr lang="en-US" dirty="0"/>
              <a:t>Labor, agricultural or horticultural organizations</a:t>
            </a:r>
          </a:p>
          <a:p>
            <a:pPr marL="1200150" lvl="2" indent="-285750">
              <a:buFont typeface="Wingdings" panose="05000000000000000000" pitchFamily="2" charset="2"/>
              <a:buChar char="Ø"/>
            </a:pPr>
            <a:r>
              <a:rPr lang="en-US" dirty="0"/>
              <a:t>i.e. labor unions, county fairs, and flower societies</a:t>
            </a:r>
          </a:p>
          <a:p>
            <a:pPr algn="ctr"/>
            <a:endParaRPr lang="en-US" b="1" dirty="0"/>
          </a:p>
          <a:p>
            <a:endParaRPr lang="en-US" dirty="0"/>
          </a:p>
          <a:p>
            <a:endParaRPr lang="en-US" dirty="0"/>
          </a:p>
        </p:txBody>
      </p:sp>
    </p:spTree>
    <p:extLst>
      <p:ext uri="{BB962C8B-B14F-4D97-AF65-F5344CB8AC3E}">
        <p14:creationId xmlns:p14="http://schemas.microsoft.com/office/powerpoint/2010/main" val="16295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122505" y="652153"/>
            <a:ext cx="8160232" cy="5909310"/>
          </a:xfrm>
          <a:prstGeom prst="rect">
            <a:avLst/>
          </a:prstGeom>
          <a:noFill/>
        </p:spPr>
        <p:txBody>
          <a:bodyPr wrap="square" rtlCol="0">
            <a:spAutoFit/>
          </a:bodyPr>
          <a:lstStyle/>
          <a:p>
            <a:pPr algn="ctr"/>
            <a:r>
              <a:rPr lang="en-US" b="1" dirty="0"/>
              <a:t>2023 Nonprofit Security Grant Program (NSGP) Resources</a:t>
            </a:r>
          </a:p>
          <a:p>
            <a:endParaRPr lang="en-US" dirty="0"/>
          </a:p>
          <a:p>
            <a:pPr marL="285750" indent="-285750">
              <a:buFont typeface="Arial" panose="020B0604020202020204" pitchFamily="34" charset="0"/>
              <a:buChar char="•"/>
            </a:pPr>
            <a:r>
              <a:rPr lang="en-US" dirty="0"/>
              <a:t>The NSGP seeks to integrate the preparedness activities of nonprofit organizations with broader state and local preparedness efforts.</a:t>
            </a:r>
          </a:p>
          <a:p>
            <a:endParaRPr lang="en-US" dirty="0"/>
          </a:p>
          <a:p>
            <a:pPr marL="742950" lvl="1" indent="-285750">
              <a:buFont typeface="Wingdings" panose="05000000000000000000" pitchFamily="2" charset="2"/>
              <a:buChar char="Ø"/>
            </a:pPr>
            <a:r>
              <a:rPr lang="en-US" dirty="0"/>
              <a:t>National Preparedness Goal</a:t>
            </a:r>
          </a:p>
          <a:p>
            <a:pPr lvl="2"/>
            <a:r>
              <a:rPr lang="en-US" dirty="0">
                <a:hlinkClick r:id="rId4"/>
              </a:rPr>
              <a:t>National Preparedness Goal | FEMA.gov</a:t>
            </a:r>
            <a:endParaRPr lang="en-US" dirty="0"/>
          </a:p>
          <a:p>
            <a:endParaRPr lang="en-US" dirty="0"/>
          </a:p>
          <a:p>
            <a:pPr marL="742950" lvl="1" indent="-285750">
              <a:buFont typeface="Wingdings" panose="05000000000000000000" pitchFamily="2" charset="2"/>
              <a:buChar char="Ø"/>
            </a:pPr>
            <a:r>
              <a:rPr lang="en-US" dirty="0"/>
              <a:t>Idaho Preparedness Efforts</a:t>
            </a:r>
          </a:p>
          <a:p>
            <a:pPr lvl="2"/>
            <a:r>
              <a:rPr lang="en-US" dirty="0">
                <a:hlinkClick r:id="rId5"/>
              </a:rPr>
              <a:t>Community Preparedness | Office of Emergency Management (idaho.gov)</a:t>
            </a:r>
            <a:endParaRPr lang="en-US" dirty="0"/>
          </a:p>
          <a:p>
            <a:pPr lvl="2"/>
            <a:endParaRPr lang="en-US" dirty="0"/>
          </a:p>
          <a:p>
            <a:pPr marL="742950" lvl="1" indent="-285750">
              <a:buFont typeface="Wingdings" panose="05000000000000000000" pitchFamily="2" charset="2"/>
              <a:buChar char="Ø"/>
            </a:pPr>
            <a:r>
              <a:rPr lang="en-US" dirty="0"/>
              <a:t>FY23 NSGP NOFO / Guidance / Core Capabilities / FAQ</a:t>
            </a:r>
          </a:p>
          <a:p>
            <a:pPr marL="742950" lvl="1" indent="-285750">
              <a:buFont typeface="Wingdings" panose="05000000000000000000" pitchFamily="2" charset="2"/>
              <a:buChar char="Ø"/>
            </a:pPr>
            <a:r>
              <a:rPr lang="en-US" dirty="0">
                <a:hlinkClick r:id="rId6"/>
              </a:rPr>
              <a:t>The Department of Homeland Security (DHS) Notice of Funding Opportunity (NOFO) Fiscal Year 2023 Nonprofit Security Grant Program | FEMA.gov</a:t>
            </a:r>
            <a:endParaRPr lang="en-US" dirty="0"/>
          </a:p>
          <a:p>
            <a:pPr marL="1200150" lvl="2" indent="-285750">
              <a:buFont typeface="Wingdings" panose="05000000000000000000" pitchFamily="2" charset="2"/>
              <a:buChar char="Ø"/>
            </a:pPr>
            <a:r>
              <a:rPr lang="en-US" dirty="0">
                <a:hlinkClick r:id="rId7"/>
              </a:rPr>
              <a:t>Preparedness Grants Manual | FEMA.gov</a:t>
            </a:r>
            <a:r>
              <a:rPr lang="en-US" dirty="0"/>
              <a:t> (appendix C)</a:t>
            </a:r>
          </a:p>
          <a:p>
            <a:pPr marL="1200150" lvl="2" indent="-285750">
              <a:buFont typeface="Wingdings" panose="05000000000000000000" pitchFamily="2" charset="2"/>
              <a:buChar char="Ø"/>
            </a:pPr>
            <a:r>
              <a:rPr lang="en-US" dirty="0">
                <a:hlinkClick r:id="rId8"/>
              </a:rPr>
              <a:t>Mission Areas and Core Capabilities | FEMA.gov</a:t>
            </a:r>
            <a:endParaRPr lang="en-US" dirty="0"/>
          </a:p>
          <a:p>
            <a:pPr marL="1200150" lvl="2" indent="-285750">
              <a:buFont typeface="Wingdings" panose="05000000000000000000" pitchFamily="2" charset="2"/>
              <a:buChar char="Ø"/>
            </a:pPr>
            <a:r>
              <a:rPr lang="en-US" dirty="0">
                <a:hlinkClick r:id="rId9"/>
              </a:rPr>
              <a:t>Fiscal Year 2023 Nonprofit Security Grant Program – FAQ</a:t>
            </a:r>
            <a:endParaRPr lang="en-US" dirty="0"/>
          </a:p>
          <a:p>
            <a:pPr lvl="2"/>
            <a:endParaRPr lang="en-US" dirty="0"/>
          </a:p>
          <a:p>
            <a:endParaRPr lang="en-US" dirty="0"/>
          </a:p>
        </p:txBody>
      </p:sp>
    </p:spTree>
    <p:extLst>
      <p:ext uri="{BB962C8B-B14F-4D97-AF65-F5344CB8AC3E}">
        <p14:creationId xmlns:p14="http://schemas.microsoft.com/office/powerpoint/2010/main" val="338369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248628" y="529118"/>
            <a:ext cx="8160232" cy="6186309"/>
          </a:xfrm>
          <a:prstGeom prst="rect">
            <a:avLst/>
          </a:prstGeom>
          <a:noFill/>
        </p:spPr>
        <p:txBody>
          <a:bodyPr wrap="square" rtlCol="0">
            <a:spAutoFit/>
          </a:bodyPr>
          <a:lstStyle/>
          <a:p>
            <a:pPr algn="ctr"/>
            <a:r>
              <a:rPr lang="en-US" b="1" dirty="0"/>
              <a:t>2023 NSGP Funding Landscape</a:t>
            </a:r>
          </a:p>
          <a:p>
            <a:pPr algn="ctr"/>
            <a:endParaRPr lang="en-US" b="1" dirty="0"/>
          </a:p>
          <a:p>
            <a:pPr marL="285750" indent="-285750">
              <a:buFont typeface="Wingdings" panose="05000000000000000000" pitchFamily="2" charset="2"/>
              <a:buChar char="Ø"/>
            </a:pPr>
            <a:r>
              <a:rPr lang="en-US" dirty="0"/>
              <a:t>Idaho (recipient) target allocation: $2,250,000</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Applicant (subrecipient) may apply for up to $150,000 per site (up to 3- IJ required for each site*)</a:t>
            </a:r>
          </a:p>
          <a:p>
            <a:pPr marL="285750" indent="-285750">
              <a:buFont typeface="Wingdings" panose="05000000000000000000" pitchFamily="2" charset="2"/>
              <a:buChar char="Ø"/>
            </a:pPr>
            <a:endParaRPr lang="en-US" dirty="0"/>
          </a:p>
          <a:p>
            <a:pPr algn="ctr"/>
            <a:r>
              <a:rPr lang="en-US" b="1" dirty="0"/>
              <a:t>2023 NSGP Process</a:t>
            </a:r>
          </a:p>
          <a:p>
            <a:pPr algn="ctr"/>
            <a:endParaRPr lang="en-US" b="1" dirty="0"/>
          </a:p>
          <a:p>
            <a:pPr marL="285750" indent="-285750">
              <a:buFont typeface="Wingdings" panose="05000000000000000000" pitchFamily="2" charset="2"/>
              <a:buChar char="Ø"/>
            </a:pPr>
            <a:r>
              <a:rPr lang="en-US" dirty="0"/>
              <a:t>Three phases: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endParaRPr lang="en-US" dirty="0"/>
          </a:p>
          <a:p>
            <a:pPr marL="285750" indent="-285750">
              <a:buFont typeface="Wingdings" panose="05000000000000000000" pitchFamily="2" charset="2"/>
              <a:buChar char="Ø"/>
            </a:pPr>
            <a:r>
              <a:rPr lang="en-US" dirty="0"/>
              <a:t>State Administrative Agency (SAA)= IOEM</a:t>
            </a:r>
          </a:p>
          <a:p>
            <a:pPr marL="285750" indent="-285750">
              <a:buFont typeface="Wingdings" panose="05000000000000000000" pitchFamily="2" charset="2"/>
              <a:buChar char="Ø"/>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pic>
        <p:nvPicPr>
          <p:cNvPr id="5" name="Picture 4">
            <a:extLst>
              <a:ext uri="{FF2B5EF4-FFF2-40B4-BE49-F238E27FC236}">
                <a16:creationId xmlns:a16="http://schemas.microsoft.com/office/drawing/2014/main" id="{36633B2D-E64F-4195-877A-D35642AA3EE1}"/>
              </a:ext>
            </a:extLst>
          </p:cNvPr>
          <p:cNvPicPr>
            <a:picLocks noChangeAspect="1"/>
          </p:cNvPicPr>
          <p:nvPr/>
        </p:nvPicPr>
        <p:blipFill>
          <a:blip r:embed="rId4"/>
          <a:stretch>
            <a:fillRect/>
          </a:stretch>
        </p:blipFill>
        <p:spPr>
          <a:xfrm>
            <a:off x="3392245" y="2883068"/>
            <a:ext cx="5319221" cy="1478408"/>
          </a:xfrm>
          <a:prstGeom prst="rect">
            <a:avLst/>
          </a:prstGeom>
        </p:spPr>
      </p:pic>
    </p:spTree>
    <p:extLst>
      <p:ext uri="{BB962C8B-B14F-4D97-AF65-F5344CB8AC3E}">
        <p14:creationId xmlns:p14="http://schemas.microsoft.com/office/powerpoint/2010/main" val="389442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5632311"/>
          </a:xfrm>
          <a:prstGeom prst="rect">
            <a:avLst/>
          </a:prstGeom>
          <a:noFill/>
        </p:spPr>
        <p:txBody>
          <a:bodyPr wrap="square" rtlCol="0">
            <a:spAutoFit/>
          </a:bodyPr>
          <a:lstStyle/>
          <a:p>
            <a:pPr algn="ctr"/>
            <a:r>
              <a:rPr lang="en-US" b="1" dirty="0"/>
              <a:t>2023 NSGP Allowable Costs</a:t>
            </a:r>
          </a:p>
          <a:p>
            <a:pPr algn="ctr"/>
            <a:endParaRPr lang="en-US" b="1" dirty="0"/>
          </a:p>
          <a:p>
            <a:r>
              <a:rPr lang="en-US" u="sng" dirty="0"/>
              <a:t>Planning</a:t>
            </a:r>
            <a:r>
              <a:rPr lang="en-US" dirty="0"/>
              <a:t>- Security or emergency planning expenses and the materials required to conduct planning activities.</a:t>
            </a:r>
          </a:p>
          <a:p>
            <a:endParaRPr lang="en-US" dirty="0"/>
          </a:p>
          <a:p>
            <a:pPr marL="742950" lvl="1" indent="-285750">
              <a:buFont typeface="Arial" panose="020B0604020202020204" pitchFamily="34" charset="0"/>
              <a:buChar char="•"/>
            </a:pPr>
            <a:r>
              <a:rPr lang="en-US" dirty="0"/>
              <a:t>Must relate to the protection of the facility and the people within and should include consideration of individuals with access and functional needs as well as those with limited English proficiency.</a:t>
            </a:r>
          </a:p>
          <a:p>
            <a:pPr marL="742950" lvl="1" indent="-285750">
              <a:buFont typeface="Arial" panose="020B0604020202020204" pitchFamily="34" charset="0"/>
              <a:buChar char="•"/>
            </a:pPr>
            <a:r>
              <a:rPr lang="en-US" dirty="0"/>
              <a:t>Examples of planning activities include (but not limited to):</a:t>
            </a:r>
          </a:p>
          <a:p>
            <a:pPr lvl="1"/>
            <a:endParaRPr lang="en-US" dirty="0"/>
          </a:p>
          <a:p>
            <a:pPr marL="1200150" lvl="2" indent="-285750">
              <a:buFont typeface="Wingdings" panose="05000000000000000000" pitchFamily="2" charset="2"/>
              <a:buChar char="Ø"/>
            </a:pPr>
            <a:r>
              <a:rPr lang="en-US" dirty="0"/>
              <a:t>Development / enhancement of security plans</a:t>
            </a:r>
          </a:p>
          <a:p>
            <a:pPr marL="1200150" lvl="2" indent="-285750">
              <a:buFont typeface="Wingdings" panose="05000000000000000000" pitchFamily="2" charset="2"/>
              <a:buChar char="Ø"/>
            </a:pPr>
            <a:r>
              <a:rPr lang="en-US" dirty="0"/>
              <a:t>Emergency contingency or Continuity of Operations Plans</a:t>
            </a:r>
          </a:p>
          <a:p>
            <a:pPr marL="1200150" lvl="2" indent="-285750">
              <a:buFont typeface="Wingdings" panose="05000000000000000000" pitchFamily="2" charset="2"/>
              <a:buChar char="Ø"/>
            </a:pPr>
            <a:r>
              <a:rPr lang="en-US" dirty="0"/>
              <a:t>Evacuation / Shelter in place plans</a:t>
            </a:r>
          </a:p>
          <a:p>
            <a:pPr marL="1200150" lvl="2" indent="-285750">
              <a:buFont typeface="Wingdings" panose="05000000000000000000" pitchFamily="2" charset="2"/>
              <a:buChar char="Ø"/>
            </a:pPr>
            <a:r>
              <a:rPr lang="en-US" dirty="0"/>
              <a:t>Emergency Response Plans</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124396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5632311"/>
          </a:xfrm>
          <a:prstGeom prst="rect">
            <a:avLst/>
          </a:prstGeom>
          <a:noFill/>
        </p:spPr>
        <p:txBody>
          <a:bodyPr wrap="square" rtlCol="0">
            <a:spAutoFit/>
          </a:bodyPr>
          <a:lstStyle/>
          <a:p>
            <a:pPr algn="ctr"/>
            <a:r>
              <a:rPr lang="en-US" b="1" dirty="0"/>
              <a:t>2023 NSGP Allowable Costs</a:t>
            </a:r>
          </a:p>
          <a:p>
            <a:pPr algn="ctr"/>
            <a:endParaRPr lang="en-US" b="1" dirty="0"/>
          </a:p>
          <a:p>
            <a:r>
              <a:rPr lang="en-US" u="sng" dirty="0"/>
              <a:t>Training / Exercise- </a:t>
            </a:r>
            <a:r>
              <a:rPr lang="en-US" dirty="0"/>
              <a:t>Limited to an organization’s security personnel, staff, members and volunteers only.</a:t>
            </a:r>
          </a:p>
          <a:p>
            <a:endParaRPr lang="en-US" dirty="0"/>
          </a:p>
          <a:p>
            <a:pPr marL="742950" lvl="1" indent="-285750">
              <a:buFont typeface="Wingdings" panose="05000000000000000000" pitchFamily="2" charset="2"/>
              <a:buChar char="Ø"/>
            </a:pPr>
            <a:r>
              <a:rPr lang="en-US" dirty="0"/>
              <a:t>Offsite or onsite security training for employees or members of the organization</a:t>
            </a:r>
          </a:p>
          <a:p>
            <a:pPr marL="742950" lvl="1" indent="-285750">
              <a:buFont typeface="Wingdings" panose="05000000000000000000" pitchFamily="2" charset="2"/>
              <a:buChar char="Ø"/>
            </a:pPr>
            <a:r>
              <a:rPr lang="en-US" dirty="0"/>
              <a:t>Train the trainer courses</a:t>
            </a:r>
          </a:p>
          <a:p>
            <a:pPr marL="742950" lvl="1" indent="-285750">
              <a:buFont typeface="Wingdings" panose="05000000000000000000" pitchFamily="2" charset="2"/>
              <a:buChar char="Ø"/>
            </a:pPr>
            <a:r>
              <a:rPr lang="en-US" dirty="0"/>
              <a:t>Response Exercises for long-term vulnerability reduction</a:t>
            </a:r>
          </a:p>
          <a:p>
            <a:pPr lvl="1"/>
            <a:endParaRPr lang="en-US" dirty="0"/>
          </a:p>
          <a:p>
            <a:pPr marL="285750" indent="-285750">
              <a:buFont typeface="Arial" panose="020B0604020202020204" pitchFamily="34" charset="0"/>
              <a:buChar char="•"/>
            </a:pPr>
            <a:r>
              <a:rPr lang="en-US" dirty="0"/>
              <a:t>Training costs are limited to attendance fees and related expenses (materials, supplies and equipment)</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Ø"/>
            </a:pPr>
            <a:r>
              <a:rPr lang="en-US" dirty="0"/>
              <a:t>Travel is not a reimbursable cost</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54754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57" y="5022376"/>
            <a:ext cx="1643401" cy="1644216"/>
          </a:xfrm>
          <a:prstGeom prst="rect">
            <a:avLst/>
          </a:prstGeom>
        </p:spPr>
      </p:pic>
      <p:sp>
        <p:nvSpPr>
          <p:cNvPr id="3" name="TextBox 2">
            <a:extLst>
              <a:ext uri="{FF2B5EF4-FFF2-40B4-BE49-F238E27FC236}">
                <a16:creationId xmlns:a16="http://schemas.microsoft.com/office/drawing/2014/main" id="{C42201BF-D2D2-422A-B622-0C8920F7185F}"/>
              </a:ext>
            </a:extLst>
          </p:cNvPr>
          <p:cNvSpPr txBox="1"/>
          <p:nvPr/>
        </p:nvSpPr>
        <p:spPr>
          <a:xfrm>
            <a:off x="1306757" y="945326"/>
            <a:ext cx="8160232" cy="5355312"/>
          </a:xfrm>
          <a:prstGeom prst="rect">
            <a:avLst/>
          </a:prstGeom>
          <a:noFill/>
        </p:spPr>
        <p:txBody>
          <a:bodyPr wrap="square" rtlCol="0">
            <a:spAutoFit/>
          </a:bodyPr>
          <a:lstStyle/>
          <a:p>
            <a:pPr algn="ctr"/>
            <a:r>
              <a:rPr lang="en-US" b="1" dirty="0"/>
              <a:t>2023 NSGP Allowable Costs</a:t>
            </a:r>
          </a:p>
          <a:p>
            <a:pPr algn="ctr"/>
            <a:endParaRPr lang="en-US" b="1" dirty="0"/>
          </a:p>
          <a:p>
            <a:r>
              <a:rPr lang="en-US" u="sng" dirty="0"/>
              <a:t>Training / Exercise</a:t>
            </a:r>
            <a:r>
              <a:rPr lang="en-US" dirty="0"/>
              <a: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Allowable training / exercise topics include physical and cybersecurity, target hardening and terrorism awareness / employee preparedness topics such as Community Emergency Response Team (CERT) training, active shooter training, and emergency first aid training.</a:t>
            </a:r>
          </a:p>
          <a:p>
            <a:pPr marL="742950" lvl="1" indent="-285750">
              <a:buFont typeface="Arial" panose="020B0604020202020204" pitchFamily="34" charset="0"/>
              <a:buChar char="•"/>
            </a:pPr>
            <a:endParaRPr lang="en-US" dirty="0"/>
          </a:p>
          <a:p>
            <a:pPr marL="1200150" lvl="2" indent="-285750">
              <a:buFont typeface="Wingdings" panose="05000000000000000000" pitchFamily="2" charset="2"/>
              <a:buChar char="Ø"/>
            </a:pPr>
            <a:r>
              <a:rPr lang="en-US" dirty="0"/>
              <a:t>Applicants should include specific details about any proposed training/exercises, to include topic, organizational attendees / participants, length, and what vulnerability the activity will help mitigate.</a:t>
            </a:r>
          </a:p>
          <a:p>
            <a:endParaRPr lang="en-US" dirty="0"/>
          </a:p>
          <a:p>
            <a:pPr marL="285750" indent="-285750">
              <a:buFont typeface="Arial" panose="020B0604020202020204" pitchFamily="34" charset="0"/>
              <a:buChar char="•"/>
            </a:pPr>
            <a:endParaRPr lang="en-US" dirty="0"/>
          </a:p>
          <a:p>
            <a:pPr algn="ctr"/>
            <a:endParaRPr lang="en-US" b="1" dirty="0"/>
          </a:p>
          <a:p>
            <a:endParaRPr lang="en-US" dirty="0"/>
          </a:p>
          <a:p>
            <a:endParaRPr lang="en-US" dirty="0"/>
          </a:p>
        </p:txBody>
      </p:sp>
    </p:spTree>
    <p:extLst>
      <p:ext uri="{BB962C8B-B14F-4D97-AF65-F5344CB8AC3E}">
        <p14:creationId xmlns:p14="http://schemas.microsoft.com/office/powerpoint/2010/main" val="171443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CFA54B"/>
      </a:accent1>
      <a:accent2>
        <a:srgbClr val="283891"/>
      </a:accent2>
      <a:accent3>
        <a:srgbClr val="530525"/>
      </a:accent3>
      <a:accent4>
        <a:srgbClr val="5A5B5C"/>
      </a:accent4>
      <a:accent5>
        <a:srgbClr val="959697"/>
      </a:accent5>
      <a:accent6>
        <a:srgbClr val="C2C2C2"/>
      </a:accent6>
      <a:hlink>
        <a:srgbClr val="6878D6"/>
      </a:hlink>
      <a:folHlink>
        <a:srgbClr val="E2C99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14168</TotalTime>
  <Words>2282</Words>
  <Application>Microsoft Office PowerPoint</Application>
  <PresentationFormat>Widescreen</PresentationFormat>
  <Paragraphs>351</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Symbol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Office of  Emergency Management</dc:title>
  <dc:creator>Shore Amy;Mills</dc:creator>
  <cp:keywords>2023</cp:keywords>
  <cp:lastModifiedBy>McCarter Matt</cp:lastModifiedBy>
  <cp:revision>110</cp:revision>
  <dcterms:created xsi:type="dcterms:W3CDTF">2016-08-25T21:23:48Z</dcterms:created>
  <dcterms:modified xsi:type="dcterms:W3CDTF">2023-03-16T14:21:57Z</dcterms:modified>
</cp:coreProperties>
</file>