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FoK1xjexD8fpJfewFmsL3Q==" hashData="LZa0qa3mRCrDk+P0R0ljtY1/qqSYHWfwztrtJypInQFVj6NpPiX6FVmugsS+rSdsNyPOX3PNG8ZTZdhmC5hdBA=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17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7DC132-D716-4B0B-A1FB-3CAF58DC961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04DDE-C74F-4D7F-B162-82047E88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63333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7DC132-D716-4B0B-A1FB-3CAF58DC961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04DDE-C74F-4D7F-B162-82047E88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89013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7DC132-D716-4B0B-A1FB-3CAF58DC961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04DDE-C74F-4D7F-B162-82047E88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48853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7DC132-D716-4B0B-A1FB-3CAF58DC961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7504DDE-C74F-4D7F-B162-82047E88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57629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7DC132-D716-4B0B-A1FB-3CAF58DC961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04DDE-C74F-4D7F-B162-82047E88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10016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7DC132-D716-4B0B-A1FB-3CAF58DC961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04DDE-C74F-4D7F-B162-82047E88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64976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7DC132-D716-4B0B-A1FB-3CAF58DC961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04DDE-C74F-4D7F-B162-82047E88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31402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410200"/>
          </a:xfrm>
        </p:spPr>
        <p:txBody>
          <a:bodyPr vert="eaVert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7DC132-D716-4B0B-A1FB-3CAF58DC961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04DDE-C74F-4D7F-B162-82047E88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88430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8388"/>
            <a:ext cx="8229600" cy="464661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7DC132-D716-4B0B-A1FB-3CAF58DC961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04DDE-C74F-4D7F-B162-82047E88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81881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7DC132-D716-4B0B-A1FB-3CAF58DC961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04DDE-C74F-4D7F-B162-82047E88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68147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C132-D716-4B0B-A1FB-3CAF58DC961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4DDE-C74F-4D7F-B162-82047E88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998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>
              <a:defRPr sz="2800" b="0"/>
            </a:lvl1pPr>
            <a:lvl2pPr>
              <a:defRPr sz="2800" b="0"/>
            </a:lvl2pPr>
            <a:lvl3pPr>
              <a:defRPr sz="2800" b="0"/>
            </a:lvl3pPr>
            <a:lvl4pPr marL="1371600" indent="-342900">
              <a:buSzPct val="75000"/>
              <a:buFont typeface="Wingdings" panose="05000000000000000000" pitchFamily="2" charset="2"/>
              <a:buChar char="§"/>
              <a:defRPr sz="2800" b="0"/>
            </a:lvl4pPr>
            <a:lvl5pPr>
              <a:defRPr sz="28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07504DDE-C74F-4D7F-B162-82047E88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54198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7DC132-D716-4B0B-A1FB-3CAF58DC961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04DDE-C74F-4D7F-B162-82047E88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29249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Pic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7DC132-D716-4B0B-A1FB-3CAF58DC961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04DDE-C74F-4D7F-B162-82047E88F53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7"/>
            <a:ext cx="4114800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01" y="1153077"/>
            <a:ext cx="4114800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62429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P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7DC132-D716-4B0B-A1FB-3CAF58DC961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04DDE-C74F-4D7F-B162-82047E88F5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7"/>
            <a:ext cx="4114800" cy="4561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01" y="1153077"/>
            <a:ext cx="4114800" cy="4561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8834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lumn: Imag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7DC132-D716-4B0B-A1FB-3CAF58DC961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04DDE-C74F-4D7F-B162-82047E88F5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8"/>
            <a:ext cx="8229600" cy="22759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1" y="3472070"/>
            <a:ext cx="8229600" cy="223285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08477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ne Column TopBottom Top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7DC132-D716-4B0B-A1FB-3CAF58DC961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04DDE-C74F-4D7F-B162-82047E88F5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8"/>
            <a:ext cx="8229600" cy="88275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1" y="2057400"/>
            <a:ext cx="8229600" cy="36475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4423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lumn Smal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7DC132-D716-4B0B-A1FB-3CAF58DC961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04DDE-C74F-4D7F-B162-82047E88F53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1" y="1153077"/>
            <a:ext cx="1371600" cy="4561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1905001" y="1153077"/>
            <a:ext cx="6781800" cy="4561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446088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lumn Smal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7DC132-D716-4B0B-A1FB-3CAF58DC961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04DDE-C74F-4D7F-B162-82047E88F53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1" y="1153078"/>
            <a:ext cx="5943598" cy="455184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6400799" y="1153077"/>
            <a:ext cx="2286001" cy="45518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090676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FEMA Visual Template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8437"/>
            <a:ext cx="8229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83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b="0" smtClean="0">
                <a:latin typeface="+mn-lt"/>
                <a:cs typeface="+mn-cs"/>
              </a:defRPr>
            </a:lvl1pPr>
          </a:lstStyle>
          <a:p>
            <a:fld id="{3C7DC132-D716-4B0B-A1FB-3CAF58DC961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990600"/>
            <a:ext cx="80772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 b="0" i="0" baseline="0" smtClean="0">
                <a:solidFill>
                  <a:srgbClr val="F4F8FE"/>
                </a:solidFill>
                <a:latin typeface="+mn-lt"/>
                <a:cs typeface="+mn-cs"/>
              </a:defRPr>
            </a:lvl1pPr>
          </a:lstStyle>
          <a:p>
            <a:fld id="{07504DDE-C74F-4D7F-B162-82047E88F5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ransition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None/>
        <a:tabLst>
          <a:tab pos="401638" algn="l"/>
        </a:tabLst>
        <a:defRPr sz="2800" b="0" baseline="0">
          <a:solidFill>
            <a:srgbClr val="000066"/>
          </a:solidFill>
          <a:latin typeface="+mn-lt"/>
          <a:ea typeface="+mn-ea"/>
          <a:cs typeface="+mn-cs"/>
        </a:defRPr>
      </a:lvl1pPr>
      <a:lvl2pPr marL="4572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tabLst>
          <a:tab pos="401638" algn="l"/>
        </a:tabLst>
        <a:defRPr sz="2800" b="0" baseline="0">
          <a:solidFill>
            <a:srgbClr val="000066"/>
          </a:solidFill>
          <a:latin typeface="+mn-lt"/>
          <a:cs typeface="+mn-cs"/>
        </a:defRPr>
      </a:lvl2pPr>
      <a:lvl3pPr marL="9144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01638" algn="l"/>
        </a:tabLst>
        <a:defRPr sz="2800" b="0" baseline="0">
          <a:solidFill>
            <a:srgbClr val="000066"/>
          </a:solidFill>
          <a:latin typeface="+mn-lt"/>
          <a:cs typeface="+mn-cs"/>
        </a:defRPr>
      </a:lvl3pPr>
      <a:lvl4pPr marL="13716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01638" algn="l"/>
        </a:tabLst>
        <a:defRPr sz="2800" b="0" baseline="0">
          <a:solidFill>
            <a:srgbClr val="000066"/>
          </a:solidFill>
          <a:latin typeface="+mn-lt"/>
          <a:cs typeface="+mn-cs"/>
        </a:defRPr>
      </a:lvl4pPr>
      <a:lvl5pPr marL="21748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5pPr>
      <a:lvl6pPr marL="26320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6pPr>
      <a:lvl7pPr marL="30892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7pPr>
      <a:lvl8pPr marL="35464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8pPr>
      <a:lvl9pPr marL="40036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Collaboration and Partnership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EC2B1-E4D3-4F11-A04B-4A17686C7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07504DDE-C74F-4D7F-B162-82047E88F537}" type="slidenum">
              <a:rPr lang="en-US" smtClean="0"/>
              <a:pPr>
                <a:spcBef>
                  <a:spcPts val="100"/>
                </a:spcBef>
                <a:buSzPct val="99000"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05601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Local Volunteer and Donations Coordinator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23DA0-68A5-4975-A40C-15A2F9C77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Activate the annex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Manage the VDCT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Determine support needed from other agencies/organizations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Coordinate with local government and emergency officials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Manage the call center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Coordinate field logistics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34217-9CE4-49C4-B0F9-27CDF08AC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07504DDE-C74F-4D7F-B162-82047E88F537}" type="slidenum">
              <a:rPr lang="en-US" smtClean="0"/>
              <a:pPr>
                <a:spcBef>
                  <a:spcPts val="100"/>
                </a:spcBef>
                <a:buSzPct val="99000"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29952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Local Volunteer and Donations Coordinator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DE397-1449-4E38-AB77-7BACD148B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Coordinate media releases to set realistic public expectations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Coordinate the flow of unsolicited goods, spontaneous volunteers, and undesignated cash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Maintain a link with local or tribal EOC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Delegate responsibilities as necessary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Ensure a smooth transition from response to recovery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7ABD6-9B6E-4F4B-9E4F-7CD39870E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07504DDE-C74F-4D7F-B162-82047E88F537}" type="slidenum">
              <a:rPr lang="en-US" smtClean="0"/>
              <a:pPr>
                <a:spcBef>
                  <a:spcPts val="100"/>
                </a:spcBef>
                <a:buSzPct val="99000"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87502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Volunteer and Donations Coordination Center (VDCC)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C227F-A02D-466A-B5FC-539E5732C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The physical location for the VDCT: Does not receive goods or volunteers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Maintains consistent communication with volunteer and donations support functions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D7E4D-E1A9-4B78-81DD-83A14B819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07504DDE-C74F-4D7F-B162-82047E88F537}" type="slidenum">
              <a:rPr lang="en-US" smtClean="0"/>
              <a:pPr>
                <a:spcBef>
                  <a:spcPts val="100"/>
                </a:spcBef>
                <a:buSzPct val="99000"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20526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What's In Your Annex?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A3E88-30BF-45FC-9D82-F19A7549A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Does your annex: List the primary and supporting agencies and organizations?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Describe the members of the VDCT?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List the responsibilities of the VDCT?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9FA6F-581A-429A-B70E-82502F921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07504DDE-C74F-4D7F-B162-82047E88F537}" type="slidenum">
              <a:rPr lang="en-US" smtClean="0"/>
              <a:pPr>
                <a:spcBef>
                  <a:spcPts val="100"/>
                </a:spcBef>
                <a:buSzPct val="99000"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65934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5598B-AE00-45A2-80A0-1325F6317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arabicPeriod"/>
              <a:tabLst/>
            </a:pPr>
            <a:r>
              <a:rPr lang="en-US" kern="1200">
                <a:ea typeface="+mn-ea"/>
                <a:sym typeface="Arial"/>
              </a:rPr>
              <a:t>Describe the benefits and challenges of collaboration.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arabicPeriod"/>
              <a:tabLst/>
            </a:pPr>
            <a:r>
              <a:rPr lang="en-US" kern="1200">
                <a:ea typeface="+mn-ea"/>
                <a:sym typeface="Arial"/>
              </a:rPr>
              <a:t>List organizations that collaborate on volunteer and donations management.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arabicPeriod"/>
              <a:tabLst/>
            </a:pPr>
            <a:r>
              <a:rPr lang="en-US" kern="1200">
                <a:ea typeface="+mn-ea"/>
                <a:sym typeface="Arial"/>
              </a:rPr>
              <a:t>Explain the composition and operations of a Volunteer and Donations Coordination Team (VDCT).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EDE78-B8BA-43BE-854B-E66A39D6B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07504DDE-C74F-4D7F-B162-82047E88F537}" type="slidenum">
              <a:rPr lang="en-US" smtClean="0"/>
              <a:pPr>
                <a:spcBef>
                  <a:spcPts val="100"/>
                </a:spcBef>
                <a:buSzPct val="99000"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23373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3F1A2-7DFE-4224-BD7C-47DD04E04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arabicPeriod"/>
              <a:tabLst/>
            </a:pPr>
            <a:r>
              <a:rPr lang="en-US" kern="1200">
                <a:ea typeface="+mn-ea"/>
                <a:sym typeface="Arial"/>
              </a:rPr>
              <a:t>Describe the benefits and challenges of collaboration.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arabicPeriod"/>
              <a:tabLst/>
            </a:pPr>
            <a:r>
              <a:rPr lang="en-US" kern="1200">
                <a:ea typeface="+mn-ea"/>
                <a:sym typeface="Arial"/>
              </a:rPr>
              <a:t>List organizations that collaborate on volunteer and donations management.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arabicPeriod"/>
              <a:tabLst/>
            </a:pPr>
            <a:r>
              <a:rPr lang="en-US" kern="1200">
                <a:ea typeface="+mn-ea"/>
                <a:sym typeface="Arial"/>
              </a:rPr>
              <a:t>Explain the composition and operations of a Volunteer and Donations Coordination Team (VDCT).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BDA90-023A-4B45-8EC2-9DF1D745F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07504DDE-C74F-4D7F-B162-82047E88F537}" type="slidenum">
              <a:rPr lang="en-US" smtClean="0"/>
              <a:pPr>
                <a:spcBef>
                  <a:spcPts val="100"/>
                </a:spcBef>
                <a:buSzPct val="99000"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8365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What Is Collaboration?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0CEA93C-5143-4694-A717-17910091CC4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ct val="100000"/>
              </a:spcBef>
              <a:buSzPct val="99000"/>
            </a:pPr>
            <a:r>
              <a:rPr lang="en-US" kern="1200">
                <a:sym typeface="Arial"/>
              </a:rPr>
              <a:t>. . . the process by which agencies make a formal, sustained commitment to work together on a common mission</a:t>
            </a:r>
            <a:endParaRPr lang="en-US"/>
          </a:p>
        </p:txBody>
      </p:sp>
      <p:pic>
        <p:nvPicPr>
          <p:cNvPr id="10" name="Content Placeholder 9" descr="Photo: FEMA meeting">
            <a:extLst>
              <a:ext uri="{FF2B5EF4-FFF2-40B4-BE49-F238E27FC236}">
                <a16:creationId xmlns:a16="http://schemas.microsoft.com/office/drawing/2014/main" id="{DE074DDA-A662-41D4-9872-702022F4E14A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012" y="3000375"/>
            <a:ext cx="3609975" cy="1762125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4DEC5498-4D4B-45F9-A3D1-AA39DF657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07504DDE-C74F-4D7F-B162-82047E88F537}" type="slidenum">
              <a:rPr lang="en-US" smtClean="0"/>
              <a:pPr>
                <a:spcBef>
                  <a:spcPts val="100"/>
                </a:spcBef>
                <a:buSzPct val="99000"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13554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Breaking the Barriers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134850"/>
              </p:ext>
            </p:extLst>
          </p:nvPr>
        </p:nvGraphicFramePr>
        <p:xfrm>
          <a:off x="457199" y="1016000"/>
          <a:ext cx="8229599" cy="2971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0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29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l" eaLnBrk="0">
                        <a:buClrTx/>
                      </a:pPr>
                      <a:r>
                        <a:rPr lang="en-US" sz="1800" b="1" dirty="0">
                          <a:solidFill>
                            <a:srgbClr val="000066"/>
                          </a:solidFill>
                        </a:rPr>
                        <a:t>Activity</a:t>
                      </a:r>
                    </a:p>
                  </a:txBody>
                  <a:tcPr anchor="b" anchorCtr="1">
                    <a:lnL w="12700" cmpd="sng">
                      <a:solidFill>
                        <a:srgbClr val="C0C0C0"/>
                      </a:solidFill>
                    </a:lnL>
                    <a:lnR w="12700" cmpd="sng">
                      <a:solidFill>
                        <a:srgbClr val="C0C0C0"/>
                      </a:solidFill>
                    </a:lnR>
                    <a:lnT w="12700" cmpd="sng">
                      <a:solidFill>
                        <a:srgbClr val="C0C0C0"/>
                      </a:solidFill>
                    </a:lnT>
                    <a:lnB w="12700" cmpd="sng">
                      <a:solidFill>
                        <a:srgbClr val="C0C0C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ct val="100000"/>
                        </a:spcBef>
                        <a:buClrTx/>
                      </a:pPr>
                      <a:r>
                        <a:rPr lang="en-US" sz="1800" b="1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  <a:sym typeface="Arial"/>
                        </a:rPr>
                        <a:t>Breaking the Barriers</a:t>
                      </a:r>
                      <a:br>
                        <a:rPr lang="en-US" sz="180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  <a:sym typeface="Arial"/>
                        </a:rPr>
                      </a:br>
                      <a:endParaRPr lang="en-US" sz="1800" dirty="0">
                        <a:solidFill>
                          <a:srgbClr val="000066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  <a:p>
                      <a:pPr marL="457200" lvl="1" indent="-342900">
                        <a:spcBef>
                          <a:spcPct val="50000"/>
                        </a:spcBef>
                        <a:buClrTx/>
                        <a:buSzPct val="100000"/>
                        <a:buFont typeface="Arial"/>
                        <a:buChar char="•"/>
                      </a:pPr>
                      <a:r>
                        <a:rPr lang="en-US" sz="1800" dirty="0">
                          <a:solidFill>
                            <a:srgbClr val="000066"/>
                          </a:solidFill>
                          <a:latin typeface="Arial"/>
                          <a:cs typeface="Arial"/>
                          <a:sym typeface="Arial"/>
                        </a:rPr>
                        <a:t>Discuss the assigned potential barrier</a:t>
                      </a:r>
                    </a:p>
                    <a:p>
                      <a:pPr marL="457200" lvl="1" indent="-342900">
                        <a:spcBef>
                          <a:spcPct val="50000"/>
                        </a:spcBef>
                        <a:buClrTx/>
                        <a:buSzPct val="100000"/>
                        <a:buFont typeface="Arial"/>
                        <a:buChar char="•"/>
                      </a:pPr>
                      <a:r>
                        <a:rPr lang="en-US" sz="1800" dirty="0">
                          <a:solidFill>
                            <a:srgbClr val="000066"/>
                          </a:solidFill>
                          <a:latin typeface="Arial"/>
                          <a:cs typeface="Arial"/>
                          <a:sym typeface="Arial"/>
                        </a:rPr>
                        <a:t>Determine if it is applicable to organizations in your area</a:t>
                      </a:r>
                    </a:p>
                    <a:p>
                      <a:pPr marL="1371600" lvl="2" indent="-457200">
                        <a:spcBef>
                          <a:spcPct val="50000"/>
                        </a:spcBef>
                        <a:buClrTx/>
                        <a:buSzPct val="100000"/>
                        <a:buFont typeface="Wingdings"/>
                        <a:buChar char="§"/>
                      </a:pPr>
                      <a:r>
                        <a:rPr lang="en-US" sz="1800" dirty="0">
                          <a:solidFill>
                            <a:srgbClr val="000066"/>
                          </a:solidFill>
                          <a:latin typeface="Arial"/>
                          <a:cs typeface="Arial"/>
                          <a:sym typeface="Arial"/>
                        </a:rPr>
                        <a:t>If so, develop solutions</a:t>
                      </a:r>
                    </a:p>
                    <a:p>
                      <a:pPr marL="1371600" lvl="2" indent="-457200">
                        <a:spcBef>
                          <a:spcPct val="50000"/>
                        </a:spcBef>
                        <a:buClrTx/>
                        <a:buSzPct val="100000"/>
                        <a:buFont typeface="Wingdings"/>
                        <a:buChar char="§"/>
                      </a:pPr>
                      <a:r>
                        <a:rPr lang="en-US" sz="1800" dirty="0">
                          <a:solidFill>
                            <a:srgbClr val="000066"/>
                          </a:solidFill>
                          <a:latin typeface="Arial"/>
                          <a:cs typeface="Arial"/>
                          <a:sym typeface="Arial"/>
                        </a:rPr>
                        <a:t>If not, what are other barriers faced by organizations in your area? </a:t>
                      </a:r>
                    </a:p>
                    <a:p>
                      <a:pPr marL="457200" lvl="1" indent="-342900">
                        <a:spcBef>
                          <a:spcPct val="50000"/>
                        </a:spcBef>
                        <a:buClrTx/>
                        <a:buSzPct val="100000"/>
                        <a:buFont typeface="Arial"/>
                        <a:buChar char="•"/>
                      </a:pPr>
                      <a:r>
                        <a:rPr lang="en-US" sz="1800" dirty="0">
                          <a:solidFill>
                            <a:srgbClr val="000066"/>
                          </a:solidFill>
                          <a:latin typeface="Arial"/>
                          <a:cs typeface="Arial"/>
                          <a:sym typeface="Arial"/>
                        </a:rPr>
                        <a:t>Prepare easel chart</a:t>
                      </a:r>
                      <a:endParaRPr lang="en-US" sz="18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C0C0C0"/>
                      </a:solidFill>
                    </a:lnL>
                    <a:lnR w="12700" cmpd="sng">
                      <a:solidFill>
                        <a:srgbClr val="C0C0C0"/>
                      </a:solidFill>
                    </a:lnR>
                    <a:lnT w="12700" cmpd="sng">
                      <a:solidFill>
                        <a:srgbClr val="C0C0C0"/>
                      </a:solidFill>
                    </a:lnT>
                    <a:lnB w="12700" cmpd="sng">
                      <a:solidFill>
                        <a:srgbClr val="C0C0C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Content Placeholder 6" descr="Activity">
            <a:extLst>
              <a:ext uri="{FF2B5EF4-FFF2-40B4-BE49-F238E27FC236}">
                <a16:creationId xmlns:a16="http://schemas.microsoft.com/office/drawing/2014/main" id="{A0FEA1E6-4100-4975-BD58-E41B1981F8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59" y="2119063"/>
            <a:ext cx="476316" cy="476316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AC04B5A-AFC2-48C6-8711-205770B8C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07504DDE-C74F-4D7F-B162-82047E88F537}" type="slidenum">
              <a:rPr lang="en-US" smtClean="0"/>
              <a:pPr>
                <a:spcBef>
                  <a:spcPts val="100"/>
                </a:spcBef>
                <a:buSzPct val="99000"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595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Benefits of Collaboration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1DA97-B731-46BF-8A78-3CBDB826F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Expand resources availability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Eliminate unnecessary duplication of services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Provide effective service to community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Provide services to diverse groups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Enhance problem-solving ability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Engage in specialized expertise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5A8C9-1FBD-4CFE-AAD6-10D7C12D0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07504DDE-C74F-4D7F-B162-82047E88F537}" type="slidenum">
              <a:rPr lang="en-US" smtClean="0"/>
              <a:pPr>
                <a:spcBef>
                  <a:spcPts val="100"/>
                </a:spcBef>
                <a:buSzPct val="99000"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23344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Collaborative 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50A5B-8132-4515-B813-9F11B4A70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Local, Tribal, or State/Regional VOADs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Local, Tribal, and State Emergency Management Agencies (EMAs)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State volunteer and donations coordinator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Other local, tribal, and State agencies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Warehouse manager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Call center, phone bank, or Website manager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73451-E605-416D-8E0C-620AC52AC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07504DDE-C74F-4D7F-B162-82047E88F537}" type="slidenum">
              <a:rPr lang="en-US" smtClean="0"/>
              <a:pPr>
                <a:spcBef>
                  <a:spcPts val="100"/>
                </a:spcBef>
                <a:buSzPct val="99000"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95478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Other 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A9B64-D609-463B-A735-841BF3F2F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Business, industry, and professional leaders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Media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Labor organizations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Civic organizations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Faith-based organizations/associations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Community-based organizations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Others?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433DC-4BC4-4903-8A61-0EDCB8C8A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07504DDE-C74F-4D7F-B162-82047E88F537}" type="slidenum">
              <a:rPr lang="en-US" smtClean="0"/>
              <a:pPr>
                <a:spcBef>
                  <a:spcPts val="100"/>
                </a:spcBef>
                <a:buSzPct val="99000"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1850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What is a Volunteer and Donations Coordination Team (VDCT)?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F9890-999E-48E6-824F-B91ED699B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 kern="1200">
                <a:sym typeface="Arial"/>
              </a:rPr>
              <a:t>An organized team of government, private voluntary organizations, and the private sector that has a vested interest in all aspects of managing unaffiliated volunteers and unsolicited donations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E675C-2B5F-4A38-84C8-B4344DAB0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07504DDE-C74F-4D7F-B162-82047E88F537}" type="slidenum">
              <a:rPr lang="en-US" smtClean="0"/>
              <a:pPr>
                <a:spcBef>
                  <a:spcPts val="100"/>
                </a:spcBef>
                <a:buSzPct val="99000"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59219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CEE14-82DF-4AEF-844C-D682569A5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54000" lvl="1" indent="-254000" fontAlgn="auto">
              <a:spcBef>
                <a:spcPct val="100000"/>
              </a:spcBef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Local Volunteer and Donations Coordinator</a:t>
            </a:r>
          </a:p>
          <a:p>
            <a:pPr marL="635000" lvl="2" indent="-254000" fontAlgn="auto">
              <a:spcBef>
                <a:spcPct val="100000"/>
              </a:spcBef>
              <a:buSzPct val="99000"/>
              <a:buFont typeface="Wingdings"/>
              <a:buChar char="§"/>
              <a:tabLst/>
            </a:pPr>
            <a:r>
              <a:rPr lang="en-US" kern="1200">
                <a:ea typeface="+mn-ea"/>
                <a:sym typeface="Arial"/>
              </a:rPr>
              <a:t>Cash</a:t>
            </a:r>
          </a:p>
          <a:p>
            <a:pPr marL="635000" lvl="2" indent="-254000" fontAlgn="auto">
              <a:spcBef>
                <a:spcPct val="100000"/>
              </a:spcBef>
              <a:buSzPct val="99000"/>
              <a:buFont typeface="Wingdings"/>
              <a:buChar char="§"/>
              <a:tabLst/>
            </a:pPr>
            <a:r>
              <a:rPr lang="en-US" kern="1200">
                <a:ea typeface="+mn-ea"/>
                <a:sym typeface="Arial"/>
              </a:rPr>
              <a:t>Volunteers</a:t>
            </a:r>
          </a:p>
          <a:p>
            <a:pPr marL="635000" lvl="2" indent="-254000" fontAlgn="auto">
              <a:spcBef>
                <a:spcPct val="100000"/>
              </a:spcBef>
              <a:buSzPct val="99000"/>
              <a:buFont typeface="Wingdings"/>
              <a:buChar char="§"/>
              <a:tabLst/>
            </a:pPr>
            <a:r>
              <a:rPr lang="en-US" kern="1200">
                <a:ea typeface="+mn-ea"/>
                <a:sym typeface="Arial"/>
              </a:rPr>
              <a:t>Donations</a:t>
            </a:r>
          </a:p>
          <a:p>
            <a:pPr marL="635000" lvl="2" indent="-254000" fontAlgn="auto">
              <a:spcBef>
                <a:spcPct val="100000"/>
              </a:spcBef>
              <a:buSzPct val="99000"/>
              <a:buFont typeface="Wingdings"/>
              <a:buChar char="§"/>
              <a:tabLst/>
            </a:pPr>
            <a:r>
              <a:rPr lang="en-US" kern="1200">
                <a:ea typeface="+mn-ea"/>
                <a:sym typeface="Arial"/>
              </a:rPr>
              <a:t>Public information</a:t>
            </a:r>
          </a:p>
          <a:p>
            <a:pPr marL="254000" lvl="1" indent="-254000">
              <a:spcBef>
                <a:spcPct val="100000"/>
              </a:spcBef>
              <a:buSzPct val="99000"/>
            </a:pPr>
            <a:r>
              <a:rPr lang="en-US" kern="1200">
                <a:sym typeface="Arial"/>
              </a:rPr>
              <a:t>State Volunteer and Donations Coordinator (depending on the size of the disaster)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66F9C-3FEB-4036-957B-F9B11A53A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07504DDE-C74F-4D7F-B162-82047E88F537}" type="slidenum">
              <a:rPr lang="en-US" smtClean="0"/>
              <a:pPr>
                <a:spcBef>
                  <a:spcPts val="100"/>
                </a:spcBef>
                <a:buSzPct val="99000"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25557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EMI_PPT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MI_PPT_V6.potx" id="{87FA236F-5E7C-4F8D-BD1E-D26C03F4BCD1}" vid="{D5C7932F-4394-40C8-ABE7-3049CD3103A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4EFD91463C3843A9BA9A14DC38BC9D" ma:contentTypeVersion="14" ma:contentTypeDescription="Create a new document." ma:contentTypeScope="" ma:versionID="dc27c4e8c2e575bd6211cb9eb0cc6ae5">
  <xsd:schema xmlns:xsd="http://www.w3.org/2001/XMLSchema" xmlns:xs="http://www.w3.org/2001/XMLSchema" xmlns:p="http://schemas.microsoft.com/office/2006/metadata/properties" xmlns:ns2="95ba42ad-0bbe-4ff2-b5a3-00bdc267f7a0" xmlns:ns3="62f7385f-acaa-4071-a761-f290236eec2e" targetNamespace="http://schemas.microsoft.com/office/2006/metadata/properties" ma:root="true" ma:fieldsID="664091f5889b4f83ec2ed7477631efd8" ns2:_="" ns3:_="">
    <xsd:import namespace="95ba42ad-0bbe-4ff2-b5a3-00bdc267f7a0"/>
    <xsd:import namespace="62f7385f-acaa-4071-a761-f290236eec2e"/>
    <xsd:element name="properties">
      <xsd:complexType>
        <xsd:sequence>
          <xsd:element name="documentManagement">
            <xsd:complexType>
              <xsd:all>
                <xsd:element ref="ns2:Next_x0020_Course_x0020_Date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ba42ad-0bbe-4ff2-b5a3-00bdc267f7a0" elementFormDefault="qualified">
    <xsd:import namespace="http://schemas.microsoft.com/office/2006/documentManagement/types"/>
    <xsd:import namespace="http://schemas.microsoft.com/office/infopath/2007/PartnerControls"/>
    <xsd:element name="Next_x0020_Course_x0020_Date" ma:index="8" nillable="true" ma:displayName="Next Course Date" ma:format="DateOnly" ma:internalName="Next_x0020_Course_x0020_Date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f7385f-acaa-4071-a761-f290236eec2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568ddf3f-b77f-46a0-9295-2b9495b51427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ext_x0020_Course_x0020_Date xmlns="95ba42ad-0bbe-4ff2-b5a3-00bdc267f7a0" xsi:nil="true"/>
  </documentManagement>
</p:properties>
</file>

<file path=customXml/itemProps1.xml><?xml version="1.0" encoding="utf-8"?>
<ds:datastoreItem xmlns:ds="http://schemas.openxmlformats.org/officeDocument/2006/customXml" ds:itemID="{451A1DEC-311D-4ECD-9933-26F0FB458428}"/>
</file>

<file path=customXml/itemProps2.xml><?xml version="1.0" encoding="utf-8"?>
<ds:datastoreItem xmlns:ds="http://schemas.openxmlformats.org/officeDocument/2006/customXml" ds:itemID="{8C128F5B-9C08-4413-A2EB-4A013E680D79}"/>
</file>

<file path=customXml/itemProps3.xml><?xml version="1.0" encoding="utf-8"?>
<ds:datastoreItem xmlns:ds="http://schemas.openxmlformats.org/officeDocument/2006/customXml" ds:itemID="{E086C4BC-935F-43F3-90D0-7B229F383AD8}"/>
</file>

<file path=customXml/itemProps4.xml><?xml version="1.0" encoding="utf-8"?>
<ds:datastoreItem xmlns:ds="http://schemas.openxmlformats.org/officeDocument/2006/customXml" ds:itemID="{A450ECBE-0251-43B3-B5F5-C23C31DDF8B6}"/>
</file>

<file path=docProps/app.xml><?xml version="1.0" encoding="utf-8"?>
<Properties xmlns="http://schemas.openxmlformats.org/officeDocument/2006/extended-properties" xmlns:vt="http://schemas.openxmlformats.org/officeDocument/2006/docPropsVTypes">
  <Template>EMI_PPT_V7</Template>
  <TotalTime>0</TotalTime>
  <Words>459</Words>
  <Application>Microsoft Office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Wingdings</vt:lpstr>
      <vt:lpstr>EMI_PPT</vt:lpstr>
      <vt:lpstr>Collaboration and Partnership</vt:lpstr>
      <vt:lpstr>Objectives</vt:lpstr>
      <vt:lpstr>What Is Collaboration?</vt:lpstr>
      <vt:lpstr>Breaking the Barriers</vt:lpstr>
      <vt:lpstr>Benefits of Collaboration</vt:lpstr>
      <vt:lpstr>Collaborative Partners</vt:lpstr>
      <vt:lpstr>Other Partners</vt:lpstr>
      <vt:lpstr>What is a Volunteer and Donations Coordination Team (VDCT)?</vt:lpstr>
      <vt:lpstr>Key</vt:lpstr>
      <vt:lpstr>Local Volunteer and Donations Coordinator Responsibilities</vt:lpstr>
      <vt:lpstr>Local Volunteer and Donations Coordinator</vt:lpstr>
      <vt:lpstr>Volunteer and Donations Coordination Center (VDCC)</vt:lpstr>
      <vt:lpstr>What's In Your Annex?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2021-05-24T20:47:50Z</dcterms:created>
  <dcterms:modified xsi:type="dcterms:W3CDTF">2021-06-23T17:12:03Z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0x0101001A4EFD91463C3843A9BA9A14DC38BC9D</vt:lpwstr>
  </property>
</Properties>
</file>