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VOHSFeS0jt+JFG4cRcktA==" hashData="dFQXDYWR7YF3jEzfc3hcSw1/PchYlO6EZRD2Vxi4EvC4Q7qBHJ4GEi3zchepNZA00gq+Ki4oy5GHGsZElKA99A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65CB1-A7C9-4807-BBC3-24426F680987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A76AF-3701-4C7C-AF54-3CA92753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6333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65CB1-A7C9-4807-BBC3-24426F680987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A76AF-3701-4C7C-AF54-3CA92753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8901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65CB1-A7C9-4807-BBC3-24426F680987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A76AF-3701-4C7C-AF54-3CA92753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48853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065CB1-A7C9-4807-BBC3-24426F680987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2A76AF-3701-4C7C-AF54-3CA92753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5762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65CB1-A7C9-4807-BBC3-24426F680987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A76AF-3701-4C7C-AF54-3CA92753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1001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65CB1-A7C9-4807-BBC3-24426F680987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A76AF-3701-4C7C-AF54-3CA92753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6497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65CB1-A7C9-4807-BBC3-24426F680987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A76AF-3701-4C7C-AF54-3CA92753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31402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410200"/>
          </a:xfrm>
        </p:spPr>
        <p:txBody>
          <a:bodyPr vert="eaVert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65CB1-A7C9-4807-BBC3-24426F680987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A76AF-3701-4C7C-AF54-3CA92753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88430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8229600" cy="46466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65CB1-A7C9-4807-BBC3-24426F680987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A76AF-3701-4C7C-AF54-3CA92753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8188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65CB1-A7C9-4807-BBC3-24426F680987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A76AF-3701-4C7C-AF54-3CA92753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6814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5CB1-A7C9-4807-BBC3-24426F680987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76AF-3701-4C7C-AF54-3CA92753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998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>
              <a:defRPr sz="2800" b="0"/>
            </a:lvl1pPr>
            <a:lvl2pPr>
              <a:defRPr sz="2800" b="0"/>
            </a:lvl2pPr>
            <a:lvl3pPr>
              <a:defRPr sz="2800" b="0"/>
            </a:lvl3pPr>
            <a:lvl4pPr marL="1371600" indent="-342900">
              <a:buSzPct val="75000"/>
              <a:buFont typeface="Wingdings" panose="05000000000000000000" pitchFamily="2" charset="2"/>
              <a:buChar char="§"/>
              <a:defRPr sz="2800" b="0"/>
            </a:lvl4pPr>
            <a:lvl5pPr>
              <a:defRPr sz="28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fld id="{742A76AF-3701-4C7C-AF54-3CA92753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5419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65CB1-A7C9-4807-BBC3-24426F680987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A76AF-3701-4C7C-AF54-3CA92753C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2924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Pic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65CB1-A7C9-4807-BBC3-24426F680987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A76AF-3701-4C7C-AF54-3CA92753C16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7"/>
            <a:ext cx="4114800" cy="449262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01" y="1153077"/>
            <a:ext cx="4114800" cy="449262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2429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65CB1-A7C9-4807-BBC3-24426F680987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A76AF-3701-4C7C-AF54-3CA92753C1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7"/>
            <a:ext cx="41148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01" y="1153077"/>
            <a:ext cx="41148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8834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: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65CB1-A7C9-4807-BBC3-24426F680987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A76AF-3701-4C7C-AF54-3CA92753C1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8"/>
            <a:ext cx="8229600" cy="22759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1" y="3472070"/>
            <a:ext cx="8229600" cy="223285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0847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 TopBottom Top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65CB1-A7C9-4807-BBC3-24426F680987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A76AF-3701-4C7C-AF54-3CA92753C1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8"/>
            <a:ext cx="8229600" cy="88275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1" y="2057400"/>
            <a:ext cx="8229600" cy="36475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4232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65CB1-A7C9-4807-BBC3-24426F680987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A76AF-3701-4C7C-AF54-3CA92753C16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153077"/>
            <a:ext cx="13716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1905001" y="1153077"/>
            <a:ext cx="67818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4608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65CB1-A7C9-4807-BBC3-24426F680987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A76AF-3701-4C7C-AF54-3CA92753C16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153078"/>
            <a:ext cx="5943598" cy="455184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400799" y="1153077"/>
            <a:ext cx="2286001" cy="45518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9067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EMA Visual Templat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7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 smtClean="0">
                <a:latin typeface="+mn-lt"/>
                <a:cs typeface="+mn-cs"/>
              </a:defRPr>
            </a:lvl1pPr>
          </a:lstStyle>
          <a:p>
            <a:fld id="{4D065CB1-A7C9-4807-BBC3-24426F680987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0" i="0" baseline="0" smtClean="0">
                <a:solidFill>
                  <a:srgbClr val="F4F8FE"/>
                </a:solidFill>
                <a:latin typeface="+mn-lt"/>
                <a:cs typeface="+mn-cs"/>
              </a:defRPr>
            </a:lvl1pPr>
          </a:lstStyle>
          <a:p>
            <a:fld id="{742A76AF-3701-4C7C-AF54-3CA92753C1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None/>
        <a:tabLst>
          <a:tab pos="401638" algn="l"/>
        </a:tabLst>
        <a:defRPr sz="2800" b="0" baseline="0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401638" algn="l"/>
        </a:tabLst>
        <a:defRPr sz="2800" b="0" baseline="0">
          <a:solidFill>
            <a:srgbClr val="000066"/>
          </a:solidFill>
          <a:latin typeface="+mn-lt"/>
          <a:cs typeface="+mn-cs"/>
        </a:defRPr>
      </a:lvl2pPr>
      <a:lvl3pPr marL="9144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0" baseline="0">
          <a:solidFill>
            <a:srgbClr val="000066"/>
          </a:solidFill>
          <a:latin typeface="+mn-lt"/>
          <a:cs typeface="+mn-cs"/>
        </a:defRPr>
      </a:lvl3pPr>
      <a:lvl4pPr marL="13716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0" baseline="0">
          <a:solidFill>
            <a:srgbClr val="000066"/>
          </a:solidFill>
          <a:latin typeface="+mn-lt"/>
          <a:cs typeface="+mn-cs"/>
        </a:defRPr>
      </a:lvl4pPr>
      <a:lvl5pPr marL="21748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Managing Unsolicited Donated Goods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A0BBB-28F0-4D64-AAB6-B5EBD043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742A76AF-3701-4C7C-AF54-3CA92753C164}" type="slidenum">
              <a:rPr lang="en-US" smtClean="0"/>
              <a:pPr>
                <a:spcBef>
                  <a:spcPts val="100"/>
                </a:spcBef>
                <a:buSzPct val="99000"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79275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69115-3FBA-441D-8DB1-CCE3411FD7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External </a:t>
            </a:r>
          </a:p>
          <a:p>
            <a:pPr marL="635000" lvl="2" indent="-254000" fontAlgn="auto">
              <a:spcBef>
                <a:spcPct val="100000"/>
              </a:spcBef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VDCT</a:t>
            </a:r>
          </a:p>
          <a:p>
            <a:pPr marL="635000" lvl="2" indent="-254000" fontAlgn="auto">
              <a:spcBef>
                <a:spcPct val="100000"/>
              </a:spcBef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Distribution Centers</a:t>
            </a:r>
          </a:p>
          <a:p>
            <a:pPr marL="635000" lvl="2" indent="-254000" fontAlgn="auto">
              <a:spcBef>
                <a:spcPct val="100000"/>
              </a:spcBef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Incoming Trucks</a:t>
            </a:r>
          </a:p>
          <a:p>
            <a:pPr marL="635000" lvl="2" indent="-254000" fontAlgn="auto">
              <a:spcBef>
                <a:spcPct val="100000"/>
              </a:spcBef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Others?</a:t>
            </a:r>
          </a:p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Internal</a:t>
            </a:r>
          </a:p>
          <a:p>
            <a:pPr marL="635000" lvl="2" indent="-254000">
              <a:spcBef>
                <a:spcPct val="100000"/>
              </a:spcBef>
              <a:buSzPct val="99000"/>
            </a:pPr>
            <a:r>
              <a:rPr lang="en-US" kern="1200">
                <a:sym typeface="Arial"/>
              </a:rPr>
              <a:t>Between sections and key personnel</a:t>
            </a:r>
            <a:br>
              <a:rPr lang="en-US" kern="1200">
                <a:sym typeface="Arial"/>
              </a:rPr>
            </a:br>
            <a:r>
              <a:rPr lang="en-US" kern="1200">
                <a:sym typeface="Arial"/>
              </a:rPr>
              <a:t>(use walkie-talkies)</a:t>
            </a:r>
            <a:endParaRPr lang="en-US"/>
          </a:p>
        </p:txBody>
      </p:sp>
      <p:pic>
        <p:nvPicPr>
          <p:cNvPr id="8" name="Content Placeholder 7" descr="Photo of men at communications center">
            <a:extLst>
              <a:ext uri="{FF2B5EF4-FFF2-40B4-BE49-F238E27FC236}">
                <a16:creationId xmlns:a16="http://schemas.microsoft.com/office/drawing/2014/main" id="{1E1084FF-6786-4F08-AF34-811116C51C3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37" y="2647950"/>
            <a:ext cx="2524125" cy="157162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AE5F14-4DB6-46A9-BF92-6D9E95AA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742A76AF-3701-4C7C-AF54-3CA92753C164}" type="slidenum">
              <a:rPr lang="en-US" smtClean="0"/>
              <a:pPr>
                <a:spcBef>
                  <a:spcPts val="100"/>
                </a:spcBef>
                <a:buSzPct val="99000"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93953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659961"/>
              </p:ext>
            </p:extLst>
          </p:nvPr>
        </p:nvGraphicFramePr>
        <p:xfrm>
          <a:off x="457199" y="1016000"/>
          <a:ext cx="8229599" cy="179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9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eaLnBrk="0"/>
                      <a:r>
                        <a:rPr lang="en-US" sz="1200" b="1">
                          <a:solidFill>
                            <a:srgbClr val="000066"/>
                          </a:solidFill>
                        </a:rPr>
                        <a:t>Discussion Question</a:t>
                      </a:r>
                    </a:p>
                  </a:txBody>
                  <a:tcPr anchor="b" anchorCtr="1">
                    <a:lnL w="12700" cmpd="sng">
                      <a:solidFill>
                        <a:srgbClr val="C0C0C0"/>
                      </a:solidFill>
                    </a:lnL>
                    <a:lnR w="12700" cmpd="sng">
                      <a:solidFill>
                        <a:srgbClr val="C0C0C0"/>
                      </a:solidFill>
                    </a:lnR>
                    <a:lnT w="12700" cmpd="sng">
                      <a:solidFill>
                        <a:srgbClr val="C0C0C0"/>
                      </a:solidFill>
                    </a:lnT>
                    <a:lnB w="12700" cmpd="sng">
                      <a:solidFill>
                        <a:srgbClr val="C0C0C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ct val="100000"/>
                        </a:spcBef>
                      </a:pPr>
                      <a:r>
                        <a:rPr lang="en-US" sz="2800" dirty="0">
                          <a:solidFill>
                            <a:srgbClr val="000066"/>
                          </a:solidFill>
                          <a:latin typeface="Arial"/>
                          <a:ea typeface="+mn-ea"/>
                          <a:cs typeface="Arial"/>
                          <a:sym typeface="Arial"/>
                        </a:rPr>
                        <a:t>What makes a good distribution center?</a:t>
                      </a:r>
                    </a:p>
                    <a:p>
                      <a:pPr lvl="0" algn="ctr">
                        <a:spcBef>
                          <a:spcPct val="100000"/>
                        </a:spcBef>
                      </a:pPr>
                      <a:r>
                        <a:rPr lang="en-US" sz="2800" dirty="0">
                          <a:solidFill>
                            <a:srgbClr val="000066"/>
                          </a:solidFill>
                          <a:latin typeface="Arial"/>
                          <a:ea typeface="+mn-ea"/>
                          <a:cs typeface="Arial"/>
                          <a:sym typeface="Arial"/>
                        </a:rPr>
                        <a:t>What are possible locations for distribution centers?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C0C0C0"/>
                      </a:solidFill>
                    </a:lnL>
                    <a:lnR w="12700" cmpd="sng">
                      <a:solidFill>
                        <a:srgbClr val="C0C0C0"/>
                      </a:solidFill>
                    </a:lnR>
                    <a:lnT w="12700" cmpd="sng">
                      <a:solidFill>
                        <a:srgbClr val="C0C0C0"/>
                      </a:solidFill>
                    </a:lnT>
                    <a:lnB w="12700" cmpd="sng">
                      <a:solidFill>
                        <a:srgbClr val="C0C0C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D334FB6A-30F8-4EAD-B88E-EC1E931C2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99000"/>
            </a:pPr>
            <a:endParaRPr lang="en-US"/>
          </a:p>
        </p:txBody>
      </p:sp>
      <p:pic>
        <p:nvPicPr>
          <p:cNvPr id="7" name="Content Placeholder 6" descr="Discussion Question">
            <a:extLst>
              <a:ext uri="{FF2B5EF4-FFF2-40B4-BE49-F238E27FC236}">
                <a16:creationId xmlns:a16="http://schemas.microsoft.com/office/drawing/2014/main" id="{C1ABD221-E964-46F3-A74F-3716DB716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42" y="1500227"/>
            <a:ext cx="476316" cy="47631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C84B0A-2AA1-46D0-8E40-F8E940EB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742A76AF-3701-4C7C-AF54-3CA92753C164}" type="slidenum">
              <a:rPr lang="en-US" smtClean="0"/>
              <a:pPr>
                <a:spcBef>
                  <a:spcPts val="100"/>
                </a:spcBef>
                <a:buSzPct val="99000"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07647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622464"/>
              </p:ext>
            </p:extLst>
          </p:nvPr>
        </p:nvGraphicFramePr>
        <p:xfrm>
          <a:off x="457199" y="1016000"/>
          <a:ext cx="8151091" cy="2051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7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3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1116">
                <a:tc>
                  <a:txBody>
                    <a:bodyPr/>
                    <a:lstStyle/>
                    <a:p>
                      <a:pPr algn="l" eaLnBrk="0"/>
                      <a:r>
                        <a:rPr lang="en-US" sz="1200" b="1"/>
                        <a:t>Discussion Question</a:t>
                      </a:r>
                    </a:p>
                  </a:txBody>
                  <a:tcPr anchor="b" anchorCtr="1">
                    <a:lnL w="12700" cmpd="sng">
                      <a:solidFill>
                        <a:srgbClr val="C0C0C0"/>
                      </a:solidFill>
                    </a:lnL>
                    <a:lnR w="12700" cmpd="sng">
                      <a:solidFill>
                        <a:srgbClr val="C0C0C0"/>
                      </a:solidFill>
                    </a:lnR>
                    <a:lnT w="12700" cmpd="sng">
                      <a:solidFill>
                        <a:srgbClr val="C0C0C0"/>
                      </a:solidFill>
                    </a:lnT>
                    <a:lnB w="12700" cmpd="sng">
                      <a:solidFill>
                        <a:srgbClr val="C0C0C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ct val="100000"/>
                        </a:spcBef>
                      </a:pPr>
                      <a:r>
                        <a:rPr lang="en-US" sz="2800" dirty="0">
                          <a:solidFill>
                            <a:srgbClr val="000066"/>
                          </a:solidFill>
                          <a:latin typeface="Arial"/>
                          <a:ea typeface="+mn-ea"/>
                          <a:cs typeface="Arial"/>
                          <a:sym typeface="Arial"/>
                        </a:rPr>
                        <a:t>Are there advantages to maintaining a collection center through recovery?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C0C0C0"/>
                      </a:solidFill>
                    </a:lnL>
                    <a:lnR w="12700" cmpd="sng">
                      <a:solidFill>
                        <a:srgbClr val="C0C0C0"/>
                      </a:solidFill>
                    </a:lnR>
                    <a:lnT w="12700" cmpd="sng">
                      <a:solidFill>
                        <a:srgbClr val="C0C0C0"/>
                      </a:solidFill>
                    </a:lnT>
                    <a:lnB w="12700" cmpd="sng">
                      <a:solidFill>
                        <a:srgbClr val="C0C0C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01C0D529-A26D-4DDB-B96B-F8FDBF8A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99000"/>
            </a:pPr>
            <a:endParaRPr lang="en-US"/>
          </a:p>
        </p:txBody>
      </p:sp>
      <p:pic>
        <p:nvPicPr>
          <p:cNvPr id="7" name="Content Placeholder 6" descr="Discussion Question">
            <a:extLst>
              <a:ext uri="{FF2B5EF4-FFF2-40B4-BE49-F238E27FC236}">
                <a16:creationId xmlns:a16="http://schemas.microsoft.com/office/drawing/2014/main" id="{87BDBFDC-6CF2-4CEC-8099-8F9D53D9D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78" y="1463282"/>
            <a:ext cx="476316" cy="47631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6DF6AB-4B47-400E-B179-FCB309BE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742A76AF-3701-4C7C-AF54-3CA92753C164}" type="slidenum">
              <a:rPr lang="en-US" smtClean="0"/>
              <a:pPr>
                <a:spcBef>
                  <a:spcPts val="100"/>
                </a:spcBef>
                <a:buSzPct val="99000"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61639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Manage Those Goods!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81228"/>
              </p:ext>
            </p:extLst>
          </p:nvPr>
        </p:nvGraphicFramePr>
        <p:xfrm>
          <a:off x="457199" y="1016000"/>
          <a:ext cx="8229599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9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eaLnBrk="0">
                        <a:buClrTx/>
                      </a:pPr>
                      <a:r>
                        <a:rPr lang="en-US" sz="1800" b="1">
                          <a:solidFill>
                            <a:srgbClr val="000066"/>
                          </a:solidFill>
                        </a:rPr>
                        <a:t>Activity</a:t>
                      </a:r>
                    </a:p>
                  </a:txBody>
                  <a:tcPr anchor="b" anchorCtr="1">
                    <a:lnL w="12700" cmpd="sng">
                      <a:solidFill>
                        <a:srgbClr val="C0C0C0"/>
                      </a:solidFill>
                    </a:lnL>
                    <a:lnR w="12700" cmpd="sng">
                      <a:solidFill>
                        <a:srgbClr val="C0C0C0"/>
                      </a:solidFill>
                    </a:lnR>
                    <a:lnT w="12700" cmpd="sng">
                      <a:solidFill>
                        <a:srgbClr val="C0C0C0"/>
                      </a:solidFill>
                    </a:lnT>
                    <a:lnB w="12700" cmpd="sng">
                      <a:solidFill>
                        <a:srgbClr val="C0C0C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ct val="100000"/>
                        </a:spcBef>
                        <a:buClrTx/>
                      </a:pPr>
                      <a:r>
                        <a:rPr lang="en-US" sz="1800" b="1" dirty="0">
                          <a:solidFill>
                            <a:srgbClr val="000066"/>
                          </a:solidFill>
                          <a:latin typeface="Arial"/>
                          <a:ea typeface="+mn-ea"/>
                          <a:cs typeface="Arial"/>
                          <a:sym typeface="Arial"/>
                        </a:rPr>
                        <a:t>Manage Those Goods!</a:t>
                      </a:r>
                      <a:br>
                        <a:rPr lang="en-US" sz="1800" dirty="0">
                          <a:solidFill>
                            <a:srgbClr val="000066"/>
                          </a:solidFill>
                          <a:latin typeface="Arial"/>
                          <a:ea typeface="+mn-ea"/>
                          <a:cs typeface="Arial"/>
                          <a:sym typeface="Arial"/>
                        </a:rPr>
                      </a:br>
                      <a:endParaRPr lang="en-US" sz="1800" dirty="0">
                        <a:solidFill>
                          <a:srgbClr val="000066"/>
                        </a:solidFill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  <a:p>
                      <a:pPr marL="457200" lvl="1" indent="-342900">
                        <a:spcBef>
                          <a:spcPct val="50000"/>
                        </a:spcBef>
                        <a:buClrTx/>
                        <a:buSzPct val="100000"/>
                        <a:buFont typeface="Arial"/>
                        <a:buAutoNum type="arabicPeriod"/>
                      </a:pPr>
                      <a:r>
                        <a:rPr lang="en-US" sz="1800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Review the scenario and read additional information.</a:t>
                      </a:r>
                    </a:p>
                    <a:p>
                      <a:pPr marL="457200" lvl="1" indent="-342900">
                        <a:spcBef>
                          <a:spcPct val="50000"/>
                        </a:spcBef>
                        <a:buClrTx/>
                        <a:buSzPct val="100000"/>
                        <a:buFont typeface="Arial"/>
                        <a:buAutoNum type="arabicPeriod"/>
                      </a:pPr>
                      <a:r>
                        <a:rPr lang="en-US" sz="1800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Answer the questions/issues to consider.</a:t>
                      </a:r>
                    </a:p>
                    <a:p>
                      <a:pPr marL="457200" lvl="1" indent="-342900">
                        <a:spcBef>
                          <a:spcPct val="50000"/>
                        </a:spcBef>
                        <a:buClrTx/>
                        <a:buSzPct val="100000"/>
                        <a:buFont typeface="Arial"/>
                        <a:buAutoNum type="arabicPeriod"/>
                      </a:pPr>
                      <a:r>
                        <a:rPr lang="en-US" sz="1800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Summarize your responses on the easel chart.</a:t>
                      </a:r>
                    </a:p>
                    <a:p>
                      <a:pPr marL="457200" lvl="1" indent="-342900">
                        <a:spcBef>
                          <a:spcPct val="50000"/>
                        </a:spcBef>
                        <a:buClrTx/>
                        <a:buSzPct val="100000"/>
                        <a:buFont typeface="Arial"/>
                        <a:buAutoNum type="arabicPeriod"/>
                      </a:pPr>
                      <a:r>
                        <a:rPr lang="en-US" sz="1800" dirty="0">
                          <a:solidFill>
                            <a:srgbClr val="000066"/>
                          </a:solidFill>
                          <a:latin typeface="Arial"/>
                          <a:cs typeface="Arial"/>
                          <a:sym typeface="Arial"/>
                        </a:rPr>
                        <a:t>Be ready to report to the class.</a:t>
                      </a:r>
                      <a:endParaRPr lang="en-US" sz="18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C0C0C0"/>
                      </a:solidFill>
                    </a:lnL>
                    <a:lnR w="12700" cmpd="sng">
                      <a:solidFill>
                        <a:srgbClr val="C0C0C0"/>
                      </a:solidFill>
                    </a:lnR>
                    <a:lnT w="12700" cmpd="sng">
                      <a:solidFill>
                        <a:srgbClr val="C0C0C0"/>
                      </a:solidFill>
                    </a:lnT>
                    <a:lnB w="12700" cmpd="sng">
                      <a:solidFill>
                        <a:srgbClr val="C0C0C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Content Placeholder 6" descr="Activity">
            <a:extLst>
              <a:ext uri="{FF2B5EF4-FFF2-40B4-BE49-F238E27FC236}">
                <a16:creationId xmlns:a16="http://schemas.microsoft.com/office/drawing/2014/main" id="{C38392FC-35C3-49D4-82A2-270E8E38D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06" y="1833496"/>
            <a:ext cx="476316" cy="47631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143248-92DE-47FB-AA90-BF3FBC95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742A76AF-3701-4C7C-AF54-3CA92753C164}" type="slidenum">
              <a:rPr lang="en-US" smtClean="0"/>
              <a:pPr>
                <a:spcBef>
                  <a:spcPts val="100"/>
                </a:spcBef>
                <a:buSzPct val="99000"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90246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Pulling it all together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3BCE7-F5C2-4D16-B404-DD6F017AD2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Bef>
                <a:spcPct val="100000"/>
              </a:spcBef>
              <a:buSzPct val="99000"/>
              <a:tabLst/>
            </a:pPr>
            <a:r>
              <a:rPr lang="en-US" i="1" kern="1200">
                <a:sym typeface="Arial"/>
              </a:rPr>
              <a:t>Preparedness/Planning</a:t>
            </a:r>
            <a:endParaRPr lang="en-US" kern="1200">
              <a:sym typeface="Arial"/>
            </a:endParaRPr>
          </a:p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i="1" kern="1200">
                <a:ea typeface="+mn-ea"/>
                <a:sym typeface="Arial"/>
              </a:rPr>
              <a:t>Know your team</a:t>
            </a:r>
            <a:endParaRPr lang="en-US" kern="1200">
              <a:ea typeface="+mn-ea"/>
              <a:sym typeface="Arial"/>
            </a:endParaRPr>
          </a:p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i="1" kern="1200">
                <a:ea typeface="+mn-ea"/>
                <a:sym typeface="Arial"/>
              </a:rPr>
              <a:t>Establish MOUs</a:t>
            </a:r>
            <a:endParaRPr lang="en-US" kern="1200">
              <a:ea typeface="+mn-ea"/>
              <a:sym typeface="Arial"/>
            </a:endParaRPr>
          </a:p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i="1" kern="1200">
                <a:ea typeface="+mn-ea"/>
                <a:sym typeface="Arial"/>
              </a:rPr>
              <a:t>Develop phone scripts</a:t>
            </a:r>
            <a:endParaRPr lang="en-US" kern="1200">
              <a:ea typeface="+mn-ea"/>
              <a:sym typeface="Arial"/>
            </a:endParaRPr>
          </a:p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i="1" kern="1200">
                <a:ea typeface="+mn-ea"/>
                <a:sym typeface="Arial"/>
              </a:rPr>
              <a:t>Include SOPs</a:t>
            </a:r>
            <a:endParaRPr lang="en-US" kern="1200">
              <a:ea typeface="+mn-ea"/>
              <a:sym typeface="Arial"/>
            </a:endParaRPr>
          </a:p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i="1" kern="1200">
                <a:ea typeface="+mn-ea"/>
                <a:sym typeface="Arial"/>
              </a:rPr>
              <a:t>Develop triggers for action</a:t>
            </a:r>
            <a:endParaRPr lang="en-US" kern="1200">
              <a:ea typeface="+mn-ea"/>
              <a:sym typeface="Arial"/>
            </a:endParaRPr>
          </a:p>
          <a:p>
            <a:pPr marL="254000" lvl="1" indent="-254000">
              <a:spcBef>
                <a:spcPct val="100000"/>
              </a:spcBef>
              <a:buSzPct val="99000"/>
            </a:pPr>
            <a:r>
              <a:rPr lang="en-US" i="1" kern="1200">
                <a:sym typeface="Arial"/>
              </a:rPr>
              <a:t>Manage public education</a:t>
            </a:r>
            <a:endParaRPr lang="en-US"/>
          </a:p>
        </p:txBody>
      </p:sp>
      <p:pic>
        <p:nvPicPr>
          <p:cNvPr id="8" name="Content Placeholder 7" descr="Photo of FEMA and emergency personnel">
            <a:extLst>
              <a:ext uri="{FF2B5EF4-FFF2-40B4-BE49-F238E27FC236}">
                <a16:creationId xmlns:a16="http://schemas.microsoft.com/office/drawing/2014/main" id="{ACE379D6-1E81-49D5-9CDF-88F06107CD6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5" y="2700337"/>
            <a:ext cx="2190750" cy="145732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221A5-1B0E-41CF-BBD2-037179A2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742A76AF-3701-4C7C-AF54-3CA92753C164}" type="slidenum">
              <a:rPr lang="en-US" smtClean="0"/>
              <a:pPr>
                <a:spcBef>
                  <a:spcPts val="100"/>
                </a:spcBef>
                <a:buSzPct val="99000"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16641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Pulling it all together . . . 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C5D6D-89E9-4816-A937-08A696CAF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Response </a:t>
            </a:r>
          </a:p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Activating the plan . . .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Public information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Information management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Matching needs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Making changes as needed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Monitoring staffing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Working toward recovery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Demobilizing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81C0A-0658-49EC-986C-76732666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742A76AF-3701-4C7C-AF54-3CA92753C164}" type="slidenum">
              <a:rPr lang="en-US" smtClean="0"/>
              <a:pPr>
                <a:spcBef>
                  <a:spcPts val="100"/>
                </a:spcBef>
                <a:buSzPct val="99000"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19749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Pulling it all together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C2ED8-E0F9-4A34-80FC-A7422CD02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Recovery</a:t>
            </a:r>
          </a:p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For the long haul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Making the transition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Transferring management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Appealing to public for long term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Thanking donor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Establishing After-Action process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9DA88-8D6A-486E-9D41-5330BA71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742A76AF-3701-4C7C-AF54-3CA92753C164}" type="slidenum">
              <a:rPr lang="en-US" smtClean="0"/>
              <a:pPr>
                <a:spcBef>
                  <a:spcPts val="100"/>
                </a:spcBef>
                <a:buSzPct val="99000"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66978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What's In Your Annex?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E366A-C7E9-4EFF-951E-CACA018DF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Does your annex: Discuss procedures for handling an influx of unsolicited goods?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List a mechanism for locating collection and distribution centers?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Designate people responsible for unsolicited goods?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Discuss criteria for opening and closing collection and distribution centers?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FF4AA-399E-4048-A9C4-DFD25198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742A76AF-3701-4C7C-AF54-3CA92753C164}" type="slidenum">
              <a:rPr lang="en-US" smtClean="0"/>
              <a:pPr>
                <a:spcBef>
                  <a:spcPts val="100"/>
                </a:spcBef>
                <a:buSzPct val="99000"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21533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2B37E-617E-4594-95EC-81950BF72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100000"/>
              <a:buFont typeface="Arial"/>
              <a:buAutoNum type="arabicPeriod"/>
              <a:tabLst/>
            </a:pPr>
            <a:r>
              <a:rPr lang="en-US" kern="1200" dirty="0">
                <a:ea typeface="+mn-ea"/>
                <a:sym typeface="Arial"/>
              </a:rPr>
              <a:t>Describe why cash donations are more economically feasible than donated goods.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100000"/>
              <a:buFont typeface="Arial"/>
              <a:buAutoNum type="arabicPeriod"/>
              <a:tabLst/>
            </a:pPr>
            <a:r>
              <a:rPr lang="en-US" kern="1200" dirty="0">
                <a:ea typeface="+mn-ea"/>
                <a:sym typeface="Arial"/>
              </a:rPr>
              <a:t>Define requirements for collection centers.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100000"/>
              <a:buFont typeface="Arial"/>
              <a:buAutoNum type="arabicPeriod"/>
              <a:tabLst/>
            </a:pPr>
            <a:r>
              <a:rPr lang="en-US" kern="1200" dirty="0">
                <a:ea typeface="+mn-ea"/>
                <a:sym typeface="Arial"/>
              </a:rPr>
              <a:t>List types of distribution centers.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100000"/>
              <a:buFont typeface="Arial"/>
              <a:buAutoNum type="arabicPeriod"/>
              <a:tabLst/>
            </a:pPr>
            <a:r>
              <a:rPr lang="en-US" kern="1200" dirty="0">
                <a:ea typeface="+mn-ea"/>
                <a:sym typeface="Arial"/>
              </a:rPr>
              <a:t>Summarize the benefits of operating through recovery.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0DF47-4640-4B0D-B661-9344416F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742A76AF-3701-4C7C-AF54-3CA92753C164}" type="slidenum">
              <a:rPr lang="en-US" smtClean="0"/>
              <a:pPr>
                <a:spcBef>
                  <a:spcPts val="100"/>
                </a:spcBef>
                <a:buSzPct val="99000"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80435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F23F2-BC03-45B6-89CF-73957F94A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AutoNum type="arabicPeriod"/>
              <a:tabLst/>
            </a:pPr>
            <a:r>
              <a:rPr lang="en-US" kern="1200">
                <a:ea typeface="+mn-ea"/>
                <a:sym typeface="Arial"/>
              </a:rPr>
              <a:t>Describe why cash donations are more economically feasible than donated goods.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AutoNum type="arabicPeriod"/>
              <a:tabLst/>
            </a:pPr>
            <a:r>
              <a:rPr lang="en-US" kern="1200">
                <a:ea typeface="+mn-ea"/>
                <a:sym typeface="Arial"/>
              </a:rPr>
              <a:t>Define requirements for collection centers.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AutoNum type="arabicPeriod"/>
              <a:tabLst/>
            </a:pPr>
            <a:r>
              <a:rPr lang="en-US" kern="1200">
                <a:ea typeface="+mn-ea"/>
                <a:sym typeface="Arial"/>
              </a:rPr>
              <a:t>List types of distribution centers.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AutoNum type="arabicPeriod"/>
              <a:tabLst/>
            </a:pPr>
            <a:r>
              <a:rPr lang="en-US" kern="1200">
                <a:ea typeface="+mn-ea"/>
                <a:sym typeface="Arial"/>
              </a:rPr>
              <a:t>Summarize the benefits of operating through recovery.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AE2E0-67D5-43A4-9120-D5B2FDE2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742A76AF-3701-4C7C-AF54-3CA92753C164}" type="slidenum">
              <a:rPr lang="en-US" smtClean="0"/>
              <a:pPr>
                <a:spcBef>
                  <a:spcPts val="100"/>
                </a:spcBef>
                <a:buSzPct val="99000"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2310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1F93AA-0E4B-445C-88A5-95F32D97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99000"/>
            </a:pPr>
            <a:endParaRPr lang="en-US"/>
          </a:p>
        </p:txBody>
      </p:sp>
      <p:pic>
        <p:nvPicPr>
          <p:cNvPr id="6" name="Content Placeholder 5" descr="Photos showing progression of a donation of canned goods being packaged, trucked, stored in warehouses, and then donated to others. po_cans. ist2_448988_can_goods. waste_prevention. FedEx2. food~boxes-2. mixtas-ytrip-2-13506_400x400. YYYYY">
            <a:extLst>
              <a:ext uri="{FF2B5EF4-FFF2-40B4-BE49-F238E27FC236}">
                <a16:creationId xmlns:a16="http://schemas.microsoft.com/office/drawing/2014/main" id="{BCD33DAC-3575-4789-BD84-CE4FED90B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39" y="1068388"/>
            <a:ext cx="6192321" cy="46466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21C39-FF6A-4808-8FE7-4D08B7B0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742A76AF-3701-4C7C-AF54-3CA92753C164}" type="slidenum">
              <a:rPr lang="en-US" smtClean="0"/>
              <a:pPr>
                <a:spcBef>
                  <a:spcPts val="100"/>
                </a:spcBef>
                <a:buSzPct val="99000"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2107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06F8D1-F073-4BF7-9EAE-C907EAA0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99000"/>
            </a:pPr>
            <a:endParaRPr lang="en-US"/>
          </a:p>
        </p:txBody>
      </p:sp>
      <p:pic>
        <p:nvPicPr>
          <p:cNvPr id="6" name="Content Placeholder 5" descr="Photo of a pile of $100 bills">
            <a:extLst>
              <a:ext uri="{FF2B5EF4-FFF2-40B4-BE49-F238E27FC236}">
                <a16:creationId xmlns:a16="http://schemas.microsoft.com/office/drawing/2014/main" id="{91957BDF-BC95-4352-AF80-FC06F26A5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1658144"/>
            <a:ext cx="3467100" cy="34671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77113-ED5D-463D-8EF5-05633792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742A76AF-3701-4C7C-AF54-3CA92753C164}" type="slidenum">
              <a:rPr lang="en-US" smtClean="0"/>
              <a:pPr>
                <a:spcBef>
                  <a:spcPts val="100"/>
                </a:spcBef>
                <a:buSzPct val="99000"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6163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Reality is . . 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78301C0-B3CA-4DDC-9990-FED9CF8ABF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ct val="100000"/>
              </a:spcBef>
              <a:buSzPct val="99000"/>
            </a:pPr>
            <a:r>
              <a:rPr lang="en-US" kern="1200">
                <a:sym typeface="Arial"/>
              </a:rPr>
              <a:t>Even though you "just say no" . . .</a:t>
            </a:r>
          </a:p>
          <a:p>
            <a:pPr>
              <a:spcBef>
                <a:spcPct val="100000"/>
              </a:spcBef>
              <a:buSzPct val="99000"/>
            </a:pPr>
            <a:r>
              <a:rPr lang="en-US" kern="1200">
                <a:sym typeface="Arial"/>
              </a:rPr>
              <a:t>. . . goods will still come and a facility to manage those goods may be required. </a:t>
            </a:r>
            <a:endParaRPr lang="en-US"/>
          </a:p>
        </p:txBody>
      </p:sp>
      <p:pic>
        <p:nvPicPr>
          <p:cNvPr id="11" name="Content Placeholder 10" descr="photo of donated toys">
            <a:extLst>
              <a:ext uri="{FF2B5EF4-FFF2-40B4-BE49-F238E27FC236}">
                <a16:creationId xmlns:a16="http://schemas.microsoft.com/office/drawing/2014/main" id="{0C24115A-EA3B-4822-B0FA-4C585C7FB3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2886075"/>
            <a:ext cx="2647950" cy="1990725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97B5B6-8EBA-44E8-98AD-D65EF1F9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742A76AF-3701-4C7C-AF54-3CA92753C164}" type="slidenum">
              <a:rPr lang="en-US" smtClean="0"/>
              <a:pPr>
                <a:spcBef>
                  <a:spcPts val="100"/>
                </a:spcBef>
                <a:buSzPct val="99000"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05311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Managing the Flow of Donations</a:t>
            </a:r>
          </a:p>
        </p:txBody>
      </p:sp>
      <p:pic>
        <p:nvPicPr>
          <p:cNvPr id="6" name="Content Placeholder 5" descr="Photos showing the flow of donations: Unsolicited Unknown Goods to Collection Centers to Local Distribution Centers to Disaster Area. distribution1.jpg. donations6.jpg. Photo for donations.jpg. Photo for Collection Center.jpg">
            <a:extLst>
              <a:ext uri="{FF2B5EF4-FFF2-40B4-BE49-F238E27FC236}">
                <a16:creationId xmlns:a16="http://schemas.microsoft.com/office/drawing/2014/main" id="{0410A0AD-962C-471C-9403-A236C08AB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415256"/>
            <a:ext cx="5676900" cy="395287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08B4D-8540-4472-AF95-49AB44DD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742A76AF-3701-4C7C-AF54-3CA92753C164}" type="slidenum">
              <a:rPr lang="en-US" smtClean="0"/>
              <a:pPr>
                <a:spcBef>
                  <a:spcPts val="100"/>
                </a:spcBef>
                <a:buSzPct val="99000"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50412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Collection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58DC6-7997-4625-84E0-452A904E4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Often public sites for collecting unsolicited goods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Converts "Stuff" to "Goods</a:t>
            </a:r>
            <a:r>
              <a:rPr lang="en-US" i="1" kern="1200">
                <a:sym typeface="Arial"/>
              </a:rPr>
              <a:t>"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374CC-F0F6-43C7-AB34-3529D80A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742A76AF-3701-4C7C-AF54-3CA92753C164}" type="slidenum">
              <a:rPr lang="en-US" smtClean="0"/>
              <a:pPr>
                <a:spcBef>
                  <a:spcPts val="100"/>
                </a:spcBef>
                <a:buSzPct val="99000"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0236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Collection Centers (Continued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20823-B908-4691-BD94-F0BCA8999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Develop a plan to operate and demobilize a collection center </a:t>
            </a:r>
          </a:p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Identify, sort, inventory, and prepare items for distribution </a:t>
            </a:r>
          </a:p>
          <a:p>
            <a:pPr marL="254000" lvl="1" indent="-254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Consider structure for distribution </a:t>
            </a:r>
          </a:p>
          <a:p>
            <a:pPr marL="635000" lvl="2" indent="-254000" fontAlgn="auto">
              <a:spcBef>
                <a:spcPct val="100000"/>
              </a:spcBef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Voluntary agencies </a:t>
            </a:r>
          </a:p>
          <a:p>
            <a:pPr marL="635000" lvl="2" indent="-254000" fontAlgn="auto">
              <a:spcBef>
                <a:spcPct val="100000"/>
              </a:spcBef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Faith-based organizations </a:t>
            </a:r>
          </a:p>
          <a:p>
            <a:pPr marL="635000" lvl="2" indent="-254000" fontAlgn="auto">
              <a:spcBef>
                <a:spcPct val="100000"/>
              </a:spcBef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Survivors at distribution centers </a:t>
            </a:r>
          </a:p>
          <a:p>
            <a:pPr marL="254000" lvl="1" indent="-254000">
              <a:spcBef>
                <a:spcPct val="100000"/>
              </a:spcBef>
              <a:buSzPct val="99000"/>
            </a:pPr>
            <a:r>
              <a:rPr lang="en-US" kern="1200">
                <a:sym typeface="Arial"/>
              </a:rPr>
              <a:t>Record and document process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ED988-245F-4E3A-8E1A-635C6DE5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742A76AF-3701-4C7C-AF54-3CA92753C164}" type="slidenum">
              <a:rPr lang="en-US" smtClean="0"/>
              <a:pPr>
                <a:spcBef>
                  <a:spcPts val="100"/>
                </a:spcBef>
                <a:buSzPct val="99000"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86793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Information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6EE6E-2D5A-49BC-9CF2-502076AA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Inventory Tracking 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Systems may be interrupted</a:t>
            </a:r>
          </a:p>
          <a:p>
            <a:pPr marL="254000" lvl="1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Create redundancy with layers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Web-based technology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Non-networked computer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Paper forms that duplicate electronic entries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0A829-0D7E-468C-8171-DEF10527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742A76AF-3701-4C7C-AF54-3CA92753C164}" type="slidenum">
              <a:rPr lang="en-US" smtClean="0"/>
              <a:pPr>
                <a:spcBef>
                  <a:spcPts val="100"/>
                </a:spcBef>
                <a:buSzPct val="99000"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68231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EMI_PPT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MI_PPT_V6.potx" id="{87FA236F-5E7C-4F8D-BD1E-D26C03F4BCD1}" vid="{D5C7932F-4394-40C8-ABE7-3049CD3103A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4EFD91463C3843A9BA9A14DC38BC9D" ma:contentTypeVersion="14" ma:contentTypeDescription="Create a new document." ma:contentTypeScope="" ma:versionID="dc27c4e8c2e575bd6211cb9eb0cc6ae5">
  <xsd:schema xmlns:xsd="http://www.w3.org/2001/XMLSchema" xmlns:xs="http://www.w3.org/2001/XMLSchema" xmlns:p="http://schemas.microsoft.com/office/2006/metadata/properties" xmlns:ns2="95ba42ad-0bbe-4ff2-b5a3-00bdc267f7a0" xmlns:ns3="62f7385f-acaa-4071-a761-f290236eec2e" targetNamespace="http://schemas.microsoft.com/office/2006/metadata/properties" ma:root="true" ma:fieldsID="664091f5889b4f83ec2ed7477631efd8" ns2:_="" ns3:_="">
    <xsd:import namespace="95ba42ad-0bbe-4ff2-b5a3-00bdc267f7a0"/>
    <xsd:import namespace="62f7385f-acaa-4071-a761-f290236eec2e"/>
    <xsd:element name="properties">
      <xsd:complexType>
        <xsd:sequence>
          <xsd:element name="documentManagement">
            <xsd:complexType>
              <xsd:all>
                <xsd:element ref="ns2:Next_x0020_Course_x0020_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a42ad-0bbe-4ff2-b5a3-00bdc267f7a0" elementFormDefault="qualified">
    <xsd:import namespace="http://schemas.microsoft.com/office/2006/documentManagement/types"/>
    <xsd:import namespace="http://schemas.microsoft.com/office/infopath/2007/PartnerControls"/>
    <xsd:element name="Next_x0020_Course_x0020_Date" ma:index="8" nillable="true" ma:displayName="Next Course Date" ma:format="DateOnly" ma:internalName="Next_x0020_Course_x0020_Date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7385f-acaa-4071-a761-f290236eec2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568ddf3f-b77f-46a0-9295-2b9495b51427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xt_x0020_Course_x0020_Date xmlns="95ba42ad-0bbe-4ff2-b5a3-00bdc267f7a0" xsi:nil="true"/>
  </documentManagement>
</p:properties>
</file>

<file path=customXml/itemProps1.xml><?xml version="1.0" encoding="utf-8"?>
<ds:datastoreItem xmlns:ds="http://schemas.openxmlformats.org/officeDocument/2006/customXml" ds:itemID="{2F61319F-5CB3-486A-A460-C3D51769D786}"/>
</file>

<file path=customXml/itemProps2.xml><?xml version="1.0" encoding="utf-8"?>
<ds:datastoreItem xmlns:ds="http://schemas.openxmlformats.org/officeDocument/2006/customXml" ds:itemID="{E356DB35-24DF-4DDB-A31A-05F667088EAD}"/>
</file>

<file path=customXml/itemProps3.xml><?xml version="1.0" encoding="utf-8"?>
<ds:datastoreItem xmlns:ds="http://schemas.openxmlformats.org/officeDocument/2006/customXml" ds:itemID="{7CD65F4B-ACD6-44C7-99F7-89C978D2D82A}"/>
</file>

<file path=customXml/itemProps4.xml><?xml version="1.0" encoding="utf-8"?>
<ds:datastoreItem xmlns:ds="http://schemas.openxmlformats.org/officeDocument/2006/customXml" ds:itemID="{E7E40ED2-1CF5-4E12-AAA2-650F7D768C19}"/>
</file>

<file path=docProps/app.xml><?xml version="1.0" encoding="utf-8"?>
<Properties xmlns="http://schemas.openxmlformats.org/officeDocument/2006/extended-properties" xmlns:vt="http://schemas.openxmlformats.org/officeDocument/2006/docPropsVTypes">
  <Template>EMI_PPT_V7</Template>
  <TotalTime>0</TotalTime>
  <Words>434</Words>
  <Application>Microsoft Office PowerPoint</Application>
  <PresentationFormat>On-screen Show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EMI_PPT</vt:lpstr>
      <vt:lpstr>Managing Unsolicited Donated Goods</vt:lpstr>
      <vt:lpstr>Objectives</vt:lpstr>
      <vt:lpstr>PowerPoint Presentation</vt:lpstr>
      <vt:lpstr>PowerPoint Presentation</vt:lpstr>
      <vt:lpstr>Reality is . . .</vt:lpstr>
      <vt:lpstr>Managing the Flow of Donations</vt:lpstr>
      <vt:lpstr>Collection Centers</vt:lpstr>
      <vt:lpstr>Collection Centers (Continued</vt:lpstr>
      <vt:lpstr>Information Management</vt:lpstr>
      <vt:lpstr>Communications</vt:lpstr>
      <vt:lpstr>PowerPoint Presentation</vt:lpstr>
      <vt:lpstr>PowerPoint Presentation</vt:lpstr>
      <vt:lpstr>Manage Those Goods!</vt:lpstr>
      <vt:lpstr>Pulling it all together . . .</vt:lpstr>
      <vt:lpstr>Pulling it all together . . . (Continued)</vt:lpstr>
      <vt:lpstr>Pulling it all together . . .</vt:lpstr>
      <vt:lpstr>What's In Your Annex?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2021-05-24T20:48:10Z</dcterms:created>
  <dcterms:modified xsi:type="dcterms:W3CDTF">2021-06-23T17:20:39Z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0x0101001A4EFD91463C3843A9BA9A14DC38BC9D</vt:lpwstr>
  </property>
</Properties>
</file>