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sy4WMGWaeHrQ98rds0XsyA==" hashData="bdW0f3isoN8KKfm4gk6duyvtYSI/7rfLIJuPSnvq3e2bO/COXpW2tTuqsshnTaRPYpU/B5bCRmkbU5A1rTMpag=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7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6333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8901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48853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57629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10016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64976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31402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410200"/>
          </a:xfrm>
        </p:spPr>
        <p:txBody>
          <a:bodyPr vert="eaVert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88430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388"/>
            <a:ext cx="8229600" cy="464661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81881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68147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98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>
              <a:defRPr sz="2800" b="0"/>
            </a:lvl1pPr>
            <a:lvl2pPr>
              <a:defRPr sz="2800" b="0"/>
            </a:lvl2pPr>
            <a:lvl3pPr>
              <a:defRPr sz="2800" b="0"/>
            </a:lvl3pPr>
            <a:lvl4pPr marL="1371600" indent="-342900">
              <a:buSzPct val="75000"/>
              <a:buFont typeface="Wingdings" panose="05000000000000000000" pitchFamily="2" charset="2"/>
              <a:buChar char="§"/>
              <a:defRPr sz="2800" b="0"/>
            </a:lvl4pPr>
            <a:lvl5pPr>
              <a:defRPr sz="28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54198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29249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Pic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153077"/>
            <a:ext cx="4114800" cy="44926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4572001" y="1153077"/>
            <a:ext cx="4114800" cy="44926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2429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153077"/>
            <a:ext cx="4114800" cy="456192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4572001" y="1153077"/>
            <a:ext cx="4114800" cy="456192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88348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: Ima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153078"/>
            <a:ext cx="8229600" cy="22759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457201" y="3472070"/>
            <a:ext cx="8229600" cy="223285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0847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ne Column TopBottom Top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153078"/>
            <a:ext cx="8229600" cy="88275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457201" y="2057400"/>
            <a:ext cx="8229600" cy="36475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423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lumn Smal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1" y="1153077"/>
            <a:ext cx="1371600" cy="456192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1905001" y="1153077"/>
            <a:ext cx="6781800" cy="456192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446088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lumn Smal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1" y="1153078"/>
            <a:ext cx="5943598" cy="455184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6400799" y="1153077"/>
            <a:ext cx="2286001" cy="45518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09067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FEMA Visual Template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8437"/>
            <a:ext cx="8229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83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b="0" smtClean="0">
                <a:latin typeface="+mn-lt"/>
                <a:cs typeface="+mn-cs"/>
              </a:defRPr>
            </a:lvl1pPr>
          </a:lstStyle>
          <a:p>
            <a:fld id="{AC7EBCE3-F540-465C-8B2A-A445BD2AB48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990600"/>
            <a:ext cx="807720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b="0" i="0" baseline="0" smtClean="0">
                <a:solidFill>
                  <a:srgbClr val="F4F8FE"/>
                </a:solidFill>
                <a:latin typeface="+mn-lt"/>
                <a:cs typeface="+mn-cs"/>
              </a:defRPr>
            </a:lvl1pPr>
          </a:lstStyle>
          <a:p>
            <a:fld id="{5E680543-D9EB-4717-9068-B53E838E43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ransition>
    <p:wipe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None/>
        <a:tabLst>
          <a:tab pos="401638" algn="l"/>
        </a:tabLst>
        <a:defRPr sz="2800" b="0" baseline="0">
          <a:solidFill>
            <a:srgbClr val="000066"/>
          </a:solidFill>
          <a:latin typeface="+mn-lt"/>
          <a:ea typeface="+mn-ea"/>
          <a:cs typeface="+mn-cs"/>
        </a:defRPr>
      </a:lvl1pPr>
      <a:lvl2pPr marL="4572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tabLst>
          <a:tab pos="401638" algn="l"/>
        </a:tabLst>
        <a:defRPr sz="2800" b="0" baseline="0">
          <a:solidFill>
            <a:srgbClr val="000066"/>
          </a:solidFill>
          <a:latin typeface="+mn-lt"/>
          <a:cs typeface="+mn-cs"/>
        </a:defRPr>
      </a:lvl2pPr>
      <a:lvl3pPr marL="9144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0" baseline="0">
          <a:solidFill>
            <a:srgbClr val="000066"/>
          </a:solidFill>
          <a:latin typeface="+mn-lt"/>
          <a:cs typeface="+mn-cs"/>
        </a:defRPr>
      </a:lvl3pPr>
      <a:lvl4pPr marL="13716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0" baseline="0">
          <a:solidFill>
            <a:srgbClr val="000066"/>
          </a:solidFill>
          <a:latin typeface="+mn-lt"/>
          <a:cs typeface="+mn-cs"/>
        </a:defRPr>
      </a:lvl4pPr>
      <a:lvl5pPr marL="21748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5pPr>
      <a:lvl6pPr marL="26320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6pPr>
      <a:lvl7pPr marL="30892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7pPr>
      <a:lvl8pPr marL="35464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8pPr>
      <a:lvl9pPr marL="40036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Managing Unaffiliated Volunteers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C0B59-2737-4027-B409-9A853636E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 kern="1200">
                <a:sym typeface="Arial"/>
              </a:rPr>
              <a:t>Managing Unaffiliated Volunteers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1D8CB-9D33-4865-AADB-AA9AA545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5680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General Planning Before a Disaster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07D3B-F615-4110-9751-3CE8CC2E2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Educate local coalitions and community members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Build a community network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Engage the business community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Establish reporting procedures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44CCB-2607-47A7-9450-514F5EBC3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66478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Key Stakeholders in Managing Unaffiliated Volunteers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6C4F4-504D-4C3C-9703-B92B5850E09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i="1" kern="1200">
                <a:ea typeface="+mn-ea"/>
                <a:sym typeface="Arial"/>
              </a:rPr>
              <a:t>Emergency management</a:t>
            </a:r>
            <a:endParaRPr lang="en-US" kern="1200">
              <a:ea typeface="+mn-ea"/>
              <a:sym typeface="Arial"/>
            </a:endParaRPr>
          </a:p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i="1" kern="1200">
                <a:ea typeface="+mn-ea"/>
                <a:sym typeface="Arial"/>
              </a:rPr>
              <a:t>Volunteer center(s)</a:t>
            </a:r>
            <a:endParaRPr lang="en-US" kern="1200">
              <a:ea typeface="+mn-ea"/>
              <a:sym typeface="Arial"/>
            </a:endParaRPr>
          </a:p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i="1" kern="1200">
                <a:ea typeface="+mn-ea"/>
                <a:sym typeface="Arial"/>
              </a:rPr>
              <a:t>VOAD members</a:t>
            </a:r>
            <a:endParaRPr lang="en-US" kern="1200">
              <a:ea typeface="+mn-ea"/>
              <a:sym typeface="Arial"/>
            </a:endParaRPr>
          </a:p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i="1" kern="1200">
                <a:ea typeface="+mn-ea"/>
                <a:sym typeface="Arial"/>
              </a:rPr>
              <a:t>Faith-based organizations</a:t>
            </a:r>
            <a:endParaRPr lang="en-US" kern="1200">
              <a:ea typeface="+mn-ea"/>
              <a:sym typeface="Arial"/>
            </a:endParaRPr>
          </a:p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i="1" kern="1200">
                <a:ea typeface="+mn-ea"/>
                <a:sym typeface="Arial"/>
              </a:rPr>
              <a:t>Community leaders</a:t>
            </a:r>
            <a:endParaRPr lang="en-US" kern="1200">
              <a:ea typeface="+mn-ea"/>
              <a:sym typeface="Arial"/>
            </a:endParaRPr>
          </a:p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i="1" kern="1200">
                <a:ea typeface="+mn-ea"/>
                <a:sym typeface="Arial"/>
              </a:rPr>
              <a:t>Corporate and business partners</a:t>
            </a:r>
            <a:endParaRPr lang="en-US" kern="1200">
              <a:ea typeface="+mn-ea"/>
              <a:sym typeface="Arial"/>
            </a:endParaRPr>
          </a:p>
          <a:p>
            <a:pPr marL="254000" lvl="1" indent="-254000">
              <a:spcBef>
                <a:spcPct val="100000"/>
              </a:spcBef>
              <a:buSzPct val="99000"/>
            </a:pPr>
            <a:r>
              <a:rPr lang="en-US" i="1" kern="1200">
                <a:sym typeface="Arial"/>
              </a:rPr>
              <a:t>Media</a:t>
            </a:r>
            <a:endParaRPr lang="en-US"/>
          </a:p>
        </p:txBody>
      </p:sp>
      <p:pic>
        <p:nvPicPr>
          <p:cNvPr id="8" name="Content Placeholder 7" descr="Photo of volunteers posting sign">
            <a:extLst>
              <a:ext uri="{FF2B5EF4-FFF2-40B4-BE49-F238E27FC236}">
                <a16:creationId xmlns:a16="http://schemas.microsoft.com/office/drawing/2014/main" id="{61E7D782-2683-4B59-B54F-A2EBC6B794E3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75" y="2786062"/>
            <a:ext cx="1924050" cy="1285875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D0D1F7-26FF-4B75-B39F-2F06DB0F0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7292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Volunteer Management - Questions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3107F-0A92-439F-BB52-D94C317DA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How will volunteers be supervised?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Will there be liability coverage for the volunteers? How? In what circumstances?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How will hours be tracked for a potential soft match against the State's cost share for the disaster?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9CEAC-99AA-48E9-A1F5-FCC40DD50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60416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Managing Unaffiliated Volunteers: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541073"/>
              </p:ext>
            </p:extLst>
          </p:nvPr>
        </p:nvGraphicFramePr>
        <p:xfrm>
          <a:off x="457200" y="1016000"/>
          <a:ext cx="812338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3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 eaLnBrk="0">
                        <a:buClrTx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</a:rPr>
                        <a:t>Activity</a:t>
                      </a:r>
                    </a:p>
                  </a:txBody>
                  <a:tcPr anchor="b" anchorCtr="1">
                    <a:lnL w="12700" cmpd="sng">
                      <a:solidFill>
                        <a:srgbClr val="C0C0C0"/>
                      </a:solidFill>
                    </a:lnL>
                    <a:lnR w="12700" cmpd="sng">
                      <a:solidFill>
                        <a:srgbClr val="C0C0C0"/>
                      </a:solidFill>
                    </a:lnR>
                    <a:lnT w="12700" cmpd="sng">
                      <a:solidFill>
                        <a:srgbClr val="C0C0C0"/>
                      </a:solidFill>
                    </a:lnT>
                    <a:lnB w="12700" cmpd="sng">
                      <a:solidFill>
                        <a:srgbClr val="C0C0C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ct val="100000"/>
                        </a:spcBef>
                        <a:buClrTx/>
                      </a:pPr>
                      <a:r>
                        <a:rPr lang="en-US" sz="1800" b="1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Managing Unaffiliated Volunteers:</a:t>
                      </a:r>
                      <a:b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</a:br>
                      <a:endParaRPr lang="en-US" sz="1800" dirty="0">
                        <a:solidFill>
                          <a:srgbClr val="000066"/>
                        </a:solidFill>
                        <a:latin typeface="Arial"/>
                        <a:ea typeface="+mn-ea"/>
                        <a:cs typeface="Arial"/>
                        <a:sym typeface="Arial"/>
                      </a:endParaRPr>
                    </a:p>
                    <a:p>
                      <a:pPr marL="457200" lvl="1" indent="-342900">
                        <a:spcBef>
                          <a:spcPct val="50000"/>
                        </a:spcBef>
                        <a:buClrTx/>
                        <a:buSzPct val="100000"/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cs typeface="Arial"/>
                          <a:sym typeface="Arial"/>
                        </a:rPr>
                        <a:t>Review the scenario and additional information</a:t>
                      </a:r>
                    </a:p>
                    <a:p>
                      <a:pPr marL="457200" lvl="1" indent="-342900">
                        <a:spcBef>
                          <a:spcPct val="50000"/>
                        </a:spcBef>
                        <a:buClrTx/>
                        <a:buSzPct val="100000"/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cs typeface="Arial"/>
                          <a:sym typeface="Arial"/>
                        </a:rPr>
                        <a:t>Answer the questions/issues to consider</a:t>
                      </a:r>
                    </a:p>
                    <a:p>
                      <a:pPr marL="457200" lvl="1" indent="-342900">
                        <a:spcBef>
                          <a:spcPct val="50000"/>
                        </a:spcBef>
                        <a:buClrTx/>
                        <a:buSzPct val="100000"/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cs typeface="Arial"/>
                          <a:sym typeface="Arial"/>
                        </a:rPr>
                        <a:t>Summarize your responses on the easel chart</a:t>
                      </a:r>
                    </a:p>
                    <a:p>
                      <a:pPr marL="457200" lvl="1" indent="-342900">
                        <a:spcBef>
                          <a:spcPct val="50000"/>
                        </a:spcBef>
                        <a:buClrTx/>
                        <a:buSzPct val="100000"/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cs typeface="Arial"/>
                          <a:sym typeface="Arial"/>
                        </a:rPr>
                        <a:t>Be ready to report to the class</a:t>
                      </a:r>
                      <a:endParaRPr lang="en-US" sz="18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C0C0C0"/>
                      </a:solidFill>
                    </a:lnL>
                    <a:lnR w="12700" cmpd="sng">
                      <a:solidFill>
                        <a:srgbClr val="C0C0C0"/>
                      </a:solidFill>
                    </a:lnR>
                    <a:lnT w="12700" cmpd="sng">
                      <a:solidFill>
                        <a:srgbClr val="C0C0C0"/>
                      </a:solidFill>
                    </a:lnT>
                    <a:lnB w="12700" cmpd="sng">
                      <a:solidFill>
                        <a:srgbClr val="C0C0C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Content Placeholder 6" descr="Activity">
            <a:extLst>
              <a:ext uri="{FF2B5EF4-FFF2-40B4-BE49-F238E27FC236}">
                <a16:creationId xmlns:a16="http://schemas.microsoft.com/office/drawing/2014/main" id="{2DD37AFD-7512-455B-B978-E10A0DB071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79" y="1957004"/>
            <a:ext cx="476316" cy="476316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8D40AA2-BE8E-4F5D-B526-FFDC30E6E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52586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What's In Your Annex?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428CD-6FCC-4D5F-8B40-C2954FD35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Does your annex: List key stakeholders for management of unaffiliated volunteers?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Set up a VRC or similar mechanism?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5BDE6-412E-4982-AE13-C0E109E1A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400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8DC09-48BB-4EC3-A49D-D79EB6999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Differentiate between spontaneous unaffiliated and affiliated volunteers.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Identify process for referring donated volunteer services to voluntary agency organizations, local EMAs, and local volunteer reception centers.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Match offered volunteer services to needs.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4AED4-C26F-4FC4-BBDB-A25F0676C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03062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C7952-CD14-4806-B1DE-ED42DD88D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Explain the interaction process with the local volunteer centers in the response phase.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Cite ways to promote public messaging about the correct way to volunteer through recovery.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29E1C-2E61-4BE5-B23A-19839B80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01543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33563-2511-47EA-BF2E-122D95C84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Differentiate between spontaneous and affiliated volunteers.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Identify process for referring donated volunteer services to voluntary agency organizations, local EMAs, and local volunteer reception centers.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Match offered volunteer services to needs.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3495C-A3A0-453C-95DA-421D01F99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20368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Objectives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FE3ED-1183-4BA1-8172-EFFF0DEB7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Explain the interaction process with the local volunteer centers in the response phase.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Cite ways to promote public messaging about the correct way to volunteer through recovery.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CF5DB-36CF-43E7-8614-7C2F0F445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99862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Traditional Affiliated Volunteers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60AA55F-7517-4231-9C52-04AC155D52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153078"/>
            <a:ext cx="8229600" cy="2275922"/>
          </a:xfrm>
        </p:spPr>
        <p:txBody>
          <a:bodyPr>
            <a:normAutofit fontScale="92500" lnSpcReduction="20000"/>
          </a:bodyPr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 dirty="0">
                <a:ea typeface="+mn-ea"/>
                <a:sym typeface="Arial"/>
              </a:rPr>
              <a:t>Are attached to a voluntary agency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 dirty="0">
                <a:ea typeface="+mn-ea"/>
                <a:sym typeface="Arial"/>
              </a:rPr>
              <a:t>Normally trained for disaster response by their agency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 dirty="0">
                <a:ea typeface="+mn-ea"/>
                <a:sym typeface="Arial"/>
              </a:rPr>
              <a:t>Logistical support is provided</a:t>
            </a:r>
            <a:endParaRPr lang="en-US" dirty="0"/>
          </a:p>
        </p:txBody>
      </p:sp>
      <p:pic>
        <p:nvPicPr>
          <p:cNvPr id="10" name="Content Placeholder 9" descr="American Red Cross volunteers Christina DeGaray, Sara Jan Monahan and Alice Medalia take a break from providing relief to emergency workers at the World Trade Center.">
            <a:extLst>
              <a:ext uri="{FF2B5EF4-FFF2-40B4-BE49-F238E27FC236}">
                <a16:creationId xmlns:a16="http://schemas.microsoft.com/office/drawing/2014/main" id="{E37BC099-65BB-4121-96E3-42832233D90E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287" y="3805382"/>
            <a:ext cx="2257425" cy="1666875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5A8E868-F793-41A2-AD7B-6A02EB68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35517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Unaffiliated Volunteers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86D84-AEF8-498D-A5B6-C59FA18BB4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i="1" kern="1200">
                <a:ea typeface="+mn-ea"/>
                <a:sym typeface="Arial"/>
              </a:rPr>
              <a:t>No association with voluntary organization</a:t>
            </a:r>
            <a:endParaRPr lang="en-US" kern="1200">
              <a:ea typeface="+mn-ea"/>
              <a:sym typeface="Arial"/>
            </a:endParaRPr>
          </a:p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i="1" kern="1200">
                <a:ea typeface="+mn-ea"/>
                <a:sym typeface="Arial"/>
              </a:rPr>
              <a:t>Feel motivated by degree of community ownership</a:t>
            </a:r>
            <a:endParaRPr lang="en-US" kern="1200">
              <a:ea typeface="+mn-ea"/>
              <a:sym typeface="Arial"/>
            </a:endParaRPr>
          </a:p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i="1" kern="1200">
                <a:ea typeface="+mn-ea"/>
                <a:sym typeface="Arial"/>
              </a:rPr>
              <a:t>They may be highly skilled:</a:t>
            </a:r>
            <a:endParaRPr lang="en-US" kern="1200">
              <a:ea typeface="+mn-ea"/>
              <a:sym typeface="Arial"/>
            </a:endParaRPr>
          </a:p>
          <a:p>
            <a:pPr marL="635000" lvl="2" indent="-254000" fontAlgn="auto">
              <a:spcBef>
                <a:spcPct val="100000"/>
              </a:spcBef>
              <a:buSzPct val="99000"/>
              <a:buFont typeface="Wingdings"/>
              <a:buChar char="§"/>
              <a:tabLst/>
            </a:pPr>
            <a:r>
              <a:rPr lang="en-US" i="1" kern="1200">
                <a:ea typeface="+mn-ea"/>
                <a:sym typeface="Arial"/>
              </a:rPr>
              <a:t>Accountant</a:t>
            </a:r>
            <a:endParaRPr lang="en-US" kern="1200">
              <a:ea typeface="+mn-ea"/>
              <a:sym typeface="Arial"/>
            </a:endParaRPr>
          </a:p>
          <a:p>
            <a:pPr marL="635000" lvl="2" indent="-254000" fontAlgn="auto">
              <a:spcBef>
                <a:spcPct val="100000"/>
              </a:spcBef>
              <a:buSzPct val="99000"/>
              <a:buFont typeface="Wingdings"/>
              <a:buChar char="§"/>
              <a:tabLst/>
            </a:pPr>
            <a:r>
              <a:rPr lang="en-US" i="1" kern="1200">
                <a:ea typeface="+mn-ea"/>
                <a:sym typeface="Arial"/>
              </a:rPr>
              <a:t>Construction</a:t>
            </a:r>
            <a:endParaRPr lang="en-US" kern="1200">
              <a:ea typeface="+mn-ea"/>
              <a:sym typeface="Arial"/>
            </a:endParaRPr>
          </a:p>
          <a:p>
            <a:pPr marL="635000" lvl="2" indent="-254000" fontAlgn="auto">
              <a:spcBef>
                <a:spcPct val="100000"/>
              </a:spcBef>
              <a:buSzPct val="99000"/>
              <a:buFont typeface="Wingdings"/>
              <a:buChar char="§"/>
              <a:tabLst/>
            </a:pPr>
            <a:r>
              <a:rPr lang="en-US" i="1" kern="1200">
                <a:ea typeface="+mn-ea"/>
                <a:sym typeface="Arial"/>
              </a:rPr>
              <a:t>Food Services</a:t>
            </a:r>
            <a:endParaRPr lang="en-US" kern="1200">
              <a:ea typeface="+mn-ea"/>
              <a:sym typeface="Arial"/>
            </a:endParaRPr>
          </a:p>
          <a:p>
            <a:pPr marL="635000" lvl="2" indent="-254000" fontAlgn="auto">
              <a:spcBef>
                <a:spcPct val="100000"/>
              </a:spcBef>
              <a:buSzPct val="99000"/>
              <a:buFont typeface="Wingdings"/>
              <a:buChar char="§"/>
              <a:tabLst/>
            </a:pPr>
            <a:r>
              <a:rPr lang="en-US" i="1" kern="1200">
                <a:ea typeface="+mn-ea"/>
                <a:sym typeface="Arial"/>
              </a:rPr>
              <a:t>Information Technology</a:t>
            </a:r>
            <a:endParaRPr lang="en-US" kern="1200">
              <a:ea typeface="+mn-ea"/>
              <a:sym typeface="Arial"/>
            </a:endParaRPr>
          </a:p>
          <a:p>
            <a:pPr marL="254000" lvl="1" indent="-254000">
              <a:spcBef>
                <a:spcPct val="100000"/>
              </a:spcBef>
              <a:buSzPct val="99000"/>
            </a:pPr>
            <a:r>
              <a:rPr lang="en-US" i="1" kern="1200">
                <a:sym typeface="Arial"/>
              </a:rPr>
              <a:t>Commonly known as Spontaneous</a:t>
            </a:r>
            <a:endParaRPr lang="en-US"/>
          </a:p>
        </p:txBody>
      </p:sp>
      <p:pic>
        <p:nvPicPr>
          <p:cNvPr id="8" name="Content Placeholder 7" descr="Volunteers from Mandelville, Slidell and Covington, Louisiana wind down after of day of providing between 3000-4000 meals to Warrington, FL residents affected by Hurricane Ivan.">
            <a:extLst>
              <a:ext uri="{FF2B5EF4-FFF2-40B4-BE49-F238E27FC236}">
                <a16:creationId xmlns:a16="http://schemas.microsoft.com/office/drawing/2014/main" id="{A5A49D2C-91AE-46AA-91C9-14A6FADF32C1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737" y="2838450"/>
            <a:ext cx="1762125" cy="1181100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01336A-30E1-463B-B1FB-B80138BF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14802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Unaffiliated Volunteers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6D2A8-B3C0-4A17-84FD-9F7C204AF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May not have skills relevant to current disaster 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Must be a major consideration for the annex or EOP 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Could include convergent groups </a:t>
            </a:r>
          </a:p>
          <a:p>
            <a:pPr marL="635000" lvl="2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Wingdings"/>
              <a:buChar char="§"/>
              <a:tabLst/>
            </a:pPr>
            <a:r>
              <a:rPr lang="en-US" kern="1200">
                <a:ea typeface="+mn-ea"/>
                <a:sym typeface="Arial"/>
              </a:rPr>
              <a:t>No affiliation with emergency management </a:t>
            </a:r>
          </a:p>
          <a:p>
            <a:pPr marL="635000" lvl="2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Wingdings"/>
              <a:buChar char="§"/>
              <a:tabLst/>
            </a:pPr>
            <a:r>
              <a:rPr lang="en-US" kern="1200">
                <a:ea typeface="+mn-ea"/>
                <a:sym typeface="Arial"/>
              </a:rPr>
              <a:t>Individual or group acts independently outside the recognized coordination of the impacted jurisdiction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489C4-E6E7-4670-BE32-A4CC5387D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77448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Public Perception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A081B-C599-43B0-8E5B-A3BB286773A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spcBef>
                <a:spcPct val="100000"/>
              </a:spcBef>
              <a:spcAft>
                <a:spcPts val="0"/>
              </a:spcAft>
              <a:buSzPct val="99000"/>
              <a:tabLst/>
            </a:pPr>
            <a:r>
              <a:rPr lang="en-US" kern="1200">
                <a:sym typeface="Arial"/>
              </a:rPr>
              <a:t>Well-managed volunteers: 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Contribute to a positive public perception of the response and recovery effort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Can fill in the gaps and meet individual needs of survivors, offer comfort and encouragement</a:t>
            </a:r>
            <a:endParaRPr lang="en-US"/>
          </a:p>
        </p:txBody>
      </p:sp>
      <p:pic>
        <p:nvPicPr>
          <p:cNvPr id="8" name="Content Placeholder 7" descr="Photo of fema volunteer and victim. Salvation Army volunteer Belinda Johnson feeds victims of Hurricane Isabel.">
            <a:extLst>
              <a:ext uri="{FF2B5EF4-FFF2-40B4-BE49-F238E27FC236}">
                <a16:creationId xmlns:a16="http://schemas.microsoft.com/office/drawing/2014/main" id="{56D48571-BFC8-4677-8627-BAE0276BAD88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537" y="2205037"/>
            <a:ext cx="1914525" cy="2447925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8DFAFD-BC6F-4290-ACB1-791D14AE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81874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General Planning Before a Disaster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360-38C5-4AE5-9326-B8B9156BB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Identify existing local volunteer coordination processes and protocols</a:t>
            </a:r>
          </a:p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Identify a volunteer intake coordinating agency</a:t>
            </a:r>
          </a:p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Determine location for physical intake</a:t>
            </a:r>
          </a:p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Establish MOUs with organizations</a:t>
            </a:r>
          </a:p>
          <a:p>
            <a:pPr marL="635000" lvl="2" indent="-254000">
              <a:spcBef>
                <a:spcPct val="100000"/>
              </a:spcBef>
              <a:buSzPct val="99000"/>
            </a:pPr>
            <a:r>
              <a:rPr lang="en-US" kern="1200">
                <a:sym typeface="Arial"/>
              </a:rPr>
              <a:t>E.g., who will staff the VRC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9CEB9-69C3-40AE-9DF7-1470C7B6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08812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General Planning Before a Disaster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BA1A4-6A15-41A5-A0E4-77CE556A7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Educate local coalitions and community members 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Build a community network Engage the business community 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Establish reporting procedures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06A54-AEFA-4ECE-BC31-7C1465F0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5E680543-D9EB-4717-9068-B53E838E434D}" type="slidenum">
              <a:rPr lang="en-US" smtClean="0"/>
              <a:pPr>
                <a:spcBef>
                  <a:spcPts val="100"/>
                </a:spcBef>
                <a:buSzPct val="99000"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12611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EMI_PPT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MI_PPT_V6.potx" id="{87FA236F-5E7C-4F8D-BD1E-D26C03F4BCD1}" vid="{D5C7932F-4394-40C8-ABE7-3049CD3103A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EFD91463C3843A9BA9A14DC38BC9D" ma:contentTypeVersion="14" ma:contentTypeDescription="Create a new document." ma:contentTypeScope="" ma:versionID="dc27c4e8c2e575bd6211cb9eb0cc6ae5">
  <xsd:schema xmlns:xsd="http://www.w3.org/2001/XMLSchema" xmlns:xs="http://www.w3.org/2001/XMLSchema" xmlns:p="http://schemas.microsoft.com/office/2006/metadata/properties" xmlns:ns2="95ba42ad-0bbe-4ff2-b5a3-00bdc267f7a0" xmlns:ns3="62f7385f-acaa-4071-a761-f290236eec2e" targetNamespace="http://schemas.microsoft.com/office/2006/metadata/properties" ma:root="true" ma:fieldsID="664091f5889b4f83ec2ed7477631efd8" ns2:_="" ns3:_="">
    <xsd:import namespace="95ba42ad-0bbe-4ff2-b5a3-00bdc267f7a0"/>
    <xsd:import namespace="62f7385f-acaa-4071-a761-f290236eec2e"/>
    <xsd:element name="properties">
      <xsd:complexType>
        <xsd:sequence>
          <xsd:element name="documentManagement">
            <xsd:complexType>
              <xsd:all>
                <xsd:element ref="ns2:Next_x0020_Course_x0020_Date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ba42ad-0bbe-4ff2-b5a3-00bdc267f7a0" elementFormDefault="qualified">
    <xsd:import namespace="http://schemas.microsoft.com/office/2006/documentManagement/types"/>
    <xsd:import namespace="http://schemas.microsoft.com/office/infopath/2007/PartnerControls"/>
    <xsd:element name="Next_x0020_Course_x0020_Date" ma:index="8" nillable="true" ma:displayName="Next Course Date" ma:format="DateOnly" ma:internalName="Next_x0020_Course_x0020_Date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f7385f-acaa-4071-a761-f290236eec2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568ddf3f-b77f-46a0-9295-2b9495b51427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ext_x0020_Course_x0020_Date xmlns="95ba42ad-0bbe-4ff2-b5a3-00bdc267f7a0" xsi:nil="true"/>
  </documentManagement>
</p:properties>
</file>

<file path=customXml/itemProps1.xml><?xml version="1.0" encoding="utf-8"?>
<ds:datastoreItem xmlns:ds="http://schemas.openxmlformats.org/officeDocument/2006/customXml" ds:itemID="{514EBDCC-73BE-4A4D-AB45-0EC74D7F4E05}"/>
</file>

<file path=customXml/itemProps2.xml><?xml version="1.0" encoding="utf-8"?>
<ds:datastoreItem xmlns:ds="http://schemas.openxmlformats.org/officeDocument/2006/customXml" ds:itemID="{794100B1-70C6-4FB7-9582-97829E19B8C0}"/>
</file>

<file path=customXml/itemProps3.xml><?xml version="1.0" encoding="utf-8"?>
<ds:datastoreItem xmlns:ds="http://schemas.openxmlformats.org/officeDocument/2006/customXml" ds:itemID="{3AA1384B-9F18-401D-8D0D-36A3E59C4DFD}"/>
</file>

<file path=customXml/itemProps4.xml><?xml version="1.0" encoding="utf-8"?>
<ds:datastoreItem xmlns:ds="http://schemas.openxmlformats.org/officeDocument/2006/customXml" ds:itemID="{077DCC5E-C02E-4E97-90A6-D836A6B7199D}"/>
</file>

<file path=docProps/app.xml><?xml version="1.0" encoding="utf-8"?>
<Properties xmlns="http://schemas.openxmlformats.org/officeDocument/2006/extended-properties" xmlns:vt="http://schemas.openxmlformats.org/officeDocument/2006/docPropsVTypes">
  <Template>EMI_PPT_V7</Template>
  <TotalTime>0</TotalTime>
  <Words>507</Words>
  <Application>Microsoft Office PowerPoint</Application>
  <PresentationFormat>On-screen Show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EMI_PPT</vt:lpstr>
      <vt:lpstr>Managing Unaffiliated Volunteers</vt:lpstr>
      <vt:lpstr>Objectives</vt:lpstr>
      <vt:lpstr>Objectives (Continued)</vt:lpstr>
      <vt:lpstr>Traditional Affiliated Volunteers</vt:lpstr>
      <vt:lpstr>Unaffiliated Volunteers</vt:lpstr>
      <vt:lpstr>Unaffiliated Volunteers (Continued)</vt:lpstr>
      <vt:lpstr>Public Perception</vt:lpstr>
      <vt:lpstr>General Planning Before a Disaster</vt:lpstr>
      <vt:lpstr>General Planning Before a Disaster (Continued)</vt:lpstr>
      <vt:lpstr>General Planning Before a Disaster (Continued)</vt:lpstr>
      <vt:lpstr>Key Stakeholders in Managing Unaffiliated Volunteers</vt:lpstr>
      <vt:lpstr>Volunteer Management - Questions to Consider</vt:lpstr>
      <vt:lpstr>Managing Unaffiliated Volunteers:</vt:lpstr>
      <vt:lpstr>What's In Your Annex?</vt:lpstr>
      <vt:lpstr>Summary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2021-05-24T20:48:21Z</dcterms:created>
  <dcterms:modified xsi:type="dcterms:W3CDTF">2021-06-23T17:29:22Z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0x0101001A4EFD91463C3843A9BA9A14DC38BC9D</vt:lpwstr>
  </property>
</Properties>
</file>