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y4WMGWaeHrQ98rds0XsyA==" hashData="bdW0f3isoN8KKfm4gk6duyvtYSI/7rfLIJuPSnvq3e2bO/COXpW2tTuqsshnTaRPYpU/B5bCRmkbU5A1rTMpag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AC7EBCE3-F540-465C-8B2A-A445BD2AB48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5E680543-D9EB-4717-9068-B53E838E43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Managing Unaffiliated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C0B59-2737-4027-B409-9A853636E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Managing Unaffiliated Volunteers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1D8CB-9D33-4865-AADB-AA9AA545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568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General Planning Before a Disaster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07D3B-F615-4110-9751-3CE8CC2E2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Educate local coalitions and community members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Build a community network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Engage the business community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Establish reporting procedures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44CCB-2607-47A7-9450-514F5EBC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647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Key Stakeholders in Managing Unaffiliated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C4F4-504D-4C3C-9703-B92B5850E0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Emergency management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Volunteer center(s)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VOAD members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Faith-based organizations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Community leaders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Corporate and business partners</a:t>
            </a:r>
            <a:endParaRPr lang="en-US" kern="1200">
              <a:ea typeface="+mn-ea"/>
              <a:sym typeface="Arial"/>
            </a:endParaRP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i="1" kern="1200">
                <a:sym typeface="Arial"/>
              </a:rPr>
              <a:t>Media</a:t>
            </a:r>
            <a:endParaRPr lang="en-US"/>
          </a:p>
        </p:txBody>
      </p:sp>
      <p:pic>
        <p:nvPicPr>
          <p:cNvPr id="8" name="Content Placeholder 7" descr="Photo of volunteers posting sign">
            <a:extLst>
              <a:ext uri="{FF2B5EF4-FFF2-40B4-BE49-F238E27FC236}">
                <a16:creationId xmlns:a16="http://schemas.microsoft.com/office/drawing/2014/main" id="{61E7D782-2683-4B59-B54F-A2EBC6B794E3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75" y="2786062"/>
            <a:ext cx="1924050" cy="128587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D0D1F7-26FF-4B75-B39F-2F06DB0F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7292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Volunteer Management - 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107F-0A92-439F-BB52-D94C317DA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How will volunteers be supervised?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Will there be liability coverage for the volunteers? How? In what circumstances?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How will hours be tracked for a potential soft match against the State's cost share for the disaster?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CEAC-99AA-48E9-A1F5-FCC40DD5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6041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Managing Unaffiliated Volunteers: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41073"/>
              </p:ext>
            </p:extLst>
          </p:nvPr>
        </p:nvGraphicFramePr>
        <p:xfrm>
          <a:off x="457200" y="1016000"/>
          <a:ext cx="812338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l" eaLnBrk="0">
                        <a:buClrTx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</a:rPr>
                        <a:t>Activity</a:t>
                      </a:r>
                    </a:p>
                  </a:txBody>
                  <a:tcPr anchor="b" anchorCtr="1"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100000"/>
                        </a:spcBef>
                        <a:buClrTx/>
                      </a:pPr>
                      <a:r>
                        <a:rPr lang="en-US" sz="1800" b="1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Managing Unaffiliated Volunteers:</a:t>
                      </a:r>
                      <a:b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</a:br>
                      <a:endParaRPr lang="en-US" sz="180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Review the scenario and additional information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Answer the questions/issues to consider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Summarize your responses on the easel chart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Be ready to report to the class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Content Placeholder 6" descr="Activity">
            <a:extLst>
              <a:ext uri="{FF2B5EF4-FFF2-40B4-BE49-F238E27FC236}">
                <a16:creationId xmlns:a16="http://schemas.microsoft.com/office/drawing/2014/main" id="{2DD37AFD-7512-455B-B978-E10A0DB07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79" y="1957004"/>
            <a:ext cx="476316" cy="47631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D40AA2-BE8E-4F5D-B526-FFDC30E6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5258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What's In Your Annex?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428CD-6FCC-4D5F-8B40-C2954FD3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Does your annex: List key stakeholders for management of unaffiliated volunteers?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Set up a VRC or similar mechanism?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5BDE6-412E-4982-AE13-C0E109E1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400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8DC09-48BB-4EC3-A49D-D79EB6999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Differentiate between spontaneous unaffiliated and affiliated volunteers.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Identify process for referring donated volunteer services to voluntary agency organizations, local EMAs, and local volunteer reception centers.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Match offered volunteer services to needs.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4AED4-C26F-4FC4-BBDB-A25F0676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0306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C7952-CD14-4806-B1DE-ED42DD88D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Explain the interaction process with the local volunteer centers in the response phase.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Cite ways to promote public messaging about the correct way to volunteer through recovery.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29E1C-2E61-4BE5-B23A-19839B80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0154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3563-2511-47EA-BF2E-122D95C8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Differentiate between spontaneous and affiliated volunteers.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Identify process for referring donated volunteer services to voluntary agency organizations, local EMAs, and local volunteer reception centers.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Match offered volunteer services to needs.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3495C-A3A0-453C-95DA-421D01F9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2036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E3ED-1183-4BA1-8172-EFFF0DEB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Explain the interaction process with the local volunteer centers in the response phase.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Cite ways to promote public messaging about the correct way to volunteer through recovery.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F5DB-36CF-43E7-8614-7C2F0F44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9986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Traditional Affiliated Volunteers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0AA55F-7517-4231-9C52-04AC155D52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 fontScale="92500" lnSpcReduction="2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Are attached to a voluntary agency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Normally trained for disaster response by their agency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Logistical support is provided</a:t>
            </a:r>
            <a:endParaRPr lang="en-US" dirty="0"/>
          </a:p>
        </p:txBody>
      </p:sp>
      <p:pic>
        <p:nvPicPr>
          <p:cNvPr id="10" name="Content Placeholder 9" descr="American Red Cross volunteers Christina DeGaray, Sara Jan Monahan and Alice Medalia take a break from providing relief to emergency workers at the World Trade Center.">
            <a:extLst>
              <a:ext uri="{FF2B5EF4-FFF2-40B4-BE49-F238E27FC236}">
                <a16:creationId xmlns:a16="http://schemas.microsoft.com/office/drawing/2014/main" id="{E37BC099-65BB-4121-96E3-42832233D90E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287" y="3805382"/>
            <a:ext cx="2257425" cy="1666875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5A8E868-F793-41A2-AD7B-6A02EB68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3551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Unaffiliated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86D84-AEF8-498D-A5B6-C59FA18BB4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No association with voluntary organization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Feel motivated by degree of community ownership</a:t>
            </a:r>
            <a:endParaRPr lang="en-US" kern="1200">
              <a:ea typeface="+mn-ea"/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>
                <a:ea typeface="+mn-ea"/>
                <a:sym typeface="Arial"/>
              </a:rPr>
              <a:t>They may be highly skilled:</a:t>
            </a:r>
            <a:endParaRPr lang="en-US" kern="1200">
              <a:ea typeface="+mn-ea"/>
              <a:sym typeface="Arial"/>
            </a:endParaRP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i="1" kern="1200">
                <a:ea typeface="+mn-ea"/>
                <a:sym typeface="Arial"/>
              </a:rPr>
              <a:t>Accountant</a:t>
            </a:r>
            <a:endParaRPr lang="en-US" kern="1200">
              <a:ea typeface="+mn-ea"/>
              <a:sym typeface="Arial"/>
            </a:endParaRP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i="1" kern="1200">
                <a:ea typeface="+mn-ea"/>
                <a:sym typeface="Arial"/>
              </a:rPr>
              <a:t>Construction</a:t>
            </a:r>
            <a:endParaRPr lang="en-US" kern="1200">
              <a:ea typeface="+mn-ea"/>
              <a:sym typeface="Arial"/>
            </a:endParaRP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i="1" kern="1200">
                <a:ea typeface="+mn-ea"/>
                <a:sym typeface="Arial"/>
              </a:rPr>
              <a:t>Food Services</a:t>
            </a:r>
            <a:endParaRPr lang="en-US" kern="1200">
              <a:ea typeface="+mn-ea"/>
              <a:sym typeface="Arial"/>
            </a:endParaRP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i="1" kern="1200">
                <a:ea typeface="+mn-ea"/>
                <a:sym typeface="Arial"/>
              </a:rPr>
              <a:t>Information Technology</a:t>
            </a:r>
            <a:endParaRPr lang="en-US" kern="1200">
              <a:ea typeface="+mn-ea"/>
              <a:sym typeface="Arial"/>
            </a:endParaRP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i="1" kern="1200">
                <a:sym typeface="Arial"/>
              </a:rPr>
              <a:t>Commonly known as Spontaneous</a:t>
            </a:r>
            <a:endParaRPr lang="en-US"/>
          </a:p>
        </p:txBody>
      </p:sp>
      <p:pic>
        <p:nvPicPr>
          <p:cNvPr id="8" name="Content Placeholder 7" descr="Volunteers from Mandelville, Slidell and Covington, Louisiana wind down after of day of providing between 3000-4000 meals to Warrington, FL residents affected by Hurricane Ivan.">
            <a:extLst>
              <a:ext uri="{FF2B5EF4-FFF2-40B4-BE49-F238E27FC236}">
                <a16:creationId xmlns:a16="http://schemas.microsoft.com/office/drawing/2014/main" id="{A5A49D2C-91AE-46AA-91C9-14A6FADF32C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737" y="2838450"/>
            <a:ext cx="1762125" cy="118110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1336A-30E1-463B-B1FB-B80138BF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480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Unaffiliated Volunteers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6D2A8-B3C0-4A17-84FD-9F7C204AF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May not have skills relevant to current disaster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Must be a major consideration for the annex or EOP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Could include convergent groups 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No affiliation with emergency management 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Individual or group acts independently outside the recognized coordination of the impacted jurisdiction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489C4-E6E7-4670-BE32-A4CC5387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7744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Public 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081B-C599-43B0-8E5B-A3BB286773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n-US" kern="1200">
                <a:sym typeface="Arial"/>
              </a:rPr>
              <a:t>Well-managed volunteers: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Contribute to a positive public perception of the response and recovery effort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Can fill in the gaps and meet individual needs of survivors, offer comfort and encouragement</a:t>
            </a:r>
            <a:endParaRPr lang="en-US"/>
          </a:p>
        </p:txBody>
      </p:sp>
      <p:pic>
        <p:nvPicPr>
          <p:cNvPr id="8" name="Content Placeholder 7" descr="Photo of fema volunteer and victim. Salvation Army volunteer Belinda Johnson feeds victims of Hurricane Isabel.">
            <a:extLst>
              <a:ext uri="{FF2B5EF4-FFF2-40B4-BE49-F238E27FC236}">
                <a16:creationId xmlns:a16="http://schemas.microsoft.com/office/drawing/2014/main" id="{56D48571-BFC8-4677-8627-BAE0276BAD8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37" y="2205037"/>
            <a:ext cx="1914525" cy="24479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8DFAFD-BC6F-4290-ACB1-791D14AE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187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General Planning Before a Disaster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360-38C5-4AE5-9326-B8B9156B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Identify existing local volunteer coordination processes and protocols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Identify a volunteer intake coordinating agency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Determine location for physical intake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Establish MOUs with organizations</a:t>
            </a:r>
          </a:p>
          <a:p>
            <a:pPr marL="635000" lvl="2" indent="-254000"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E.g., who will staff the VRC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9CEB9-69C3-40AE-9DF7-1470C7B6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0881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General Planning Before a Disaster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BA1A4-6A15-41A5-A0E4-77CE556A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Educate local coalitions and community members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Build a community network Engage the business community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Establish reporting procedures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06A54-AEFA-4ECE-BC31-7C1465F0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5E680543-D9EB-4717-9068-B53E838E434D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1261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4" ma:contentTypeDescription="Create a new document." ma:contentTypeScope="" ma:versionID="dc27c4e8c2e575bd6211cb9eb0cc6ae5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664091f5889b4f83ec2ed7477631efd8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68ddf3f-b77f-46a0-9295-2b9495b51427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Props1.xml><?xml version="1.0" encoding="utf-8"?>
<ds:datastoreItem xmlns:ds="http://schemas.openxmlformats.org/officeDocument/2006/customXml" ds:itemID="{514EBDCC-73BE-4A4D-AB45-0EC74D7F4E05}"/>
</file>

<file path=customXml/itemProps2.xml><?xml version="1.0" encoding="utf-8"?>
<ds:datastoreItem xmlns:ds="http://schemas.openxmlformats.org/officeDocument/2006/customXml" ds:itemID="{794100B1-70C6-4FB7-9582-97829E19B8C0}"/>
</file>

<file path=customXml/itemProps3.xml><?xml version="1.0" encoding="utf-8"?>
<ds:datastoreItem xmlns:ds="http://schemas.openxmlformats.org/officeDocument/2006/customXml" ds:itemID="{3AA1384B-9F18-401D-8D0D-36A3E59C4DFD}"/>
</file>

<file path=customXml/itemProps4.xml><?xml version="1.0" encoding="utf-8"?>
<ds:datastoreItem xmlns:ds="http://schemas.openxmlformats.org/officeDocument/2006/customXml" ds:itemID="{077DCC5E-C02E-4E97-90A6-D836A6B7199D}"/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507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EMI_PPT</vt:lpstr>
      <vt:lpstr>Managing Unaffiliated Volunteers</vt:lpstr>
      <vt:lpstr>Objectives</vt:lpstr>
      <vt:lpstr>Objectives (Continued)</vt:lpstr>
      <vt:lpstr>Traditional Affiliated Volunteers</vt:lpstr>
      <vt:lpstr>Unaffiliated Volunteers</vt:lpstr>
      <vt:lpstr>Unaffiliated Volunteers (Continued)</vt:lpstr>
      <vt:lpstr>Public Perception</vt:lpstr>
      <vt:lpstr>General Planning Before a Disaster</vt:lpstr>
      <vt:lpstr>General Planning Before a Disaster (Continued)</vt:lpstr>
      <vt:lpstr>General Planning Before a Disaster (Continued)</vt:lpstr>
      <vt:lpstr>Key Stakeholders in Managing Unaffiliated Volunteers</vt:lpstr>
      <vt:lpstr>Volunteer Management - Questions to Consider</vt:lpstr>
      <vt:lpstr>Managing Unaffiliated Volunteers:</vt:lpstr>
      <vt:lpstr>What's In Your Annex?</vt:lpstr>
      <vt:lpstr>Summary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2021-05-24T20:48:21Z</dcterms:created>
  <dcterms:modified xsi:type="dcterms:W3CDTF">2021-06-23T17:29:22Z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