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MQeJqiIhVLoBTS9CSzV8w==" hashData="z7T3r47AfwWKC6hleiCjWg7RehA8kip1XAwnWLwtbSm58c/9SdmDdu/JpiKm17n5skKH61sTWFyRpeVTFNJq3g=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7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6333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8901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48853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57629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10016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64976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31402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410200"/>
          </a:xfrm>
        </p:spPr>
        <p:txBody>
          <a:bodyPr vert="eaVert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88430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388"/>
            <a:ext cx="8229600" cy="464661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81881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68147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98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>
              <a:defRPr sz="2800" b="0"/>
            </a:lvl1pPr>
            <a:lvl2pPr>
              <a:defRPr sz="2800" b="0"/>
            </a:lvl2pPr>
            <a:lvl3pPr>
              <a:defRPr sz="2800" b="0"/>
            </a:lvl3pPr>
            <a:lvl4pPr marL="1371600" indent="-342900">
              <a:buSzPct val="75000"/>
              <a:buFont typeface="Wingdings" panose="05000000000000000000" pitchFamily="2" charset="2"/>
              <a:buChar char="§"/>
              <a:defRPr sz="2800" b="0"/>
            </a:lvl4pPr>
            <a:lvl5pPr>
              <a:defRPr sz="28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54198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29249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Pic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153077"/>
            <a:ext cx="4114800" cy="44926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572001" y="1153077"/>
            <a:ext cx="4114800" cy="44926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2429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153077"/>
            <a:ext cx="4114800" cy="456192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572001" y="1153077"/>
            <a:ext cx="4114800" cy="456192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88348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: Ima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153078"/>
            <a:ext cx="8229600" cy="22759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57201" y="3472070"/>
            <a:ext cx="8229600" cy="223285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0847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ne Column TopBottom Top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153078"/>
            <a:ext cx="8229600" cy="88275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457201" y="2057400"/>
            <a:ext cx="8229600" cy="36475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423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lumn Smal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1" y="1153077"/>
            <a:ext cx="1371600" cy="456192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1905001" y="1153077"/>
            <a:ext cx="6781800" cy="456192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4608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lumn Smal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1" y="1153078"/>
            <a:ext cx="5943598" cy="455184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6400799" y="1153077"/>
            <a:ext cx="2286001" cy="45518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09067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FEMA Visual Template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8437"/>
            <a:ext cx="8229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83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b="0" smtClean="0">
                <a:latin typeface="+mn-lt"/>
                <a:cs typeface="+mn-cs"/>
              </a:defRPr>
            </a:lvl1pPr>
          </a:lstStyle>
          <a:p>
            <a:fld id="{CF742B74-1824-4EC3-9712-8C6F0E910F20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990600"/>
            <a:ext cx="807720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b="0" i="0" baseline="0" smtClean="0">
                <a:solidFill>
                  <a:srgbClr val="F4F8FE"/>
                </a:solidFill>
                <a:latin typeface="+mn-lt"/>
                <a:cs typeface="+mn-cs"/>
              </a:defRPr>
            </a:lvl1pPr>
          </a:lstStyle>
          <a:p>
            <a:fld id="{3A667F8D-5678-4319-9D4D-F968835FF4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ransition>
    <p:wipe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None/>
        <a:tabLst>
          <a:tab pos="401638" algn="l"/>
        </a:tabLst>
        <a:defRPr sz="2800" b="0" baseline="0">
          <a:solidFill>
            <a:srgbClr val="000066"/>
          </a:solidFill>
          <a:latin typeface="+mn-lt"/>
          <a:ea typeface="+mn-ea"/>
          <a:cs typeface="+mn-cs"/>
        </a:defRPr>
      </a:lvl1pPr>
      <a:lvl2pPr marL="4572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tabLst>
          <a:tab pos="401638" algn="l"/>
        </a:tabLst>
        <a:defRPr sz="2800" b="0" baseline="0">
          <a:solidFill>
            <a:srgbClr val="000066"/>
          </a:solidFill>
          <a:latin typeface="+mn-lt"/>
          <a:cs typeface="+mn-cs"/>
        </a:defRPr>
      </a:lvl2pPr>
      <a:lvl3pPr marL="9144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0" baseline="0">
          <a:solidFill>
            <a:srgbClr val="000066"/>
          </a:solidFill>
          <a:latin typeface="+mn-lt"/>
          <a:cs typeface="+mn-cs"/>
        </a:defRPr>
      </a:lvl3pPr>
      <a:lvl4pPr marL="13716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0" baseline="0">
          <a:solidFill>
            <a:srgbClr val="000066"/>
          </a:solidFill>
          <a:latin typeface="+mn-lt"/>
          <a:cs typeface="+mn-cs"/>
        </a:defRPr>
      </a:lvl4pPr>
      <a:lvl5pPr marL="21748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5pPr>
      <a:lvl6pPr marL="26320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6pPr>
      <a:lvl7pPr marL="30892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7pPr>
      <a:lvl8pPr marL="35464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8pPr>
      <a:lvl9pPr marL="40036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Local Plans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475A1-E784-4ADF-866F-775E6CD06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44510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Approval Cycle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2CC4650-DF35-48DA-9503-55901BA8E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5" y="1443831"/>
            <a:ext cx="5429250" cy="389572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717CD-5D57-44F9-BA5A-55FA429E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5222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So Your Annex Is Finished. What's Next?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1E770A-DDB8-4AAD-957E-552D48851C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153078"/>
            <a:ext cx="8229600" cy="2275922"/>
          </a:xfrm>
        </p:spPr>
        <p:txBody>
          <a:bodyPr>
            <a:normAutofit/>
          </a:bodyPr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 dirty="0">
                <a:ea typeface="+mn-ea"/>
                <a:sym typeface="Arial"/>
              </a:rPr>
              <a:t>What training schedule is there for stakeholders?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 dirty="0">
                <a:ea typeface="+mn-ea"/>
                <a:sym typeface="Arial"/>
              </a:rPr>
              <a:t>What is the exercise schedule for the annex?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 dirty="0">
                <a:ea typeface="+mn-ea"/>
                <a:sym typeface="Arial"/>
              </a:rPr>
              <a:t>When will the annex be revised?</a:t>
            </a:r>
            <a:endParaRPr lang="en-US" dirty="0"/>
          </a:p>
        </p:txBody>
      </p:sp>
      <p:pic>
        <p:nvPicPr>
          <p:cNvPr id="10" name="Content Placeholder 9" descr="Photo of FEMA person shaking hands with another person">
            <a:extLst>
              <a:ext uri="{FF2B5EF4-FFF2-40B4-BE49-F238E27FC236}">
                <a16:creationId xmlns:a16="http://schemas.microsoft.com/office/drawing/2014/main" id="{AD0C879D-172D-4B19-B03B-CE87E7896DAA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2" y="3838430"/>
            <a:ext cx="2428875" cy="1619250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96EBCC3-89C1-4B5D-877D-27D9763E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37312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Comparing and Contrasting Local Annexes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321454"/>
              </p:ext>
            </p:extLst>
          </p:nvPr>
        </p:nvGraphicFramePr>
        <p:xfrm>
          <a:off x="457199" y="1016000"/>
          <a:ext cx="8229599" cy="3246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0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9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 eaLnBrk="0">
                        <a:buClrTx/>
                      </a:pPr>
                      <a:r>
                        <a:rPr lang="en-US" sz="1800" b="1">
                          <a:solidFill>
                            <a:srgbClr val="000066"/>
                          </a:solidFill>
                        </a:rPr>
                        <a:t>Activity</a:t>
                      </a:r>
                    </a:p>
                  </a:txBody>
                  <a:tcPr anchor="b" anchorCtr="1">
                    <a:lnL w="12700" cmpd="sng">
                      <a:solidFill>
                        <a:srgbClr val="C0C0C0"/>
                      </a:solidFill>
                    </a:lnL>
                    <a:lnR w="12700" cmpd="sng">
                      <a:solidFill>
                        <a:srgbClr val="C0C0C0"/>
                      </a:solidFill>
                    </a:lnR>
                    <a:lnT w="12700" cmpd="sng">
                      <a:solidFill>
                        <a:srgbClr val="C0C0C0"/>
                      </a:solidFill>
                    </a:lnT>
                    <a:lnB w="12700" cmpd="sng">
                      <a:solidFill>
                        <a:srgbClr val="C0C0C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ct val="100000"/>
                        </a:spcBef>
                        <a:buClrTx/>
                      </a:pPr>
                      <a:r>
                        <a:rPr lang="en-US" sz="1800" b="1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  <a:t>Comparing and Contrasting Local Annexes</a:t>
                      </a:r>
                      <a:b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  <a:sym typeface="Arial"/>
                        </a:rPr>
                      </a:br>
                      <a:endParaRPr lang="en-US" sz="1800" dirty="0">
                        <a:solidFill>
                          <a:srgbClr val="000066"/>
                        </a:solidFill>
                        <a:latin typeface="Arial"/>
                        <a:ea typeface="+mn-ea"/>
                        <a:cs typeface="Arial"/>
                        <a:sym typeface="Arial"/>
                      </a:endParaRPr>
                    </a:p>
                    <a:p>
                      <a:pPr marL="457200" lvl="1" indent="-342900">
                        <a:spcBef>
                          <a:spcPct val="50000"/>
                        </a:spcBef>
                        <a:buClrTx/>
                        <a:buSzPct val="100000"/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  <a:sym typeface="Arial"/>
                        </a:rPr>
                        <a:t>Individually (15 minutes)</a:t>
                      </a:r>
                    </a:p>
                    <a:p>
                      <a:pPr marL="1371600" lvl="2" indent="-457200">
                        <a:spcBef>
                          <a:spcPct val="50000"/>
                        </a:spcBef>
                        <a:buClrTx/>
                        <a:buSzPct val="100000"/>
                        <a:buFont typeface="Wingdings"/>
                        <a:buChar char="§"/>
                      </a:pPr>
                      <a: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  <a:sym typeface="Arial"/>
                        </a:rPr>
                        <a:t>Review the annex using the Checklist and Comparison Summary Tool.</a:t>
                      </a:r>
                    </a:p>
                    <a:p>
                      <a:pPr marL="457200" lvl="1" indent="-342900">
                        <a:spcBef>
                          <a:spcPct val="50000"/>
                        </a:spcBef>
                        <a:buClrTx/>
                        <a:buSzPct val="100000"/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  <a:sym typeface="Arial"/>
                        </a:rPr>
                        <a:t>Group discussion (15 minutes)</a:t>
                      </a:r>
                    </a:p>
                    <a:p>
                      <a:pPr marL="1371600" lvl="2" indent="-457200">
                        <a:spcBef>
                          <a:spcPct val="50000"/>
                        </a:spcBef>
                        <a:buClrTx/>
                        <a:buSzPct val="100000"/>
                        <a:buFont typeface="Wingdings"/>
                        <a:buChar char="§"/>
                      </a:pPr>
                      <a: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  <a:sym typeface="Arial"/>
                        </a:rPr>
                        <a:t>Capture planning shortfalls and planning strengths on the easel.</a:t>
                      </a:r>
                    </a:p>
                    <a:p>
                      <a:pPr marL="457200" lvl="1" indent="-342900">
                        <a:spcBef>
                          <a:spcPct val="50000"/>
                        </a:spcBef>
                        <a:buClrTx/>
                        <a:buSzPct val="100000"/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  <a:sym typeface="Arial"/>
                        </a:rPr>
                        <a:t>Report Out (10 minutes per group)</a:t>
                      </a:r>
                      <a:endParaRPr lang="en-US" sz="18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C0C0C0"/>
                      </a:solidFill>
                    </a:lnL>
                    <a:lnR w="12700" cmpd="sng">
                      <a:solidFill>
                        <a:srgbClr val="C0C0C0"/>
                      </a:solidFill>
                    </a:lnR>
                    <a:lnT w="12700" cmpd="sng">
                      <a:solidFill>
                        <a:srgbClr val="C0C0C0"/>
                      </a:solidFill>
                    </a:lnT>
                    <a:lnB w="12700" cmpd="sng">
                      <a:solidFill>
                        <a:srgbClr val="C0C0C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Content Placeholder 6" descr="Activity">
            <a:extLst>
              <a:ext uri="{FF2B5EF4-FFF2-40B4-BE49-F238E27FC236}">
                <a16:creationId xmlns:a16="http://schemas.microsoft.com/office/drawing/2014/main" id="{BE8AD586-62BF-4F7B-9C9E-8E57EBC5D1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733" y="2257608"/>
            <a:ext cx="476316" cy="476316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3E5E57-10FE-4D92-BC8B-72A6F34C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67217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414BF-1AA3-40E0-A464-BAB1505F3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Describe the planning considerations for annex development.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Determine who needs to be involved in annex development.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Explain the components of an annex to the local Emergency Operations Plan (EOP).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Evaluate and compare annexes for key principles and strategies.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D37ED-F639-4B16-BD0D-9F502816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47913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A0A1B-8362-4400-AD2A-8C50816C7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Describe the planning considerations for annex development.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Determine who needs to be involved in annex development.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Explain the components of an annex to the local Emergency Operations Plan (EOP).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arabicPeriod"/>
              <a:tabLst/>
            </a:pPr>
            <a:r>
              <a:rPr lang="en-US" kern="1200">
                <a:ea typeface="+mn-ea"/>
                <a:sym typeface="Arial"/>
              </a:rPr>
              <a:t>Evaluate and compare annexes for key principles and strategies.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C9F54-6C26-49D6-96EE-DE317180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44038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Planning Terminology and Considerations</a:t>
            </a:r>
          </a:p>
        </p:txBody>
      </p:sp>
      <p:pic>
        <p:nvPicPr>
          <p:cNvPr id="6" name="Content Placeholder 5" descr="Graphic showing types of documents, such as EOP, Annexes, Appendices, SOP, NRF, and ESF">
            <a:extLst>
              <a:ext uri="{FF2B5EF4-FFF2-40B4-BE49-F238E27FC236}">
                <a16:creationId xmlns:a16="http://schemas.microsoft.com/office/drawing/2014/main" id="{0C153000-80D7-4338-831C-CEA476DDAC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925" y="1696244"/>
            <a:ext cx="5772150" cy="339090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37D7E-4810-4032-AC33-A410DBD3C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48536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Planning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4D5E1-7BF4-44D7-9B40-2856A6FA3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Why is an annex needed, who will develop it, and why is it important to get a team involved?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What voluntary organizations should be involved in the process?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Have lessons learned from previous exercises or operations been addressed?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88798-599A-423A-85E7-EE2A2E56E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98467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Planning Considerations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D794E-B41B-4AD5-90CD-87986FDED3E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How will your annex interface with State, regional, and other local annexes?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Are the assumptions sound and understandable?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Char char="•"/>
              <a:tabLst/>
            </a:pPr>
            <a:r>
              <a:rPr lang="en-US" kern="1200">
                <a:ea typeface="+mn-ea"/>
                <a:sym typeface="Arial"/>
              </a:rPr>
              <a:t>Is there commitment regarding roles and responsibilities?</a:t>
            </a:r>
            <a:endParaRPr lang="en-US"/>
          </a:p>
        </p:txBody>
      </p:sp>
      <p:pic>
        <p:nvPicPr>
          <p:cNvPr id="8" name="Content Placeholder 7" descr="Federal, Local Plans, and State Plan or Annex all pointing to the State.">
            <a:extLst>
              <a:ext uri="{FF2B5EF4-FFF2-40B4-BE49-F238E27FC236}">
                <a16:creationId xmlns:a16="http://schemas.microsoft.com/office/drawing/2014/main" id="{2A50C825-04CB-4BC4-8BF6-3E5CC535AC5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375" y="3917156"/>
            <a:ext cx="1619250" cy="1343025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C1611-3774-4B5E-9DF9-CAA5EEDD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63502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State and Local Coordination</a:t>
            </a:r>
          </a:p>
        </p:txBody>
      </p:sp>
      <p:pic>
        <p:nvPicPr>
          <p:cNvPr id="6" name="Content Placeholder 5" descr="Local Plans pointing to the State.">
            <a:extLst>
              <a:ext uri="{FF2B5EF4-FFF2-40B4-BE49-F238E27FC236}">
                <a16:creationId xmlns:a16="http://schemas.microsoft.com/office/drawing/2014/main" id="{404FEEB2-4A80-4C02-A31E-CEDF814839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5" y="1410494"/>
            <a:ext cx="5429250" cy="396240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A34A4-7C3E-4394-AFA2-E4A13CF2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53943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Structural Components of an Annex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8C827-912A-41D8-9B96-3271F444C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romanUcPeriod"/>
              <a:tabLst/>
            </a:pPr>
            <a:r>
              <a:rPr lang="en-US" kern="1200">
                <a:ea typeface="+mn-ea"/>
                <a:sym typeface="Arial"/>
              </a:rPr>
              <a:t>An example of a format for an Annex:Primary agency: __________Supporting agencies: __________ Introduction/Purpose/Scope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romanUcPeriod"/>
              <a:tabLst/>
            </a:pPr>
            <a:r>
              <a:rPr lang="en-US" kern="1200">
                <a:ea typeface="+mn-ea"/>
                <a:sym typeface="Arial"/>
              </a:rPr>
              <a:t>Policies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romanUcPeriod"/>
              <a:tabLst/>
            </a:pPr>
            <a:r>
              <a:rPr lang="en-US" kern="1200">
                <a:ea typeface="+mn-ea"/>
                <a:sym typeface="Arial"/>
              </a:rPr>
              <a:t>Situation/Assumptions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romanUcPeriod"/>
              <a:tabLst/>
            </a:pPr>
            <a:r>
              <a:rPr lang="en-US" kern="1200">
                <a:ea typeface="+mn-ea"/>
                <a:sym typeface="Arial"/>
              </a:rPr>
              <a:t>Concept of Operations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E1993-6DCC-4312-B8A8-9BD888330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36055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Structural Components of an Annex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A7D62-54C0-412F-8AE2-1D644F662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romanUcPeriod" startAt="5"/>
              <a:tabLst/>
            </a:pPr>
            <a:r>
              <a:rPr lang="en-US" kern="1200">
                <a:ea typeface="+mn-ea"/>
                <a:sym typeface="Arial"/>
              </a:rPr>
              <a:t>An example of a format for an Annex:Primary agency: __________Supporting agencies: __________ Responsibilities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romanUcPeriod" startAt="5"/>
              <a:tabLst/>
            </a:pPr>
            <a:r>
              <a:rPr lang="en-US" kern="1200">
                <a:ea typeface="+mn-ea"/>
                <a:sym typeface="Arial"/>
              </a:rPr>
              <a:t>Resource Requirements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romanUcPeriod" startAt="5"/>
              <a:tabLst/>
            </a:pPr>
            <a:r>
              <a:rPr lang="en-US" kern="1200">
                <a:ea typeface="+mn-ea"/>
                <a:sym typeface="Arial"/>
              </a:rPr>
              <a:t>References</a:t>
            </a:r>
          </a:p>
          <a:p>
            <a:pPr marL="254000" lvl="1" indent="-254000" fontAlgn="auto">
              <a:spcBef>
                <a:spcPct val="100000"/>
              </a:spcBef>
              <a:spcAft>
                <a:spcPts val="0"/>
              </a:spcAft>
              <a:buSzPct val="99000"/>
              <a:buFont typeface="Arial"/>
              <a:buAutoNum type="romanUcPeriod" startAt="5"/>
              <a:tabLst/>
            </a:pPr>
            <a:r>
              <a:rPr lang="en-US" kern="1200">
                <a:ea typeface="+mn-ea"/>
                <a:sym typeface="Arial"/>
              </a:rPr>
              <a:t>Terms and Definitions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3E2C3-13D7-4E91-B8CA-C58AA127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56569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100000"/>
              </a:spcBef>
              <a:buSzPct val="99000"/>
            </a:pPr>
            <a:r>
              <a:rPr lang="en-US"/>
              <a:t>Potential Pitfalls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7CB160E-C415-4988-AC56-AF059804D4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153078"/>
            <a:ext cx="8229600" cy="2275922"/>
          </a:xfrm>
        </p:spPr>
        <p:txBody>
          <a:bodyPr>
            <a:normAutofit/>
          </a:bodyPr>
          <a:lstStyle/>
          <a:p>
            <a:pPr marL="254000" lvl="1" indent="-254000" fontAlgn="auto">
              <a:spcBef>
                <a:spcPct val="100000"/>
              </a:spcBef>
              <a:buSzPct val="99000"/>
              <a:buFont typeface="Arial"/>
              <a:buChar char="•"/>
              <a:tabLst/>
            </a:pPr>
            <a:r>
              <a:rPr lang="en-US" i="1" kern="1200" dirty="0">
                <a:ea typeface="+mn-ea"/>
                <a:sym typeface="Arial"/>
              </a:rPr>
              <a:t>What are some potential pitfalls in developing and maintaining a Volunteer and Donations Management Annex?</a:t>
            </a:r>
            <a:endParaRPr lang="en-US" kern="1200" dirty="0">
              <a:ea typeface="+mn-ea"/>
              <a:sym typeface="Arial"/>
            </a:endParaRPr>
          </a:p>
          <a:p>
            <a:pPr marL="254000" lvl="1" indent="-254000">
              <a:spcBef>
                <a:spcPct val="100000"/>
              </a:spcBef>
              <a:buSzPct val="99000"/>
            </a:pPr>
            <a:r>
              <a:rPr lang="en-US" i="1" kern="1200" dirty="0">
                <a:sym typeface="Arial"/>
              </a:rPr>
              <a:t>How can we overcome them?</a:t>
            </a:r>
            <a:endParaRPr lang="en-US" dirty="0"/>
          </a:p>
        </p:txBody>
      </p:sp>
      <p:pic>
        <p:nvPicPr>
          <p:cNvPr id="10" name="Content Placeholder 9" descr="Photos of a group meeting and of an old building. Photos of a group meeting and of an old building.">
            <a:extLst>
              <a:ext uri="{FF2B5EF4-FFF2-40B4-BE49-F238E27FC236}">
                <a16:creationId xmlns:a16="http://schemas.microsoft.com/office/drawing/2014/main" id="{792ED871-458C-48B0-B4B4-C78F4351C164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112" y="3743878"/>
            <a:ext cx="5057775" cy="1733550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50948B2-F3B6-462B-AF3D-08B4F80F5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100"/>
              </a:spcBef>
              <a:buSzPct val="99000"/>
            </a:pPr>
            <a:fld id="{3A667F8D-5678-4319-9D4D-F968835FF417}" type="slidenum">
              <a:rPr lang="en-US" smtClean="0"/>
              <a:pPr>
                <a:spcBef>
                  <a:spcPts val="100"/>
                </a:spcBef>
                <a:buSzPct val="99000"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72715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EMI_PPT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MI_PPT_V6.potx" id="{87FA236F-5E7C-4F8D-BD1E-D26C03F4BCD1}" vid="{D5C7932F-4394-40C8-ABE7-3049CD3103A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EFD91463C3843A9BA9A14DC38BC9D" ma:contentTypeVersion="14" ma:contentTypeDescription="Create a new document." ma:contentTypeScope="" ma:versionID="dc27c4e8c2e575bd6211cb9eb0cc6ae5">
  <xsd:schema xmlns:xsd="http://www.w3.org/2001/XMLSchema" xmlns:xs="http://www.w3.org/2001/XMLSchema" xmlns:p="http://schemas.microsoft.com/office/2006/metadata/properties" xmlns:ns2="95ba42ad-0bbe-4ff2-b5a3-00bdc267f7a0" xmlns:ns3="62f7385f-acaa-4071-a761-f290236eec2e" targetNamespace="http://schemas.microsoft.com/office/2006/metadata/properties" ma:root="true" ma:fieldsID="664091f5889b4f83ec2ed7477631efd8" ns2:_="" ns3:_="">
    <xsd:import namespace="95ba42ad-0bbe-4ff2-b5a3-00bdc267f7a0"/>
    <xsd:import namespace="62f7385f-acaa-4071-a761-f290236eec2e"/>
    <xsd:element name="properties">
      <xsd:complexType>
        <xsd:sequence>
          <xsd:element name="documentManagement">
            <xsd:complexType>
              <xsd:all>
                <xsd:element ref="ns2:Next_x0020_Course_x0020_Dat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ba42ad-0bbe-4ff2-b5a3-00bdc267f7a0" elementFormDefault="qualified">
    <xsd:import namespace="http://schemas.microsoft.com/office/2006/documentManagement/types"/>
    <xsd:import namespace="http://schemas.microsoft.com/office/infopath/2007/PartnerControls"/>
    <xsd:element name="Next_x0020_Course_x0020_Date" ma:index="8" nillable="true" ma:displayName="Next Course Date" ma:format="DateOnly" ma:internalName="Next_x0020_Course_x0020_Date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f7385f-acaa-4071-a761-f290236eec2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568ddf3f-b77f-46a0-9295-2b9495b51427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ext_x0020_Course_x0020_Date xmlns="95ba42ad-0bbe-4ff2-b5a3-00bdc267f7a0" xsi:nil="true"/>
  </documentManagement>
</p:properties>
</file>

<file path=customXml/itemProps1.xml><?xml version="1.0" encoding="utf-8"?>
<ds:datastoreItem xmlns:ds="http://schemas.openxmlformats.org/officeDocument/2006/customXml" ds:itemID="{1D758DD6-7661-48CF-AC37-8A8CB5F6C3D8}"/>
</file>

<file path=customXml/itemProps2.xml><?xml version="1.0" encoding="utf-8"?>
<ds:datastoreItem xmlns:ds="http://schemas.openxmlformats.org/officeDocument/2006/customXml" ds:itemID="{59408A30-ACFB-422A-84A7-52174A4E02CC}"/>
</file>

<file path=customXml/itemProps3.xml><?xml version="1.0" encoding="utf-8"?>
<ds:datastoreItem xmlns:ds="http://schemas.openxmlformats.org/officeDocument/2006/customXml" ds:itemID="{BE9B8845-EC5B-4003-82D4-530B3186CF07}"/>
</file>

<file path=customXml/itemProps4.xml><?xml version="1.0" encoding="utf-8"?>
<ds:datastoreItem xmlns:ds="http://schemas.openxmlformats.org/officeDocument/2006/customXml" ds:itemID="{DB50AFD7-B855-4542-96F2-B391464743C0}"/>
</file>

<file path=docProps/app.xml><?xml version="1.0" encoding="utf-8"?>
<Properties xmlns="http://schemas.openxmlformats.org/officeDocument/2006/extended-properties" xmlns:vt="http://schemas.openxmlformats.org/officeDocument/2006/docPropsVTypes">
  <Template>EMI_PPT_V7</Template>
  <TotalTime>0</TotalTime>
  <Words>365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EMI_PPT</vt:lpstr>
      <vt:lpstr>Local Plans</vt:lpstr>
      <vt:lpstr>Objectives</vt:lpstr>
      <vt:lpstr>Planning Terminology and Considerations</vt:lpstr>
      <vt:lpstr>Planning Considerations</vt:lpstr>
      <vt:lpstr>Planning Considerations (Continued)</vt:lpstr>
      <vt:lpstr>State and Local Coordination</vt:lpstr>
      <vt:lpstr>Structural Components of an Annex</vt:lpstr>
      <vt:lpstr>Structural Components of an Annex</vt:lpstr>
      <vt:lpstr>Potential Pitfalls</vt:lpstr>
      <vt:lpstr>Approval Cycle</vt:lpstr>
      <vt:lpstr>So Your Annex Is Finished. What's Next?</vt:lpstr>
      <vt:lpstr>Comparing and Contrasting Local Annexes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2021-05-24T20:48:47Z</dcterms:created>
  <dcterms:modified xsi:type="dcterms:W3CDTF">2021-06-23T17:35:30Z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0x0101001A4EFD91463C3843A9BA9A14DC38BC9D</vt:lpwstr>
  </property>
</Properties>
</file>