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9" r:id="rId2"/>
    <p:sldId id="279" r:id="rId3"/>
    <p:sldId id="328" r:id="rId4"/>
    <p:sldId id="260" r:id="rId5"/>
    <p:sldId id="324" r:id="rId6"/>
    <p:sldId id="325" r:id="rId7"/>
    <p:sldId id="280" r:id="rId8"/>
    <p:sldId id="306" r:id="rId9"/>
    <p:sldId id="263" r:id="rId10"/>
    <p:sldId id="264" r:id="rId11"/>
    <p:sldId id="265" r:id="rId12"/>
    <p:sldId id="266" r:id="rId13"/>
    <p:sldId id="287" r:id="rId14"/>
    <p:sldId id="292" r:id="rId15"/>
    <p:sldId id="288" r:id="rId16"/>
    <p:sldId id="304" r:id="rId17"/>
    <p:sldId id="269" r:id="rId18"/>
    <p:sldId id="308" r:id="rId19"/>
    <p:sldId id="309" r:id="rId20"/>
    <p:sldId id="303" r:id="rId21"/>
    <p:sldId id="302" r:id="rId22"/>
    <p:sldId id="270" r:id="rId23"/>
    <p:sldId id="307" r:id="rId24"/>
    <p:sldId id="298" r:id="rId25"/>
    <p:sldId id="272" r:id="rId26"/>
    <p:sldId id="284" r:id="rId27"/>
    <p:sldId id="276" r:id="rId28"/>
    <p:sldId id="311" r:id="rId29"/>
    <p:sldId id="294" r:id="rId30"/>
    <p:sldId id="285" r:id="rId31"/>
    <p:sldId id="281" r:id="rId32"/>
    <p:sldId id="273" r:id="rId33"/>
    <p:sldId id="300" r:id="rId34"/>
    <p:sldId id="283" r:id="rId35"/>
    <p:sldId id="277" r:id="rId36"/>
    <p:sldId id="293" r:id="rId37"/>
    <p:sldId id="295" r:id="rId38"/>
    <p:sldId id="296" r:id="rId39"/>
    <p:sldId id="327" r:id="rId40"/>
    <p:sldId id="278" r:id="rId41"/>
    <p:sldId id="312" r:id="rId4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FDE0"/>
    <a:srgbClr val="000099"/>
    <a:srgbClr val="333399"/>
    <a:srgbClr val="3333CC"/>
    <a:srgbClr val="3333FF"/>
    <a:srgbClr val="283891"/>
    <a:srgbClr val="FFFF00"/>
    <a:srgbClr val="B4FECD"/>
    <a:srgbClr val="6B323F"/>
    <a:srgbClr val="530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67" autoAdjust="0"/>
  </p:normalViewPr>
  <p:slideViewPr>
    <p:cSldViewPr snapToGrid="0">
      <p:cViewPr varScale="1">
        <p:scale>
          <a:sx n="104" d="100"/>
          <a:sy n="104" d="100"/>
        </p:scale>
        <p:origin x="2990" y="86"/>
      </p:cViewPr>
      <p:guideLst>
        <p:guide orient="horz" pos="4272"/>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88AF9C80-74C2-4BD4-A5AB-F518104B7501}" type="datetimeFigureOut">
              <a:rPr lang="en-US" smtClean="0"/>
              <a:t>10/15/2025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dirty="0"/>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18548830-9309-4B66-A94A-C034AEE9E375}" type="slidenum">
              <a:rPr lang="en-US" smtClean="0"/>
              <a:t>‹#›</a:t>
            </a:fld>
            <a:endParaRPr lang="en-US" dirty="0"/>
          </a:p>
        </p:txBody>
      </p:sp>
    </p:spTree>
    <p:extLst>
      <p:ext uri="{BB962C8B-B14F-4D97-AF65-F5344CB8AC3E}">
        <p14:creationId xmlns:p14="http://schemas.microsoft.com/office/powerpoint/2010/main" val="422246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am.gov/content/duns-uei"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hs.gov/sites/default/files/publications/REMS%20K-12%20Guide%20508_0.pdf?utm_source=chatgpt.co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dhs.gov/sites/default/files/publications/17_0531_NSI_SAR-Faith-Based-Events-Houses-Worship.pdf?utm_source=chatgpt.com" TargetMode="External"/><Relationship Id="rId5" Type="http://schemas.openxmlformats.org/officeDocument/2006/relationships/hyperlink" Target="https://www.dhs.gov/faith?utm_source=chatgpt.com" TargetMode="External"/><Relationship Id="rId4" Type="http://schemas.openxmlformats.org/officeDocument/2006/relationships/hyperlink" Target="https://www.dhs.gov/sites/default/files/publications/Developing_EOPs_for_Houses_of_Worship_FINAL.PDF?utm_source=chatgpt.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May be extended via formal written request to the recipients FEMA Preparedness Officer and must contain specific and compelling </a:t>
            </a:r>
          </a:p>
          <a:p>
            <a:r>
              <a:rPr lang="en-US" dirty="0"/>
              <a:t>justifications as to why an extension is required. Recipients are advised to coordinate with </a:t>
            </a:r>
          </a:p>
          <a:p>
            <a:r>
              <a:rPr lang="en-US" dirty="0"/>
              <a:t>the FEMA Preparedness Officer as needed when preparing an extension request. Please refer </a:t>
            </a:r>
          </a:p>
          <a:p>
            <a:r>
              <a:rPr lang="en-US" dirty="0"/>
              <a:t>to the Preparedness Grants Manual for more detail on the requirements for submitting an </a:t>
            </a:r>
          </a:p>
          <a:p>
            <a:r>
              <a:rPr lang="en-US" dirty="0"/>
              <a:t>extension request.</a:t>
            </a:r>
          </a:p>
        </p:txBody>
      </p:sp>
      <p:sp>
        <p:nvSpPr>
          <p:cNvPr id="4" name="Slide Number Placeholder 3"/>
          <p:cNvSpPr>
            <a:spLocks noGrp="1"/>
          </p:cNvSpPr>
          <p:nvPr>
            <p:ph type="sldNum" sz="quarter" idx="5"/>
          </p:nvPr>
        </p:nvSpPr>
        <p:spPr/>
        <p:txBody>
          <a:bodyPr/>
          <a:lstStyle/>
          <a:p>
            <a:fld id="{18548830-9309-4B66-A94A-C034AEE9E375}" type="slidenum">
              <a:rPr lang="en-US" smtClean="0"/>
              <a:t>2</a:t>
            </a:fld>
            <a:endParaRPr lang="en-US" dirty="0"/>
          </a:p>
        </p:txBody>
      </p:sp>
    </p:spTree>
    <p:extLst>
      <p:ext uri="{BB962C8B-B14F-4D97-AF65-F5344CB8AC3E}">
        <p14:creationId xmlns:p14="http://schemas.microsoft.com/office/powerpoint/2010/main" val="221103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14</a:t>
            </a:fld>
            <a:endParaRPr lang="en-US" dirty="0"/>
          </a:p>
        </p:txBody>
      </p:sp>
    </p:spTree>
    <p:extLst>
      <p:ext uri="{BB962C8B-B14F-4D97-AF65-F5344CB8AC3E}">
        <p14:creationId xmlns:p14="http://schemas.microsoft.com/office/powerpoint/2010/main" val="243830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2 C.F.R. Part 200, including but not limited to 2 C.F.R. §§ 200.310, 200.313, and 200.316. Also see 2 C.F.R. §§ 200.216, 200.471, and FEMA Policy #405-143-1 – Prohibitions on Expending FEMA Award Funds for Covered Telecommunications Equipment or Services, regarding prohibitions on covered telecommunications equipment or services. </a:t>
            </a:r>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16</a:t>
            </a:fld>
            <a:endParaRPr lang="en-US" dirty="0"/>
          </a:p>
        </p:txBody>
      </p:sp>
    </p:spTree>
    <p:extLst>
      <p:ext uri="{BB962C8B-B14F-4D97-AF65-F5344CB8AC3E}">
        <p14:creationId xmlns:p14="http://schemas.microsoft.com/office/powerpoint/2010/main" val="1928487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17</a:t>
            </a:fld>
            <a:endParaRPr lang="en-US" dirty="0"/>
          </a:p>
        </p:txBody>
      </p:sp>
    </p:spTree>
    <p:extLst>
      <p:ext uri="{BB962C8B-B14F-4D97-AF65-F5344CB8AC3E}">
        <p14:creationId xmlns:p14="http://schemas.microsoft.com/office/powerpoint/2010/main" val="4068427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intention is to provide you a NHP Screening form with the top 6 blocks pre-populated with your Award Package</a:t>
            </a:r>
          </a:p>
        </p:txBody>
      </p:sp>
      <p:sp>
        <p:nvSpPr>
          <p:cNvPr id="4" name="Slide Number Placeholder 3"/>
          <p:cNvSpPr>
            <a:spLocks noGrp="1"/>
          </p:cNvSpPr>
          <p:nvPr>
            <p:ph type="sldNum" sz="quarter" idx="5"/>
          </p:nvPr>
        </p:nvSpPr>
        <p:spPr/>
        <p:txBody>
          <a:bodyPr/>
          <a:lstStyle/>
          <a:p>
            <a:fld id="{18548830-9309-4B66-A94A-C034AEE9E375}" type="slidenum">
              <a:rPr lang="en-US" smtClean="0"/>
              <a:t>19</a:t>
            </a:fld>
            <a:endParaRPr lang="en-US" dirty="0"/>
          </a:p>
        </p:txBody>
      </p:sp>
    </p:spTree>
    <p:extLst>
      <p:ext uri="{BB962C8B-B14F-4D97-AF65-F5344CB8AC3E}">
        <p14:creationId xmlns:p14="http://schemas.microsoft.com/office/powerpoint/2010/main" val="22137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20</a:t>
            </a:fld>
            <a:endParaRPr lang="en-US" dirty="0"/>
          </a:p>
        </p:txBody>
      </p:sp>
    </p:spTree>
    <p:extLst>
      <p:ext uri="{BB962C8B-B14F-4D97-AF65-F5344CB8AC3E}">
        <p14:creationId xmlns:p14="http://schemas.microsoft.com/office/powerpoint/2010/main" val="1193876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nonprofit organization must be able to sustain the contract personnel capability in future years without NSGP funding, and a sustainment plan will be required as part of the closeout package for any award funding this capability. Cap: may not use more than 50% of their awards to pay for personnel activities unless a waiver is approved by FEMA</a:t>
            </a:r>
          </a:p>
        </p:txBody>
      </p:sp>
      <p:sp>
        <p:nvSpPr>
          <p:cNvPr id="4" name="Slide Number Placeholder 3"/>
          <p:cNvSpPr>
            <a:spLocks noGrp="1"/>
          </p:cNvSpPr>
          <p:nvPr>
            <p:ph type="sldNum" sz="quarter" idx="5"/>
          </p:nvPr>
        </p:nvSpPr>
        <p:spPr/>
        <p:txBody>
          <a:bodyPr/>
          <a:lstStyle/>
          <a:p>
            <a:fld id="{18548830-9309-4B66-A94A-C034AEE9E375}" type="slidenum">
              <a:rPr lang="en-US" smtClean="0"/>
              <a:t>21</a:t>
            </a:fld>
            <a:endParaRPr lang="en-US" dirty="0"/>
          </a:p>
        </p:txBody>
      </p:sp>
    </p:spTree>
    <p:extLst>
      <p:ext uri="{BB962C8B-B14F-4D97-AF65-F5344CB8AC3E}">
        <p14:creationId xmlns:p14="http://schemas.microsoft.com/office/powerpoint/2010/main" val="959393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include preparing and submitting required programmatic and financial reports, establishing and/or maintaining equipment inventory, documenting operational and equipment expenditures for financial accounting purposes, and responding to official informational requests from state and federal oversight authorities. </a:t>
            </a:r>
          </a:p>
        </p:txBody>
      </p:sp>
      <p:sp>
        <p:nvSpPr>
          <p:cNvPr id="4" name="Slide Number Placeholder 3"/>
          <p:cNvSpPr>
            <a:spLocks noGrp="1"/>
          </p:cNvSpPr>
          <p:nvPr>
            <p:ph type="sldNum" sz="quarter" idx="5"/>
          </p:nvPr>
        </p:nvSpPr>
        <p:spPr/>
        <p:txBody>
          <a:bodyPr/>
          <a:lstStyle/>
          <a:p>
            <a:fld id="{18548830-9309-4B66-A94A-C034AEE9E375}" type="slidenum">
              <a:rPr lang="en-US" smtClean="0"/>
              <a:t>22</a:t>
            </a:fld>
            <a:endParaRPr lang="en-US" dirty="0"/>
          </a:p>
        </p:txBody>
      </p:sp>
    </p:spTree>
    <p:extLst>
      <p:ext uri="{BB962C8B-B14F-4D97-AF65-F5344CB8AC3E}">
        <p14:creationId xmlns:p14="http://schemas.microsoft.com/office/powerpoint/2010/main" val="340606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PGM app C pg C-7</a:t>
            </a:r>
          </a:p>
        </p:txBody>
      </p:sp>
      <p:sp>
        <p:nvSpPr>
          <p:cNvPr id="4" name="Slide Number Placeholder 3"/>
          <p:cNvSpPr>
            <a:spLocks noGrp="1"/>
          </p:cNvSpPr>
          <p:nvPr>
            <p:ph type="sldNum" sz="quarter" idx="5"/>
          </p:nvPr>
        </p:nvSpPr>
        <p:spPr/>
        <p:txBody>
          <a:bodyPr/>
          <a:lstStyle/>
          <a:p>
            <a:fld id="{18548830-9309-4B66-A94A-C034AEE9E375}" type="slidenum">
              <a:rPr lang="en-US" smtClean="0"/>
              <a:t>24</a:t>
            </a:fld>
            <a:endParaRPr lang="en-US" dirty="0"/>
          </a:p>
        </p:txBody>
      </p:sp>
    </p:spTree>
    <p:extLst>
      <p:ext uri="{BB962C8B-B14F-4D97-AF65-F5344CB8AC3E}">
        <p14:creationId xmlns:p14="http://schemas.microsoft.com/office/powerpoint/2010/main" val="1612744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Nonprofit organizations must be occupying and fully operational out of the facility listed in their Vulnerability Assessment and IJ at the time of application to be eligible for funding. From FAQ</a:t>
            </a:r>
          </a:p>
        </p:txBody>
      </p:sp>
      <p:sp>
        <p:nvSpPr>
          <p:cNvPr id="4" name="Slide Number Placeholder 3"/>
          <p:cNvSpPr>
            <a:spLocks noGrp="1"/>
          </p:cNvSpPr>
          <p:nvPr>
            <p:ph type="sldNum" sz="quarter" idx="5"/>
          </p:nvPr>
        </p:nvSpPr>
        <p:spPr/>
        <p:txBody>
          <a:bodyPr/>
          <a:lstStyle/>
          <a:p>
            <a:fld id="{18548830-9309-4B66-A94A-C034AEE9E375}" type="slidenum">
              <a:rPr lang="en-US" smtClean="0"/>
              <a:t>25</a:t>
            </a:fld>
            <a:endParaRPr lang="en-US" dirty="0"/>
          </a:p>
        </p:txBody>
      </p:sp>
    </p:spTree>
    <p:extLst>
      <p:ext uri="{BB962C8B-B14F-4D97-AF65-F5344CB8AC3E}">
        <p14:creationId xmlns:p14="http://schemas.microsoft.com/office/powerpoint/2010/main" val="3735260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browser guidance is in the nofo. According to www.makeuseof.com “The </a:t>
            </a:r>
            <a:r>
              <a:rPr lang="en-US" b="1" dirty="0"/>
              <a:t>PDF</a:t>
            </a:r>
            <a:r>
              <a:rPr lang="en-US" dirty="0"/>
              <a:t> tools in Mozilla's </a:t>
            </a:r>
            <a:r>
              <a:rPr lang="en-US" b="1" dirty="0"/>
              <a:t>browser</a:t>
            </a:r>
            <a:r>
              <a:rPr lang="en-US" dirty="0"/>
              <a:t> are widely considered to be the </a:t>
            </a:r>
            <a:r>
              <a:rPr lang="en-US" b="1" dirty="0"/>
              <a:t>best</a:t>
            </a:r>
            <a:r>
              <a:rPr lang="en-US" dirty="0"/>
              <a:t> outside of dedicated </a:t>
            </a:r>
            <a:r>
              <a:rPr lang="en-US" b="1" dirty="0"/>
              <a:t>PDF</a:t>
            </a:r>
            <a:r>
              <a:rPr lang="en-US" dirty="0"/>
              <a:t> apps.”  These forms available </a:t>
            </a:r>
          </a:p>
        </p:txBody>
      </p:sp>
      <p:sp>
        <p:nvSpPr>
          <p:cNvPr id="4" name="Slide Number Placeholder 3"/>
          <p:cNvSpPr>
            <a:spLocks noGrp="1"/>
          </p:cNvSpPr>
          <p:nvPr>
            <p:ph type="sldNum" sz="quarter" idx="5"/>
          </p:nvPr>
        </p:nvSpPr>
        <p:spPr/>
        <p:txBody>
          <a:bodyPr/>
          <a:lstStyle/>
          <a:p>
            <a:fld id="{18548830-9309-4B66-A94A-C034AEE9E375}" type="slidenum">
              <a:rPr lang="en-US" smtClean="0"/>
              <a:t>26</a:t>
            </a:fld>
            <a:endParaRPr lang="en-US" dirty="0"/>
          </a:p>
        </p:txBody>
      </p:sp>
    </p:spTree>
    <p:extLst>
      <p:ext uri="{BB962C8B-B14F-4D97-AF65-F5344CB8AC3E}">
        <p14:creationId xmlns:p14="http://schemas.microsoft.com/office/powerpoint/2010/main" val="387649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448F8-0FF0-B49B-D5BE-2F9148313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72E6C-95F2-6C91-AFF1-D3D214C9B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861B2-1B4B-6C8A-7E48-6814F65C14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*Restrictions: </a:t>
            </a:r>
            <a:r>
              <a:rPr lang="en-US" sz="1200" b="0" i="0" u="none" strike="noStrike" kern="1200" baseline="0" dirty="0">
                <a:solidFill>
                  <a:schemeClr val="tx1"/>
                </a:solidFill>
                <a:latin typeface="+mn-lt"/>
                <a:ea typeface="+mn-ea"/>
                <a:cs typeface="+mn-cs"/>
              </a:rPr>
              <a:t>If a sub applicant has foreign nationals, they must be properly vetted and must adhere to all government statues, polices, and procedures including “staff American, stay in America” and security requirements. 	</a:t>
            </a:r>
          </a:p>
          <a:p>
            <a:r>
              <a:rPr lang="en-US" b="1" dirty="0"/>
              <a:t>Updated Key Changes for Subgrantee Requirements (FY 2025)</a:t>
            </a:r>
          </a:p>
          <a:p>
            <a:r>
              <a:rPr lang="en-US" b="1" dirty="0"/>
              <a:t>Restriction on foreign nationals, noncitizens, and immigration conditions</a:t>
            </a:r>
            <a:br>
              <a:rPr lang="en-US" dirty="0"/>
            </a:br>
            <a:r>
              <a:rPr lang="en-US" dirty="0"/>
              <a:t>Today’s threats—including international and domestic terrorism, drugs, gangs, active shooters, targeted violence, transnational organized crime, and cyber—require federal, state, and local governments to leverage national capacity to effectively respond. Timely identification and analysis of key indicators from local, state, and federal partners enables all stakeholders to develop data-driven strategies that prevent, protect against, mitigate, and respond to threats while also protecting privacy, civil rights, and civil liberties.</a:t>
            </a:r>
            <a:br>
              <a:rPr lang="en-US" dirty="0"/>
            </a:br>
            <a:r>
              <a:rPr lang="en-US" dirty="0"/>
              <a:t>In alignment with these principles, subrecipients shall not include foreign nationals or non-citizens in sensitive roles or activities unless fully vetted and compliant with U.S. laws and DHS/FEMA security requirements. New immigration-related terms and conditions apply to all FY 2025 awards.</a:t>
            </a:r>
          </a:p>
          <a:p>
            <a:r>
              <a:rPr lang="en-US" b="1" dirty="0"/>
              <a:t>Updated award termination provisions</a:t>
            </a:r>
            <a:br>
              <a:rPr lang="en-US" dirty="0"/>
            </a:br>
            <a:r>
              <a:rPr lang="en-US" dirty="0"/>
              <a:t>Awards may be terminated for noncompliance with grant terms, failure to achieve program goals or meet DHS/FEMA priorities, or violations of applicable laws and regulations—consistent with 2 C.F.R. § 200.340.</a:t>
            </a:r>
          </a:p>
          <a:p>
            <a:r>
              <a:rPr lang="en-US" b="1" dirty="0"/>
              <a:t>Personnel transparency and vetting</a:t>
            </a:r>
            <a:br>
              <a:rPr lang="en-US" dirty="0"/>
            </a:br>
            <a:r>
              <a:rPr lang="en-US" dirty="0"/>
              <a:t>Subrecipients must provide names, addresses, biographies, and resumes for key personnel—including leadership and board members—for review and approval. To reduce burden, this requirement may be satisfied in part by using information already disclosed on IRS </a:t>
            </a:r>
            <a:r>
              <a:rPr lang="en-US" b="1" dirty="0"/>
              <a:t>Form 990</a:t>
            </a:r>
            <a:r>
              <a:rPr lang="en-US" dirty="0"/>
              <a:t>, which is public record and includes key leaders, officers, and compensation data. FEMA’s request is therefore consistent with transparency practices already familiar to nonprofit organizations. IOEM is compliant because staff data is listed on Transparent Idaho.</a:t>
            </a:r>
          </a:p>
          <a:p>
            <a:r>
              <a:rPr lang="en-US" b="1" dirty="0"/>
              <a:t>Compliance with Presidential Executive Orders</a:t>
            </a:r>
            <a:br>
              <a:rPr lang="en-US" dirty="0"/>
            </a:br>
            <a:r>
              <a:rPr lang="en-US" dirty="0"/>
              <a:t>Subrecipients must adhere to all relevant Presidential Executive Orders related to grants and federal financial assistance, including:</a:t>
            </a:r>
            <a:br>
              <a:rPr lang="en-US" dirty="0"/>
            </a:br>
            <a:r>
              <a:rPr lang="en-US" dirty="0"/>
              <a:t>• </a:t>
            </a:r>
            <a:r>
              <a:rPr lang="en-US" b="1" dirty="0"/>
              <a:t>E.O. 14148 (“Initial Rescissions of Harmful Executive Orders and Actions,” Jan 20, 2025)</a:t>
            </a:r>
            <a:r>
              <a:rPr lang="en-US" dirty="0"/>
              <a:t> which, along with FEMA’s IB 530, updates guidance on controlled and previously prohibited equipment; and</a:t>
            </a:r>
            <a:br>
              <a:rPr lang="en-US" dirty="0"/>
            </a:br>
            <a:r>
              <a:rPr lang="en-US" dirty="0"/>
              <a:t>• </a:t>
            </a:r>
            <a:r>
              <a:rPr lang="en-US" b="1" dirty="0"/>
              <a:t>Reference to FEMA Information Bulletin (IB) 530</a:t>
            </a:r>
            <a:br>
              <a:rPr lang="en-US" dirty="0"/>
            </a:br>
            <a:r>
              <a:rPr lang="en-US" dirty="0"/>
              <a:t>All subrecipients must follow FEMA Information Bulletin No. 530, which clarifies procurement and use of equipment in light of E.O. 14148 and provides administrative guidance for formerly restricted categories.</a:t>
            </a:r>
          </a:p>
          <a:p>
            <a:r>
              <a:rPr lang="en-US" b="1" dirty="0"/>
              <a:t>OMB Single Audit threshold update</a:t>
            </a:r>
            <a:br>
              <a:rPr lang="en-US" dirty="0"/>
            </a:br>
            <a:r>
              <a:rPr lang="en-US" dirty="0"/>
              <a:t>In accordance with revised OMB Uniform Guidance, the Single Audit threshold has increased from </a:t>
            </a:r>
            <a:r>
              <a:rPr lang="en-US" b="1" dirty="0"/>
              <a:t>$750,000 to $1,000,000</a:t>
            </a:r>
            <a:r>
              <a:rPr lang="en-US" dirty="0"/>
              <a:t> in federal awards expended per fiscal year, effective for fiscal years beginning on or after October 1, 2024. Subrecipients expending $1,000,000 or more must conduct a Single Audit under 2 C.F.R. Subpart F.</a:t>
            </a:r>
          </a:p>
          <a:p>
            <a:r>
              <a:rPr lang="en-US" b="1" dirty="0"/>
              <a:t>Enhanced financial oversight on reimbursement and payment requests</a:t>
            </a:r>
            <a:br>
              <a:rPr lang="en-US" dirty="0"/>
            </a:br>
            <a:r>
              <a:rPr lang="en-US" dirty="0"/>
              <a:t>To strengthen accountability and ensure alignment with DHS/FEMA requirements, subrecipients should expect enhanced financial oversight of reimbursement and payment requests. This includes:</a:t>
            </a:r>
          </a:p>
          <a:p>
            <a:pPr lvl="1"/>
            <a:r>
              <a:rPr lang="en-US" dirty="0"/>
              <a:t>Rigorous internal controls and documentation of expenditures;</a:t>
            </a:r>
          </a:p>
          <a:p>
            <a:pPr lvl="1"/>
            <a:r>
              <a:rPr lang="en-US" dirty="0"/>
              <a:t>More frequent monitoring and risk-based reviews;</a:t>
            </a:r>
          </a:p>
          <a:p>
            <a:pPr lvl="1"/>
            <a:r>
              <a:rPr lang="en-US" dirty="0"/>
              <a:t>Increased emphasis on timely, complete financial reporting; and</a:t>
            </a:r>
          </a:p>
          <a:p>
            <a:pPr lvl="1"/>
            <a:r>
              <a:rPr lang="en-US" dirty="0"/>
              <a:t>DHS/FEMA’s authority to review, question, and validate all reimbursement submissions.</a:t>
            </a:r>
          </a:p>
          <a:p>
            <a:endParaRPr lang="en-US" dirty="0"/>
          </a:p>
        </p:txBody>
      </p:sp>
      <p:sp>
        <p:nvSpPr>
          <p:cNvPr id="4" name="Slide Number Placeholder 3">
            <a:extLst>
              <a:ext uri="{FF2B5EF4-FFF2-40B4-BE49-F238E27FC236}">
                <a16:creationId xmlns:a16="http://schemas.microsoft.com/office/drawing/2014/main" id="{99AC4778-E17C-DD75-ECDA-D79086CE6AD0}"/>
              </a:ext>
            </a:extLst>
          </p:cNvPr>
          <p:cNvSpPr>
            <a:spLocks noGrp="1"/>
          </p:cNvSpPr>
          <p:nvPr>
            <p:ph type="sldNum" sz="quarter" idx="5"/>
          </p:nvPr>
        </p:nvSpPr>
        <p:spPr/>
        <p:txBody>
          <a:bodyPr/>
          <a:lstStyle/>
          <a:p>
            <a:fld id="{18548830-9309-4B66-A94A-C034AEE9E375}" type="slidenum">
              <a:rPr lang="en-US" smtClean="0"/>
              <a:t>3</a:t>
            </a:fld>
            <a:endParaRPr lang="en-US" dirty="0"/>
          </a:p>
        </p:txBody>
      </p:sp>
    </p:spTree>
    <p:extLst>
      <p:ext uri="{BB962C8B-B14F-4D97-AF65-F5344CB8AC3E}">
        <p14:creationId xmlns:p14="http://schemas.microsoft.com/office/powerpoint/2010/main" val="4284476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Pending FEMA confirmation of naming as it’s not in the NOFO except for the IJ: Investment Justification: FY2025_NSGP_S_ID_(Nonprofit facility name)_IJ</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u="none" strike="noStrike" kern="1200" baseline="0" dirty="0">
                <a:solidFill>
                  <a:schemeClr val="tx1"/>
                </a:solidFill>
                <a:latin typeface="+mn-lt"/>
                <a:ea typeface="+mn-ea"/>
                <a:cs typeface="+mn-cs"/>
              </a:rPr>
              <a:t>Nonprofit sub applicants must use the following naming convention when submitting required documents for the NSGP-UA:</a:t>
            </a:r>
          </a:p>
          <a:p>
            <a:r>
              <a:rPr lang="en-US" sz="1200" b="0" i="0" u="none" strike="noStrike" kern="1200" baseline="0" dirty="0">
                <a:solidFill>
                  <a:schemeClr val="tx1"/>
                </a:solidFill>
                <a:latin typeface="+mn-lt"/>
                <a:ea typeface="+mn-ea"/>
                <a:cs typeface="+mn-cs"/>
              </a:rPr>
              <a:t>“FY2025_NSGP_UA_&lt;State Abbreviation&gt;_&lt;Urban Area&gt;_&lt;Nonprofit Name&gt;; and NSGP-S: “FY2025_NSGP_S_&lt;State</a:t>
            </a:r>
          </a:p>
          <a:p>
            <a:r>
              <a:rPr lang="en-US" sz="1200" b="0" i="0" u="none" strike="noStrike" kern="1200" baseline="0" dirty="0">
                <a:solidFill>
                  <a:schemeClr val="tx1"/>
                </a:solidFill>
                <a:latin typeface="+mn-lt"/>
                <a:ea typeface="+mn-ea"/>
                <a:cs typeface="+mn-cs"/>
              </a:rPr>
              <a:t>Abbreviation&gt;_&lt;Nonprofit Name&gt;”.</a:t>
            </a:r>
          </a:p>
          <a:p>
            <a:r>
              <a:rPr lang="en-US" sz="1200" b="0" i="0" u="none" strike="noStrike" kern="1200" baseline="0" dirty="0">
                <a:solidFill>
                  <a:schemeClr val="tx1"/>
                </a:solidFill>
                <a:latin typeface="+mn-lt"/>
                <a:ea typeface="+mn-ea"/>
                <a:cs typeface="+mn-cs"/>
              </a:rPr>
              <a:t>Applications should be submitted by the nonprofit organization to the State Administrative Agency (SAA) as a completed fillable</a:t>
            </a:r>
          </a:p>
          <a:p>
            <a:r>
              <a:rPr lang="en-US" sz="1200" b="0" i="0" u="none" strike="noStrike" kern="1200" baseline="0" dirty="0">
                <a:solidFill>
                  <a:schemeClr val="tx1"/>
                </a:solidFill>
                <a:latin typeface="+mn-lt"/>
                <a:ea typeface="+mn-ea"/>
                <a:cs typeface="+mn-cs"/>
              </a:rPr>
              <a:t>Adobe file. Scanned copies will not be accepted. Nonprofit sub applicants should contact their respective SAA to get information on</a:t>
            </a:r>
          </a:p>
          <a:p>
            <a:r>
              <a:rPr lang="en-US" sz="1200" b="0" i="0" u="none" strike="noStrike" kern="1200" baseline="0" dirty="0">
                <a:solidFill>
                  <a:schemeClr val="tx1"/>
                </a:solidFill>
                <a:latin typeface="+mn-lt"/>
                <a:ea typeface="+mn-ea"/>
                <a:cs typeface="+mn-cs"/>
              </a:rPr>
              <a:t>the application deadline and other SAA requirements. If an extension to the deadline is required, nonprofit organizations must</a:t>
            </a:r>
          </a:p>
          <a:p>
            <a:r>
              <a:rPr lang="en-US" sz="1200" b="0" i="0" u="none" strike="noStrike" kern="1200" baseline="0" dirty="0">
                <a:solidFill>
                  <a:schemeClr val="tx1"/>
                </a:solidFill>
                <a:latin typeface="+mn-lt"/>
                <a:ea typeface="+mn-ea"/>
                <a:cs typeface="+mn-cs"/>
              </a:rPr>
              <a:t>consult with their respective SAA.</a:t>
            </a:r>
            <a:endParaRPr lang="en-US" dirty="0"/>
          </a:p>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27</a:t>
            </a:fld>
            <a:endParaRPr lang="en-US" dirty="0"/>
          </a:p>
        </p:txBody>
      </p:sp>
    </p:spTree>
    <p:extLst>
      <p:ext uri="{BB962C8B-B14F-4D97-AF65-F5344CB8AC3E}">
        <p14:creationId xmlns:p14="http://schemas.microsoft.com/office/powerpoint/2010/main" val="1186984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browser guidance is in the nofo. According to www.makeuseof.com “The </a:t>
            </a:r>
            <a:r>
              <a:rPr lang="en-US" b="1" dirty="0"/>
              <a:t>PDF</a:t>
            </a:r>
            <a:r>
              <a:rPr lang="en-US" dirty="0"/>
              <a:t> tools in Mozilla's </a:t>
            </a:r>
            <a:r>
              <a:rPr lang="en-US" b="1" dirty="0"/>
              <a:t>browser</a:t>
            </a:r>
            <a:r>
              <a:rPr lang="en-US" dirty="0"/>
              <a:t> are widely considered to be the </a:t>
            </a:r>
            <a:r>
              <a:rPr lang="en-US" b="1" dirty="0"/>
              <a:t>best</a:t>
            </a:r>
            <a:r>
              <a:rPr lang="en-US" dirty="0"/>
              <a:t> outside of dedicated </a:t>
            </a:r>
            <a:r>
              <a:rPr lang="en-US" b="1" dirty="0"/>
              <a:t>PDF</a:t>
            </a:r>
            <a:r>
              <a:rPr lang="en-US" dirty="0"/>
              <a:t> apps.”</a:t>
            </a:r>
          </a:p>
          <a:p>
            <a:r>
              <a:rPr lang="en-US" dirty="0"/>
              <a:t>The FY24 NSGP Supplemental naming conventions was like FY2024_NSGP-NSS-S_ID_BMH Inc 1st Choice Urgent Care and Family Medicine_IJ</a:t>
            </a:r>
          </a:p>
        </p:txBody>
      </p:sp>
      <p:sp>
        <p:nvSpPr>
          <p:cNvPr id="4" name="Slide Number Placeholder 3"/>
          <p:cNvSpPr>
            <a:spLocks noGrp="1"/>
          </p:cNvSpPr>
          <p:nvPr>
            <p:ph type="sldNum" sz="quarter" idx="5"/>
          </p:nvPr>
        </p:nvSpPr>
        <p:spPr/>
        <p:txBody>
          <a:bodyPr/>
          <a:lstStyle/>
          <a:p>
            <a:fld id="{18548830-9309-4B66-A94A-C034AEE9E375}" type="slidenum">
              <a:rPr lang="en-US" smtClean="0"/>
              <a:t>28</a:t>
            </a:fld>
            <a:endParaRPr lang="en-US" dirty="0"/>
          </a:p>
        </p:txBody>
      </p:sp>
    </p:spTree>
    <p:extLst>
      <p:ext uri="{BB962C8B-B14F-4D97-AF65-F5344CB8AC3E}">
        <p14:creationId xmlns:p14="http://schemas.microsoft.com/office/powerpoint/2010/main" val="975571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hlinkClick r:id="rId3"/>
              </a:rPr>
              <a:t>SAM.gov | Duns - Sam UEI</a:t>
            </a:r>
            <a:r>
              <a:rPr lang="en-US" dirty="0"/>
              <a:t> </a:t>
            </a:r>
          </a:p>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30</a:t>
            </a:fld>
            <a:endParaRPr lang="en-US" dirty="0"/>
          </a:p>
        </p:txBody>
      </p:sp>
    </p:spTree>
    <p:extLst>
      <p:ext uri="{BB962C8B-B14F-4D97-AF65-F5344CB8AC3E}">
        <p14:creationId xmlns:p14="http://schemas.microsoft.com/office/powerpoint/2010/main" val="796420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FEMA provides SAA a scoring template that reviews all entries in the IJ to determine how well the applicant completed the IJ, described their nonprofit, identified their vulnerabilities, aligned their proposed activities to the VA, identified appropriate AEL number, established achievable milestones and timelines and described their anticipated beneficial outcomes. Incomplete submissions or unclear links between VA and IJ entries will lower your likelihood of a successful grant application.</a:t>
            </a:r>
          </a:p>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31</a:t>
            </a:fld>
            <a:endParaRPr lang="en-US" dirty="0"/>
          </a:p>
        </p:txBody>
      </p:sp>
    </p:spTree>
    <p:extLst>
      <p:ext uri="{BB962C8B-B14F-4D97-AF65-F5344CB8AC3E}">
        <p14:creationId xmlns:p14="http://schemas.microsoft.com/office/powerpoint/2010/main" val="3914977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 priority for Mission Statement and Vulnerability reflected in FEMA IJ scoring template used by SAA</a:t>
            </a:r>
          </a:p>
        </p:txBody>
      </p:sp>
      <p:sp>
        <p:nvSpPr>
          <p:cNvPr id="4" name="Slide Number Placeholder 3"/>
          <p:cNvSpPr>
            <a:spLocks noGrp="1"/>
          </p:cNvSpPr>
          <p:nvPr>
            <p:ph type="sldNum" sz="quarter" idx="5"/>
          </p:nvPr>
        </p:nvSpPr>
        <p:spPr/>
        <p:txBody>
          <a:bodyPr/>
          <a:lstStyle/>
          <a:p>
            <a:fld id="{18548830-9309-4B66-A94A-C034AEE9E375}" type="slidenum">
              <a:rPr lang="en-US" smtClean="0"/>
              <a:t>32</a:t>
            </a:fld>
            <a:endParaRPr lang="en-US" dirty="0"/>
          </a:p>
        </p:txBody>
      </p:sp>
    </p:spTree>
    <p:extLst>
      <p:ext uri="{BB962C8B-B14F-4D97-AF65-F5344CB8AC3E}">
        <p14:creationId xmlns:p14="http://schemas.microsoft.com/office/powerpoint/2010/main" val="3463481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33</a:t>
            </a:fld>
            <a:endParaRPr lang="en-US" dirty="0"/>
          </a:p>
        </p:txBody>
      </p:sp>
    </p:spTree>
    <p:extLst>
      <p:ext uri="{BB962C8B-B14F-4D97-AF65-F5344CB8AC3E}">
        <p14:creationId xmlns:p14="http://schemas.microsoft.com/office/powerpoint/2010/main" val="3245503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 24 NOFO NSGP-S Review process pg 39 to 41</a:t>
            </a:r>
          </a:p>
        </p:txBody>
      </p:sp>
      <p:sp>
        <p:nvSpPr>
          <p:cNvPr id="4" name="Slide Number Placeholder 3"/>
          <p:cNvSpPr>
            <a:spLocks noGrp="1"/>
          </p:cNvSpPr>
          <p:nvPr>
            <p:ph type="sldNum" sz="quarter" idx="5"/>
          </p:nvPr>
        </p:nvSpPr>
        <p:spPr/>
        <p:txBody>
          <a:bodyPr/>
          <a:lstStyle/>
          <a:p>
            <a:fld id="{18548830-9309-4B66-A94A-C034AEE9E375}" type="slidenum">
              <a:rPr lang="en-US" smtClean="0"/>
              <a:t>34</a:t>
            </a:fld>
            <a:endParaRPr lang="en-US" dirty="0"/>
          </a:p>
        </p:txBody>
      </p:sp>
    </p:spTree>
    <p:extLst>
      <p:ext uri="{BB962C8B-B14F-4D97-AF65-F5344CB8AC3E}">
        <p14:creationId xmlns:p14="http://schemas.microsoft.com/office/powerpoint/2010/main" val="2446856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NOFO pg 17 </a:t>
            </a:r>
            <a:r>
              <a:rPr lang="en-US" sz="1800" b="1" i="1" u="none" strike="noStrike" baseline="0" dirty="0">
                <a:solidFill>
                  <a:srgbClr val="000000"/>
                </a:solidFill>
                <a:latin typeface="Times New Roman" panose="02020603050405020304" pitchFamily="18" charset="0"/>
              </a:rPr>
              <a:t>Anticipated Award Date</a:t>
            </a:r>
            <a:r>
              <a:rPr lang="en-US" sz="1800" b="1" i="0" u="none" strike="noStrike" baseline="0" dirty="0">
                <a:solidFill>
                  <a:srgbClr val="000000"/>
                </a:solidFill>
                <a:latin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rPr>
              <a:t>No later than September 30, 2024 </a:t>
            </a:r>
          </a:p>
          <a:p>
            <a:r>
              <a:rPr lang="en-US" sz="1800" b="0" i="0" u="none" strike="noStrike" baseline="0" dirty="0">
                <a:solidFill>
                  <a:srgbClr val="000000"/>
                </a:solidFill>
                <a:latin typeface="Times New Roman" panose="02020603050405020304" pitchFamily="18" charset="0"/>
              </a:rPr>
              <a:t>Do Not start grant activities prior to Award Notification</a:t>
            </a:r>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35</a:t>
            </a:fld>
            <a:endParaRPr lang="en-US" dirty="0"/>
          </a:p>
        </p:txBody>
      </p:sp>
    </p:spTree>
    <p:extLst>
      <p:ext uri="{BB962C8B-B14F-4D97-AF65-F5344CB8AC3E}">
        <p14:creationId xmlns:p14="http://schemas.microsoft.com/office/powerpoint/2010/main" val="11235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CIDFont+F2"/>
              </a:rPr>
              <a:t>Will there be an FY 25 version of the FY 2024 Spring Webinar Series Nonprofit Security Grant Program (NSGP)</a:t>
            </a:r>
            <a:endParaRPr lang="en-US" dirty="0"/>
          </a:p>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5</a:t>
            </a:fld>
            <a:endParaRPr lang="en-US" dirty="0"/>
          </a:p>
        </p:txBody>
      </p:sp>
    </p:spTree>
    <p:extLst>
      <p:ext uri="{BB962C8B-B14F-4D97-AF65-F5344CB8AC3E}">
        <p14:creationId xmlns:p14="http://schemas.microsoft.com/office/powerpoint/2010/main" val="258646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7</a:t>
            </a:fld>
            <a:endParaRPr lang="en-US" dirty="0"/>
          </a:p>
        </p:txBody>
      </p:sp>
    </p:spTree>
    <p:extLst>
      <p:ext uri="{BB962C8B-B14F-4D97-AF65-F5344CB8AC3E}">
        <p14:creationId xmlns:p14="http://schemas.microsoft.com/office/powerpoint/2010/main" val="59484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wording for the FY 25 Preparedness Manual </a:t>
            </a:r>
          </a:p>
          <a:p>
            <a:r>
              <a:rPr lang="en-US" sz="1200" b="0" i="0" u="none" strike="noStrike" kern="1200" baseline="0" dirty="0">
                <a:solidFill>
                  <a:schemeClr val="tx1"/>
                </a:solidFill>
                <a:latin typeface="+mn-lt"/>
                <a:ea typeface="+mn-ea"/>
                <a:cs typeface="+mn-cs"/>
              </a:rPr>
              <a:t>BLUF: The mission areas themselves have not changed in scope or structure from FY 23/FY 24 to FY 25. But the language has been updated slightly in FY 25: Added “imminent” in Prevention. Dropped “systems and networks” in Protection. Simplified Mitigation wording (“reduce” vs. “mitigating”). Changed Recovery wording to stress sustainability of the economy.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From Section 1.4 page 9</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Prevention: Prevent, avoid, or stop an imminent, threatened, or actual act of terrorism. </a:t>
            </a:r>
          </a:p>
          <a:p>
            <a:r>
              <a:rPr lang="en-US" sz="1200" b="0" i="0" u="none" strike="noStrike" kern="1200" baseline="0" dirty="0">
                <a:solidFill>
                  <a:schemeClr val="tx1"/>
                </a:solidFill>
                <a:latin typeface="+mn-lt"/>
                <a:ea typeface="+mn-ea"/>
                <a:cs typeface="+mn-cs"/>
              </a:rPr>
              <a:t> Protection: Protect our citizens, residents, visitors, and assets against the greatest threats and hazards in a manner that allows our interests, aspirations, and way of life to thrive. </a:t>
            </a:r>
          </a:p>
          <a:p>
            <a:r>
              <a:rPr lang="en-US" sz="1200" b="0" i="0" u="none" strike="noStrike" kern="1200" baseline="0" dirty="0">
                <a:solidFill>
                  <a:schemeClr val="tx1"/>
                </a:solidFill>
                <a:latin typeface="+mn-lt"/>
                <a:ea typeface="+mn-ea"/>
                <a:cs typeface="+mn-cs"/>
              </a:rPr>
              <a:t> Mitigation: Reduce the loss of life and property by lessening the impact of future disasters. </a:t>
            </a:r>
          </a:p>
          <a:p>
            <a:r>
              <a:rPr lang="en-US" sz="1200" b="0" i="0" u="none" strike="noStrike" kern="1200" baseline="0" dirty="0">
                <a:solidFill>
                  <a:schemeClr val="tx1"/>
                </a:solidFill>
                <a:latin typeface="+mn-lt"/>
                <a:ea typeface="+mn-ea"/>
                <a:cs typeface="+mn-cs"/>
              </a:rPr>
              <a:t> Response: Respond quickly to save lives, protect property and the environment, and meet basic human needs in the aftermath of an incident. </a:t>
            </a:r>
          </a:p>
          <a:p>
            <a:r>
              <a:rPr lang="en-US" sz="1200" b="0" i="0" u="none" strike="noStrike" kern="1200" baseline="0" dirty="0">
                <a:solidFill>
                  <a:schemeClr val="tx1"/>
                </a:solidFill>
                <a:latin typeface="+mn-lt"/>
                <a:ea typeface="+mn-ea"/>
                <a:cs typeface="+mn-cs"/>
              </a:rPr>
              <a:t> Recovery: Recover through a focus on the timely restoration, strengthening, and revitalization of infrastructure, housing, and a sustainable economy, as well as the health, social, cultural, historic, and environmental fabric of communities affected by an incident. </a:t>
            </a:r>
          </a:p>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8</a:t>
            </a:fld>
            <a:endParaRPr lang="en-US" dirty="0"/>
          </a:p>
        </p:txBody>
      </p:sp>
    </p:spTree>
    <p:extLst>
      <p:ext uri="{BB962C8B-B14F-4D97-AF65-F5344CB8AC3E}">
        <p14:creationId xmlns:p14="http://schemas.microsoft.com/office/powerpoint/2010/main" val="2278102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nonprofit organization may procure resources covering similar purposes across multiple sites, but the quantities and costs must be broken down by site in each IJ, up to 3 sites (3 separate IJs)</a:t>
            </a:r>
          </a:p>
        </p:txBody>
      </p:sp>
      <p:sp>
        <p:nvSpPr>
          <p:cNvPr id="4" name="Slide Number Placeholder 3"/>
          <p:cNvSpPr>
            <a:spLocks noGrp="1"/>
          </p:cNvSpPr>
          <p:nvPr>
            <p:ph type="sldNum" sz="quarter" idx="5"/>
          </p:nvPr>
        </p:nvSpPr>
        <p:spPr/>
        <p:txBody>
          <a:bodyPr/>
          <a:lstStyle/>
          <a:p>
            <a:fld id="{18548830-9309-4B66-A94A-C034AEE9E375}" type="slidenum">
              <a:rPr lang="en-US" smtClean="0"/>
              <a:t>9</a:t>
            </a:fld>
            <a:endParaRPr lang="en-US" dirty="0"/>
          </a:p>
        </p:txBody>
      </p:sp>
    </p:spTree>
    <p:extLst>
      <p:ext uri="{BB962C8B-B14F-4D97-AF65-F5344CB8AC3E}">
        <p14:creationId xmlns:p14="http://schemas.microsoft.com/office/powerpoint/2010/main" val="371925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see lots of references to Houses of Worship.  These resources work equally well for other applicants</a:t>
            </a:r>
          </a:p>
          <a:p>
            <a:endParaRPr lang="en-US" b="1" dirty="0"/>
          </a:p>
          <a:p>
            <a:r>
              <a:rPr lang="en-US" b="1" dirty="0"/>
              <a:t>The link is current as of 9.2.2025 –vjm. </a:t>
            </a:r>
            <a:r>
              <a:rPr lang="en-US" dirty="0"/>
              <a:t>The most recent comprehensive guide from the U.S. Department of Homeland Security (DHS) and the Federal Emergency Management Agency (FEMA) for developing emergency operations plans (EOPs) for houses of worship is titled </a:t>
            </a:r>
            <a:r>
              <a:rPr lang="en-US" b="1" dirty="0"/>
              <a:t>"Guide for Developing High-Quality Emergency Operations Plans for Houses of Worship."</a:t>
            </a:r>
            <a:r>
              <a:rPr lang="en-US" dirty="0"/>
              <a:t> This guide was published over 12 years ago, in December 2012, and is available as a PDF document. </a:t>
            </a:r>
            <a:r>
              <a:rPr lang="en-US" dirty="0">
                <a:hlinkClick r:id="rId3"/>
              </a:rPr>
              <a:t>U.S. Department of Homeland Security</a:t>
            </a:r>
            <a:r>
              <a:rPr lang="en-US" dirty="0">
                <a:hlinkClick r:id="rId4"/>
              </a:rPr>
              <a:t>U.S. Department of Homeland Security</a:t>
            </a:r>
            <a:endParaRPr lang="en-US" dirty="0"/>
          </a:p>
          <a:p>
            <a:r>
              <a:rPr lang="en-US" dirty="0"/>
              <a:t>While this guide remains a foundational resource, there have been more recent publications and initiatives that support the safety and preparedness of faith-based communities:</a:t>
            </a:r>
            <a:r>
              <a:rPr lang="en-US" dirty="0">
                <a:hlinkClick r:id="rId5"/>
              </a:rPr>
              <a:t>U.S. Department of Homeland Security</a:t>
            </a:r>
            <a:endParaRPr lang="en-US" dirty="0"/>
          </a:p>
          <a:p>
            <a:r>
              <a:rPr lang="en-US" b="1" dirty="0"/>
              <a:t>"Safety for Faith-Based Events and Houses of Worship"</a:t>
            </a:r>
            <a:r>
              <a:rPr lang="en-US" dirty="0"/>
              <a:t> (published 8.3 years ago): This document emphasizes the importance of developing and practicing an Emergency Action Plan (EAP) and provides additional resources for houses of worship. </a:t>
            </a:r>
            <a:r>
              <a:rPr lang="en-US" dirty="0">
                <a:hlinkClick r:id="rId6"/>
              </a:rPr>
              <a:t>U.S. Department of Homeland Security</a:t>
            </a:r>
            <a:endParaRPr lang="en-US" dirty="0"/>
          </a:p>
          <a:p>
            <a:r>
              <a:rPr lang="en-US" b="1" dirty="0"/>
              <a:t>FEMA's Center for Faith-Based and Neighborhood Partnerships</a:t>
            </a:r>
            <a:r>
              <a:rPr lang="en-US" dirty="0"/>
              <a:t>: This center collaborates with faith and community leaders to promote whole community participation in disaster emergency response and recovery. They leverage emergency management tools and resources to ensure faith leaders and houses of worship are prepared when disaster strikes. </a:t>
            </a:r>
            <a:r>
              <a:rPr lang="en-US" dirty="0">
                <a:hlinkClick r:id="rId5"/>
              </a:rPr>
              <a:t>FEMA+6U.S. Department of Homeland Security+6FEMA+6</a:t>
            </a:r>
            <a:endParaRPr lang="en-US" dirty="0"/>
          </a:p>
          <a:p>
            <a:endParaRPr lang="en-US" dirty="0"/>
          </a:p>
          <a:p>
            <a:r>
              <a:rPr lang="en-US" dirty="0"/>
              <a:t>For the most current information and resources, it's advisable to regularly check FEMA's website and the DHS Center for Faith-Based and Neighborhood Partnerships for updates and new publications.</a:t>
            </a:r>
          </a:p>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10</a:t>
            </a:fld>
            <a:endParaRPr lang="en-US" dirty="0"/>
          </a:p>
        </p:txBody>
      </p:sp>
    </p:spTree>
    <p:extLst>
      <p:ext uri="{BB962C8B-B14F-4D97-AF65-F5344CB8AC3E}">
        <p14:creationId xmlns:p14="http://schemas.microsoft.com/office/powerpoint/2010/main" val="687118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Speaker’s Notes – Training &amp; Exercises (FY25 NSGP)</a:t>
            </a:r>
            <a:endParaRPr lang="en-US" dirty="0"/>
          </a:p>
          <a:p>
            <a:r>
              <a:rPr lang="en-US" b="1" dirty="0"/>
              <a:t>Training:</a:t>
            </a:r>
            <a:endParaRPr lang="en-US" dirty="0"/>
          </a:p>
          <a:p>
            <a:r>
              <a:rPr lang="en-US" dirty="0"/>
              <a:t>Training is meant for your organization’s personnel, staff, members, and volunteers only.</a:t>
            </a:r>
          </a:p>
          <a:p>
            <a:r>
              <a:rPr lang="en-US" dirty="0"/>
              <a:t>This can include onsite or offsite security training, as well as train-the-trainer courses.</a:t>
            </a:r>
          </a:p>
          <a:p>
            <a:r>
              <a:rPr lang="en-US" dirty="0"/>
              <a:t>Costs the grant can cover include things like attendance fees, materials, supplies, and equipment. </a:t>
            </a:r>
          </a:p>
          <a:p>
            <a:r>
              <a:rPr lang="en-US" dirty="0"/>
              <a:t>Examples: Training under NSGP focuses on protecting critical infrastructure and key resources. This includes both </a:t>
            </a:r>
            <a:r>
              <a:rPr lang="en-US" b="1" dirty="0"/>
              <a:t>physical security and cybersecurity</a:t>
            </a:r>
            <a:r>
              <a:rPr lang="en-US" dirty="0"/>
              <a:t>, as well as </a:t>
            </a:r>
            <a:r>
              <a:rPr lang="en-US" b="1" dirty="0"/>
              <a:t>facility hardening</a:t>
            </a:r>
            <a:r>
              <a:rPr lang="en-US" dirty="0"/>
              <a:t>.</a:t>
            </a:r>
          </a:p>
          <a:p>
            <a:r>
              <a:rPr lang="en-US" dirty="0"/>
              <a:t>Awareness and preparedness training is also allowed, like </a:t>
            </a:r>
            <a:r>
              <a:rPr lang="en-US" b="1" dirty="0"/>
              <a:t>terrorism or other extremism awareness</a:t>
            </a:r>
            <a:r>
              <a:rPr lang="en-US" dirty="0"/>
              <a:t>, </a:t>
            </a:r>
            <a:r>
              <a:rPr lang="en-US" b="1" dirty="0"/>
              <a:t>Active Shooter training</a:t>
            </a:r>
            <a:r>
              <a:rPr lang="en-US" dirty="0"/>
              <a:t>, and </a:t>
            </a:r>
            <a:r>
              <a:rPr lang="en-US" b="1" dirty="0"/>
              <a:t>Community Emergency Response Team (CERT) courses</a:t>
            </a:r>
            <a:r>
              <a:rPr lang="en-US" dirty="0"/>
              <a:t>.</a:t>
            </a:r>
          </a:p>
          <a:p>
            <a:r>
              <a:rPr lang="en-US" dirty="0"/>
              <a:t>First aid and life-saving skills are encouraged, including </a:t>
            </a:r>
            <a:r>
              <a:rPr lang="en-US" b="1" dirty="0"/>
              <a:t>“Stop the Bleed”</a:t>
            </a:r>
            <a:r>
              <a:rPr lang="en-US" dirty="0"/>
              <a:t>, </a:t>
            </a:r>
            <a:r>
              <a:rPr lang="en-US" b="1" dirty="0"/>
              <a:t>basic first aid</a:t>
            </a:r>
            <a:r>
              <a:rPr lang="en-US" dirty="0"/>
              <a:t>, and </a:t>
            </a:r>
            <a:r>
              <a:rPr lang="en-US" b="1" dirty="0"/>
              <a:t>AED or AED/Basic Life Support training</a:t>
            </a:r>
            <a:r>
              <a:rPr lang="en-US" dirty="0"/>
              <a:t>, along with the necessary kits and equipment.</a:t>
            </a:r>
          </a:p>
          <a:p>
            <a:endParaRPr lang="en-US" dirty="0"/>
          </a:p>
          <a:p>
            <a:r>
              <a:rPr lang="en-US" dirty="0"/>
              <a:t>Travel, however, is </a:t>
            </a:r>
            <a:r>
              <a:rPr lang="en-US" b="1" dirty="0"/>
              <a:t>not reimbursable</a:t>
            </a:r>
            <a:r>
              <a:rPr lang="en-US" dirty="0"/>
              <a:t>.</a:t>
            </a:r>
          </a:p>
          <a:p>
            <a:endParaRPr lang="en-US" b="1" dirty="0"/>
          </a:p>
          <a:p>
            <a:r>
              <a:rPr lang="en-US" b="1" dirty="0"/>
              <a:t>Security-Related Exercises:</a:t>
            </a:r>
            <a:endParaRPr lang="en-US" dirty="0"/>
          </a:p>
          <a:p>
            <a:r>
              <a:rPr lang="en-US" dirty="0"/>
              <a:t>You can use funding to plan and run exercises, including covering meeting space, facilitation, materials, and documentation.</a:t>
            </a:r>
          </a:p>
          <a:p>
            <a:r>
              <a:rPr lang="en-US" dirty="0"/>
              <a:t>Exercises give your organization a safe, low-risk way to test plans and procedures, evaluate capabilities, and track progress toward your goals.</a:t>
            </a:r>
          </a:p>
          <a:p>
            <a:r>
              <a:rPr lang="en-US" dirty="0"/>
              <a:t>Any gaps you find—including needs for children or individuals with access or functional needs—should go into a dynamic Improvement Plan. The key is to continually monitor and implement corrective actions.</a:t>
            </a:r>
          </a:p>
          <a:p>
            <a:r>
              <a:rPr lang="en-US" dirty="0"/>
              <a:t>All exercises should follow HSEEP guidance for design, conduct, evaluation, and improvement planning.</a:t>
            </a:r>
          </a:p>
          <a:p>
            <a:r>
              <a:rPr lang="en-US" dirty="0"/>
              <a:t>Submitting your After Action Reports and Improvement Plans into FEMA’s Preparedness Toolkit helps track progress and strengthens your preparedness over time.</a:t>
            </a:r>
          </a:p>
        </p:txBody>
      </p:sp>
      <p:sp>
        <p:nvSpPr>
          <p:cNvPr id="4" name="Slide Number Placeholder 3"/>
          <p:cNvSpPr>
            <a:spLocks noGrp="1"/>
          </p:cNvSpPr>
          <p:nvPr>
            <p:ph type="sldNum" sz="quarter" idx="5"/>
          </p:nvPr>
        </p:nvSpPr>
        <p:spPr/>
        <p:txBody>
          <a:bodyPr/>
          <a:lstStyle/>
          <a:p>
            <a:fld id="{18548830-9309-4B66-A94A-C034AEE9E375}" type="slidenum">
              <a:rPr lang="en-US" smtClean="0"/>
              <a:t>11</a:t>
            </a:fld>
            <a:endParaRPr lang="en-US" dirty="0"/>
          </a:p>
        </p:txBody>
      </p:sp>
    </p:spTree>
    <p:extLst>
      <p:ext uri="{BB962C8B-B14F-4D97-AF65-F5344CB8AC3E}">
        <p14:creationId xmlns:p14="http://schemas.microsoft.com/office/powerpoint/2010/main" val="1434370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Speaker’s Notes – Selected NSGP Authorized Equipment</a:t>
            </a:r>
            <a:endParaRPr lang="en-US" dirty="0"/>
          </a:p>
          <a:p>
            <a:r>
              <a:rPr lang="en-US" b="1" dirty="0"/>
              <a:t>Mass Notification &amp; Public Address:</a:t>
            </a:r>
            <a:r>
              <a:rPr lang="en-US" dirty="0"/>
              <a:t> Handheld or vehicle-mounted megaphones and PA systems for alerting large groups.</a:t>
            </a:r>
          </a:p>
          <a:p>
            <a:r>
              <a:rPr lang="en-US" b="1" dirty="0"/>
              <a:t>Signs &amp; Access Control:</a:t>
            </a:r>
            <a:r>
              <a:rPr lang="en-US" dirty="0"/>
              <a:t> Warning, caution, and restricted access signs; includes devices for individuals with access and functional needs.</a:t>
            </a:r>
          </a:p>
          <a:p>
            <a:r>
              <a:rPr lang="en-US" b="1" dirty="0"/>
              <a:t>Credentialing &amp; Video Analytics:</a:t>
            </a:r>
            <a:r>
              <a:rPr lang="en-US" dirty="0"/>
              <a:t> Systems for event/site credentials; video analytics software to detect threats (weapons detection allowed; license plate/facial recognition </a:t>
            </a:r>
            <a:r>
              <a:rPr lang="en-US" b="1" dirty="0"/>
              <a:t>not</a:t>
            </a:r>
            <a:r>
              <a:rPr lang="en-US" dirty="0"/>
              <a:t> allowed).</a:t>
            </a:r>
          </a:p>
          <a:p>
            <a:r>
              <a:rPr lang="en-US" b="1" dirty="0"/>
              <a:t>Public Alert &amp; SaaS Applications:</a:t>
            </a:r>
            <a:r>
              <a:rPr lang="en-US" dirty="0"/>
              <a:t> Systems to notify the public (sirens, EAS, IPAWS, WEA); cloud-based software supporting security systems and critical infrastructure.</a:t>
            </a:r>
          </a:p>
          <a:p>
            <a:r>
              <a:rPr lang="en-US" b="1" dirty="0"/>
              <a:t>Cybersecurity Tools:</a:t>
            </a:r>
            <a:r>
              <a:rPr lang="en-US" dirty="0"/>
              <a:t> Remote authentication, encryption, malware/anti-virus protection, personal and network firewalls, intrusion detection/prevention systems.</a:t>
            </a:r>
          </a:p>
          <a:p>
            <a:r>
              <a:rPr lang="en-US" b="1" dirty="0"/>
              <a:t>Communications Equipment:</a:t>
            </a:r>
            <a:r>
              <a:rPr lang="en-US" dirty="0"/>
              <a:t> Portable radios, repeaters, intercoms, paging systems, and accessories for alerting and coordination.</a:t>
            </a:r>
          </a:p>
          <a:p>
            <a:r>
              <a:rPr lang="en-US" b="1" dirty="0"/>
              <a:t>Power &amp; Contingency Systems:</a:t>
            </a:r>
            <a:r>
              <a:rPr lang="en-US" dirty="0"/>
              <a:t> Generators, uninterruptible power supplies (UPS), and IT contingency hardware/software for backup operations.</a:t>
            </a:r>
          </a:p>
          <a:p>
            <a:r>
              <a:rPr lang="en-US" b="1" dirty="0"/>
              <a:t>Blast &amp; Impact Mitigation:</a:t>
            </a:r>
            <a:r>
              <a:rPr lang="en-US" dirty="0"/>
              <a:t> Blast-resistant trash receptacles, reinforced doors and gates, impact-resistant building systems, and ballistic barriers.</a:t>
            </a:r>
          </a:p>
          <a:p>
            <a:r>
              <a:rPr lang="en-US" b="1" dirty="0"/>
              <a:t>Security Sensors &amp; Monitoring:</a:t>
            </a:r>
            <a:r>
              <a:rPr lang="en-US" dirty="0"/>
              <a:t> Alarm systems, acoustic sensor networks (gunshot/explosions detection), infrastructure monitoring sensors, fixed lighting, and video assessment systems.</a:t>
            </a:r>
          </a:p>
          <a:p>
            <a:r>
              <a:rPr lang="en-US" b="1" dirty="0"/>
              <a:t>Access &amp; Identification Systems:</a:t>
            </a:r>
            <a:r>
              <a:rPr lang="en-US" dirty="0"/>
              <a:t> Physical access control systems, personnel and vehicle ID systems (excluding license plate/facial recognition).</a:t>
            </a:r>
          </a:p>
          <a:p>
            <a:r>
              <a:rPr lang="en-US" b="1" dirty="0"/>
              <a:t>Screening Systems:</a:t>
            </a:r>
            <a:r>
              <a:rPr lang="en-US" dirty="0"/>
              <a:t> Hand-held or walk-through magnetometers for personnel and package screening.</a:t>
            </a:r>
          </a:p>
          <a:p>
            <a:r>
              <a:rPr lang="en-US" b="1" dirty="0"/>
              <a:t>Installation Costs:</a:t>
            </a:r>
            <a:r>
              <a:rPr lang="en-US" dirty="0"/>
              <a:t> Includes installation of all authorized FEMA grant-purchased equipment.</a:t>
            </a:r>
          </a:p>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13</a:t>
            </a:fld>
            <a:endParaRPr lang="en-US" dirty="0"/>
          </a:p>
        </p:txBody>
      </p:sp>
    </p:spTree>
    <p:extLst>
      <p:ext uri="{BB962C8B-B14F-4D97-AF65-F5344CB8AC3E}">
        <p14:creationId xmlns:p14="http://schemas.microsoft.com/office/powerpoint/2010/main" val="1929438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7" name="Picture 6">
            <a:extLst>
              <a:ext uri="{FF2B5EF4-FFF2-40B4-BE49-F238E27FC236}">
                <a16:creationId xmlns:a16="http://schemas.microsoft.com/office/drawing/2014/main" id="{3F766B35-0A8E-4356-79C1-35207C0F9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115" y="5065921"/>
            <a:ext cx="1643401" cy="16442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tmp"/><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tmp"/><Relationship Id="rId4" Type="http://schemas.openxmlformats.org/officeDocument/2006/relationships/image" Target="../media/image4.tmp"/></Relationships>
</file>

<file path=ppt/slides/_rels/slide10.xml.rels><?xml version="1.0" encoding="UTF-8" standalone="yes"?>
<Relationships xmlns="http://schemas.openxmlformats.org/package/2006/relationships"><Relationship Id="rId3" Type="http://schemas.openxmlformats.org/officeDocument/2006/relationships/hyperlink" Target="https://www.dhs.gov/sites/default/files/publications/Developing_EOPs_for_Houses_of_Worship_FINAL.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fema.gov/grants/tools/authorized-equipment-lis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fema.gov/fact-sheet/department-homeland-security-dhs-nsgp-notice-funding-opportunity-nofo-fiscal-year-202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cisa.gov/safecom/fundin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mailto:IOEMLogistics@imd.Idaho.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fema.gov/sites/default/files/documents/fema_ehp-screening_form_ff-207-fy-21-100_3-31-2026.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fema.gov/sites/default/files/documents/fema_policy-405-143-1-prohibition-covered-services-equipment-gpd.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sam.gov/SA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IOEMFinance@imd.Idaho.gov"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grants.gov/" TargetMode="External"/><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s://www.grants.gov/search-results-detail/360157" TargetMode="External"/><Relationship Id="rId4" Type="http://schemas.openxmlformats.org/officeDocument/2006/relationships/hyperlink" Target="https://www.grants.gov/search-grants" TargetMode="External"/><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fema.gov/sites/default/files/documents/fema_recission_of_prohibited-controlled_equipment_policy_information_bulletin.pdf" TargetMode="External"/><Relationship Id="rId3" Type="http://schemas.openxmlformats.org/officeDocument/2006/relationships/hyperlink" Target="file:///\\files2016.imd.idaho.gov\homeland%20security\BHS%20FINANCE\Grants\2025\2025%20SHSP\3-Guidance\fema_gpd_fy2025-preparedness-grants-manual_082025.pdf" TargetMode="External"/><Relationship Id="rId7" Type="http://schemas.openxmlformats.org/officeDocument/2006/relationships/hyperlink" Target="https://www.presidency.ucsb.edu/documents/executive-order-14148-initial-rescissions-harmful-executive-orders-and-action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fema.gov/fact-sheet/fy-2025-nonprofit-security-grant-program-key-changes" TargetMode="External"/><Relationship Id="rId5" Type="http://schemas.openxmlformats.org/officeDocument/2006/relationships/hyperlink" Target="https://gotomygrants.com/" TargetMode="External"/><Relationship Id="rId4" Type="http://schemas.openxmlformats.org/officeDocument/2006/relationships/hyperlink" Target="https://www.fema.gov/fact-sheet/department-homeland-security-dhs-nsgp-notice-funding-opportunity-nofo-fiscal-year-2025" TargetMode="External"/><Relationship Id="rId9" Type="http://schemas.openxmlformats.org/officeDocument/2006/relationships/hyperlink" Target="Grants.gov"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protect-us.mimecast.com/s/WfWtC0R7oLfr6jzKiREDsB?domain=lnks.gd"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protect-us.mimecast.com/s/v3nkClYgk7IzgLlyTmIs9t?domain=lnks.gd" TargetMode="External"/><Relationship Id="rId5" Type="http://schemas.openxmlformats.org/officeDocument/2006/relationships/hyperlink" Target="https://protect-us.mimecast.com/s/DRgxCjRKg8fypg02F4HvJm?domain=lnks.gd" TargetMode="External"/><Relationship Id="rId4" Type="http://schemas.openxmlformats.org/officeDocument/2006/relationships/hyperlink" Target="https://sam.gov/content/duns-uei"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cisa.gov/houses-worship-security-self-assessment"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grants.gov/"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apps.irs.gov/app/eos/"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Kharneck@imd.Idaho.gov" TargetMode="External"/><Relationship Id="rId2" Type="http://schemas.openxmlformats.org/officeDocument/2006/relationships/hyperlink" Target="mailto:mmccarter@imd.Idaho.gov" TargetMode="External"/><Relationship Id="rId1" Type="http://schemas.openxmlformats.org/officeDocument/2006/relationships/slideLayout" Target="../slideLayouts/slideLayout1.xml"/><Relationship Id="rId5" Type="http://schemas.openxmlformats.org/officeDocument/2006/relationships/hyperlink" Target="mailto:vmoth@imd.Idaho.gov" TargetMode="External"/><Relationship Id="rId4" Type="http://schemas.openxmlformats.org/officeDocument/2006/relationships/hyperlink" Target="mailto:lmagdelano@imd.Idaho.go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fema.gov/sites/default/files/documents/fema_gpd_fy2025-preparedness-grants-manual_082025.pdf" TargetMode="External"/><Relationship Id="rId3" Type="http://schemas.openxmlformats.org/officeDocument/2006/relationships/hyperlink" Target="https://www.fema.gov/emergency-managers/national-preparedness/goal" TargetMode="External"/><Relationship Id="rId7" Type="http://schemas.openxmlformats.org/officeDocument/2006/relationships/hyperlink" Target="https://www.fema.gov/fact-sheet/fiscal-year-2025-nonprofit-security-grant-program-nsgp-subapplicant-quick-start-guid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fema.gov/fact-sheet/fy-2025-nonprofit-security-grant-program-frequently-asked-questions" TargetMode="External"/><Relationship Id="rId5" Type="http://schemas.openxmlformats.org/officeDocument/2006/relationships/hyperlink" Target="https://www.fema.gov/fact-sheet/department-homeland-security-dhs-nsgp-notice-funding-opportunity-nofo-fiscal-year-2025" TargetMode="External"/><Relationship Id="rId4" Type="http://schemas.openxmlformats.org/officeDocument/2006/relationships/hyperlink" Target="https://ioem.idaho.gov/about/administration-outreach/community-preparednes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027911" y="335845"/>
            <a:ext cx="8160232" cy="6494085"/>
          </a:xfrm>
          <a:prstGeom prst="rect">
            <a:avLst/>
          </a:prstGeom>
          <a:noFill/>
        </p:spPr>
        <p:txBody>
          <a:bodyPr wrap="square" rtlCol="0">
            <a:spAutoFit/>
          </a:bodyPr>
          <a:lstStyle/>
          <a:p>
            <a:pPr algn="ctr"/>
            <a:endParaRPr lang="en-US" b="1" dirty="0"/>
          </a:p>
          <a:p>
            <a:pPr algn="ctr"/>
            <a:endParaRPr lang="en-US" b="1" dirty="0"/>
          </a:p>
          <a:p>
            <a:pPr algn="ctr"/>
            <a:r>
              <a:rPr lang="en-US" sz="2400" b="1" dirty="0"/>
              <a:t>2025 Nonprofit Security Grant Program (NSGP)</a:t>
            </a:r>
          </a:p>
          <a:p>
            <a:pPr algn="ctr"/>
            <a:r>
              <a:rPr lang="en-US" sz="2000" i="1" dirty="0"/>
              <a:t>Harden nonprofit targets against attack</a:t>
            </a:r>
            <a:endParaRPr lang="en-US" sz="1600" i="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400" b="1" dirty="0"/>
              <a:t>Bidder’s Workshop</a:t>
            </a:r>
          </a:p>
          <a:p>
            <a:pPr algn="ctr"/>
            <a:r>
              <a:rPr lang="en-US" sz="2400" dirty="0"/>
              <a:t> </a:t>
            </a:r>
            <a:r>
              <a:rPr lang="en-US" sz="2400" dirty="0">
                <a:highlight>
                  <a:srgbClr val="00FFFF"/>
                </a:highlight>
              </a:rPr>
              <a:t>10/15/25</a:t>
            </a:r>
            <a:r>
              <a:rPr lang="en-US" sz="2400" dirty="0"/>
              <a:t>, 2025</a:t>
            </a:r>
          </a:p>
          <a:p>
            <a:endParaRPr lang="en-US" dirty="0"/>
          </a:p>
          <a:p>
            <a:endParaRPr lang="en-US" dirty="0"/>
          </a:p>
          <a:p>
            <a:endParaRPr lang="en-US" dirty="0"/>
          </a:p>
        </p:txBody>
      </p:sp>
      <p:pic>
        <p:nvPicPr>
          <p:cNvPr id="11" name="Picture 10">
            <a:extLst>
              <a:ext uri="{FF2B5EF4-FFF2-40B4-BE49-F238E27FC236}">
                <a16:creationId xmlns:a16="http://schemas.microsoft.com/office/drawing/2014/main" id="{B53D3F15-607A-4221-947B-9B5D369F225E}"/>
              </a:ext>
            </a:extLst>
          </p:cNvPr>
          <p:cNvPicPr>
            <a:picLocks noChangeAspect="1"/>
          </p:cNvPicPr>
          <p:nvPr/>
        </p:nvPicPr>
        <p:blipFill>
          <a:blip r:embed="rId2"/>
          <a:stretch>
            <a:fillRect/>
          </a:stretch>
        </p:blipFill>
        <p:spPr>
          <a:xfrm>
            <a:off x="1682239" y="1908213"/>
            <a:ext cx="2392703" cy="1442897"/>
          </a:xfrm>
          <a:prstGeom prst="rect">
            <a:avLst/>
          </a:prstGeom>
        </p:spPr>
      </p:pic>
      <p:pic>
        <p:nvPicPr>
          <p:cNvPr id="6" name="Picture 5">
            <a:extLst>
              <a:ext uri="{FF2B5EF4-FFF2-40B4-BE49-F238E27FC236}">
                <a16:creationId xmlns:a16="http://schemas.microsoft.com/office/drawing/2014/main" id="{3E1188D1-032D-FD7E-2E8B-AC6034D3B492}"/>
              </a:ext>
            </a:extLst>
          </p:cNvPr>
          <p:cNvPicPr>
            <a:picLocks noChangeAspect="1"/>
          </p:cNvPicPr>
          <p:nvPr/>
        </p:nvPicPr>
        <p:blipFill>
          <a:blip r:embed="rId3"/>
          <a:stretch>
            <a:fillRect/>
          </a:stretch>
        </p:blipFill>
        <p:spPr>
          <a:xfrm>
            <a:off x="4121869" y="1910081"/>
            <a:ext cx="2828189" cy="1441029"/>
          </a:xfrm>
          <a:prstGeom prst="rect">
            <a:avLst/>
          </a:prstGeom>
        </p:spPr>
      </p:pic>
      <p:pic>
        <p:nvPicPr>
          <p:cNvPr id="5" name="Picture 4">
            <a:extLst>
              <a:ext uri="{FF2B5EF4-FFF2-40B4-BE49-F238E27FC236}">
                <a16:creationId xmlns:a16="http://schemas.microsoft.com/office/drawing/2014/main" id="{4B04EBF3-D74B-4E09-A90B-22E1E75CFE5C}"/>
              </a:ext>
            </a:extLst>
          </p:cNvPr>
          <p:cNvPicPr>
            <a:picLocks noChangeAspect="1"/>
          </p:cNvPicPr>
          <p:nvPr/>
        </p:nvPicPr>
        <p:blipFill>
          <a:blip r:embed="rId4"/>
          <a:srcRect l="3442" t="-1472" r="14333" b="1472"/>
          <a:stretch>
            <a:fillRect/>
          </a:stretch>
        </p:blipFill>
        <p:spPr>
          <a:xfrm>
            <a:off x="7007470" y="1910082"/>
            <a:ext cx="1784839" cy="1441029"/>
          </a:xfrm>
          <a:prstGeom prst="rect">
            <a:avLst/>
          </a:prstGeom>
        </p:spPr>
      </p:pic>
      <p:pic>
        <p:nvPicPr>
          <p:cNvPr id="7" name="Picture 6">
            <a:extLst>
              <a:ext uri="{FF2B5EF4-FFF2-40B4-BE49-F238E27FC236}">
                <a16:creationId xmlns:a16="http://schemas.microsoft.com/office/drawing/2014/main" id="{9AF6F1E8-31C0-4C57-9B97-F31CC42177B2}"/>
              </a:ext>
            </a:extLst>
          </p:cNvPr>
          <p:cNvPicPr>
            <a:picLocks noChangeAspect="1"/>
          </p:cNvPicPr>
          <p:nvPr/>
        </p:nvPicPr>
        <p:blipFill>
          <a:blip r:embed="rId5"/>
          <a:stretch>
            <a:fillRect/>
          </a:stretch>
        </p:blipFill>
        <p:spPr>
          <a:xfrm>
            <a:off x="508754" y="2281689"/>
            <a:ext cx="1128041" cy="896129"/>
          </a:xfrm>
          <a:prstGeom prst="rect">
            <a:avLst/>
          </a:prstGeom>
        </p:spPr>
      </p:pic>
      <p:pic>
        <p:nvPicPr>
          <p:cNvPr id="8" name="Picture 7">
            <a:extLst>
              <a:ext uri="{FF2B5EF4-FFF2-40B4-BE49-F238E27FC236}">
                <a16:creationId xmlns:a16="http://schemas.microsoft.com/office/drawing/2014/main" id="{DBC6366C-3DBC-9ADC-E6F9-B8C4EA50BA0A}"/>
              </a:ext>
            </a:extLst>
          </p:cNvPr>
          <p:cNvPicPr>
            <a:picLocks noChangeAspect="1"/>
          </p:cNvPicPr>
          <p:nvPr/>
        </p:nvPicPr>
        <p:blipFill>
          <a:blip r:embed="rId6"/>
          <a:stretch>
            <a:fillRect/>
          </a:stretch>
        </p:blipFill>
        <p:spPr>
          <a:xfrm>
            <a:off x="1520066" y="3506891"/>
            <a:ext cx="3396282" cy="1441029"/>
          </a:xfrm>
          <a:prstGeom prst="rect">
            <a:avLst/>
          </a:prstGeom>
        </p:spPr>
      </p:pic>
      <p:pic>
        <p:nvPicPr>
          <p:cNvPr id="13" name="Picture 12">
            <a:extLst>
              <a:ext uri="{FF2B5EF4-FFF2-40B4-BE49-F238E27FC236}">
                <a16:creationId xmlns:a16="http://schemas.microsoft.com/office/drawing/2014/main" id="{DC2B8940-60C2-D1B8-15B9-29979379276C}"/>
              </a:ext>
            </a:extLst>
          </p:cNvPr>
          <p:cNvPicPr>
            <a:picLocks noChangeAspect="1"/>
          </p:cNvPicPr>
          <p:nvPr/>
        </p:nvPicPr>
        <p:blipFill>
          <a:blip r:embed="rId7"/>
          <a:stretch>
            <a:fillRect/>
          </a:stretch>
        </p:blipFill>
        <p:spPr>
          <a:xfrm>
            <a:off x="5806505" y="3582887"/>
            <a:ext cx="2938297" cy="1549549"/>
          </a:xfrm>
          <a:prstGeom prst="rect">
            <a:avLst/>
          </a:prstGeom>
        </p:spPr>
      </p:pic>
    </p:spTree>
    <p:extLst>
      <p:ext uri="{BB962C8B-B14F-4D97-AF65-F5344CB8AC3E}">
        <p14:creationId xmlns:p14="http://schemas.microsoft.com/office/powerpoint/2010/main" val="15355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306757" y="945326"/>
            <a:ext cx="8160232" cy="4903907"/>
          </a:xfrm>
          <a:prstGeom prst="rect">
            <a:avLst/>
          </a:prstGeom>
          <a:noFill/>
        </p:spPr>
        <p:txBody>
          <a:bodyPr wrap="square" rtlCol="0">
            <a:spAutoFit/>
          </a:bodyPr>
          <a:lstStyle/>
          <a:p>
            <a:pPr algn="ctr"/>
            <a:r>
              <a:rPr lang="en-US" b="1" dirty="0"/>
              <a:t>2025 NSGP Allowable Costs</a:t>
            </a:r>
          </a:p>
          <a:p>
            <a:pPr algn="ctr"/>
            <a:endParaRPr lang="en-US" b="1" dirty="0"/>
          </a:p>
          <a:p>
            <a:r>
              <a:rPr lang="en-US" b="1" u="sng" dirty="0"/>
              <a:t>Planning</a:t>
            </a:r>
            <a:r>
              <a:rPr lang="en-US" dirty="0"/>
              <a:t>- Security or emergency planning expenses and the materials required to conduct planning activities.</a:t>
            </a:r>
          </a:p>
          <a:p>
            <a:endParaRPr lang="en-US" dirty="0"/>
          </a:p>
          <a:p>
            <a:pPr marL="742950" lvl="1" indent="-285750">
              <a:spcAft>
                <a:spcPts val="800"/>
              </a:spcAft>
              <a:buFont typeface="Arial" panose="020B0604020202020204" pitchFamily="34" charset="0"/>
              <a:buChar char="•"/>
            </a:pPr>
            <a:r>
              <a:rPr lang="en-US" dirty="0"/>
              <a:t>Must relate to the protection of the (specific) facility and the people within and should include consideration of individuals with access and functional needs as well as those with limited English proficiency.</a:t>
            </a:r>
          </a:p>
          <a:p>
            <a:pPr marL="742950" lvl="1" indent="-285750">
              <a:buFont typeface="Arial" panose="020B0604020202020204" pitchFamily="34" charset="0"/>
              <a:buChar char="•"/>
            </a:pPr>
            <a:r>
              <a:rPr lang="en-US" dirty="0"/>
              <a:t>Examples of planning activities include (but not limited to):</a:t>
            </a:r>
          </a:p>
          <a:p>
            <a:pPr marL="1200150" lvl="2" indent="-285750">
              <a:buFont typeface="Wingdings" panose="05000000000000000000" pitchFamily="2" charset="2"/>
              <a:buChar char="Ø"/>
            </a:pPr>
            <a:r>
              <a:rPr lang="en-US" dirty="0"/>
              <a:t>Develop, enhance, &amp; strengthen security plans, protocols,&amp; assessments</a:t>
            </a:r>
          </a:p>
          <a:p>
            <a:pPr marL="1200150" lvl="2" indent="-285750">
              <a:buFont typeface="Wingdings" panose="05000000000000000000" pitchFamily="2" charset="2"/>
              <a:buChar char="Ø"/>
            </a:pPr>
            <a:r>
              <a:rPr lang="en-US" dirty="0"/>
              <a:t>Emergency contingency, evacuation, &amp; shelter-in-place plans</a:t>
            </a:r>
          </a:p>
          <a:p>
            <a:pPr marL="1200150" lvl="2" indent="-285750">
              <a:buFont typeface="Wingdings" panose="05000000000000000000" pitchFamily="2" charset="2"/>
              <a:buChar char="Ø"/>
            </a:pPr>
            <a:r>
              <a:rPr lang="en-US" dirty="0"/>
              <a:t>Coordination and info sharing with fusion centers </a:t>
            </a:r>
          </a:p>
          <a:p>
            <a:pPr lvl="2"/>
            <a:endParaRPr lang="en-US" dirty="0"/>
          </a:p>
          <a:p>
            <a:pPr lvl="2"/>
            <a:r>
              <a:rPr lang="en-US" dirty="0">
                <a:hlinkClick r:id="rId3"/>
              </a:rPr>
              <a:t>FEMA Guide for Developing Emergency Operations Plans for</a:t>
            </a:r>
          </a:p>
          <a:p>
            <a:pPr lvl="2"/>
            <a:r>
              <a:rPr lang="en-US" dirty="0">
                <a:hlinkClick r:id="rId3"/>
              </a:rPr>
              <a:t>Houses of Worship</a:t>
            </a:r>
            <a:endParaRPr lang="en-US" dirty="0"/>
          </a:p>
          <a:p>
            <a:endParaRPr lang="en-US" dirty="0"/>
          </a:p>
        </p:txBody>
      </p:sp>
    </p:spTree>
    <p:extLst>
      <p:ext uri="{BB962C8B-B14F-4D97-AF65-F5344CB8AC3E}">
        <p14:creationId xmlns:p14="http://schemas.microsoft.com/office/powerpoint/2010/main" val="124396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233015" y="510248"/>
            <a:ext cx="8160232" cy="4801314"/>
          </a:xfrm>
          <a:prstGeom prst="rect">
            <a:avLst/>
          </a:prstGeom>
          <a:noFill/>
        </p:spPr>
        <p:txBody>
          <a:bodyPr wrap="square" rtlCol="0">
            <a:spAutoFit/>
          </a:bodyPr>
          <a:lstStyle/>
          <a:p>
            <a:pPr algn="ctr"/>
            <a:r>
              <a:rPr lang="en-US" b="1" dirty="0"/>
              <a:t>2025 NSGP Allowable Costs</a:t>
            </a:r>
          </a:p>
          <a:p>
            <a:pPr algn="ctr"/>
            <a:endParaRPr lang="en-US" b="1" dirty="0"/>
          </a:p>
          <a:p>
            <a:r>
              <a:rPr lang="en-US" b="1" u="sng" dirty="0"/>
              <a:t>Training &amp; Exercises</a:t>
            </a:r>
          </a:p>
          <a:p>
            <a:endParaRPr lang="en-US" dirty="0"/>
          </a:p>
          <a:p>
            <a:pPr marL="285750" indent="-285750">
              <a:buFont typeface="Wingdings" panose="05000000000000000000" pitchFamily="2" charset="2"/>
              <a:buChar char="Ø"/>
            </a:pPr>
            <a:r>
              <a:rPr lang="en-US" dirty="0"/>
              <a:t>Training: For organization personnel, staff, members, and volunteers. Includes onsite/offsite training and train-the-trainer courses.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Security Exercises: Plan and conduct exercises to validate plans, assess capabilities, and identify gaps, including for individuals with access/functional needs.</a:t>
            </a:r>
          </a:p>
          <a:p>
            <a:pPr marL="742950" lvl="1" indent="-285750">
              <a:buFont typeface="Wingdings" panose="05000000000000000000" pitchFamily="2" charset="2"/>
              <a:buChar char="Ø"/>
            </a:pPr>
            <a:r>
              <a:rPr lang="en-US" dirty="0"/>
              <a:t>Course details and budgeted costs must be in IJ</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Costs: Covers fees, materials, supplies, and documentation. </a:t>
            </a:r>
          </a:p>
          <a:p>
            <a:pPr marL="742950" lvl="1" indent="-285750">
              <a:buFont typeface="Wingdings" panose="05000000000000000000" pitchFamily="2" charset="2"/>
              <a:buChar char="Ø"/>
            </a:pPr>
            <a:r>
              <a:rPr lang="en-US" dirty="0"/>
              <a:t>Travel not reimbursable.</a:t>
            </a:r>
          </a:p>
          <a:p>
            <a:endParaRPr lang="en-US" dirty="0"/>
          </a:p>
          <a:p>
            <a:pPr marL="285750" indent="-285750">
              <a:buFont typeface="Wingdings" panose="05000000000000000000" pitchFamily="2" charset="2"/>
              <a:buChar char="Ø"/>
            </a:pPr>
            <a:r>
              <a:rPr lang="en-US" dirty="0"/>
              <a:t>Guidance: Follow HSEEP principles; use After Action Reports and Improvement Plans to address gaps iteratively.</a:t>
            </a:r>
          </a:p>
        </p:txBody>
      </p:sp>
    </p:spTree>
    <p:extLst>
      <p:ext uri="{BB962C8B-B14F-4D97-AF65-F5344CB8AC3E}">
        <p14:creationId xmlns:p14="http://schemas.microsoft.com/office/powerpoint/2010/main" val="54754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306757" y="945326"/>
            <a:ext cx="8160232" cy="5355312"/>
          </a:xfrm>
          <a:prstGeom prst="rect">
            <a:avLst/>
          </a:prstGeom>
          <a:noFill/>
        </p:spPr>
        <p:txBody>
          <a:bodyPr wrap="square" rtlCol="0">
            <a:spAutoFit/>
          </a:bodyPr>
          <a:lstStyle/>
          <a:p>
            <a:pPr algn="ctr"/>
            <a:r>
              <a:rPr lang="en-US" b="1" dirty="0"/>
              <a:t>2025 NSGP Allowable Costs</a:t>
            </a:r>
          </a:p>
          <a:p>
            <a:pPr algn="ctr"/>
            <a:endParaRPr lang="en-US" b="1" dirty="0"/>
          </a:p>
          <a:p>
            <a:r>
              <a:rPr lang="en-US" b="1" u="sng" dirty="0"/>
              <a:t>Training / Exercises</a:t>
            </a:r>
            <a:endParaRPr lang="en-US" b="1"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Allowable training / exercise topics include physical and cybersecurity, target hardening and terrorism awareness / employee preparedness topics such as Community Emergency Response Team (CERT) training, active shooter training, and emergency AED and basic first aid training.</a:t>
            </a:r>
          </a:p>
          <a:p>
            <a:pPr marL="742950" lvl="1" indent="-285750">
              <a:buFont typeface="Arial" panose="020B0604020202020204" pitchFamily="34" charset="0"/>
              <a:buChar char="•"/>
            </a:pPr>
            <a:endParaRPr lang="en-US" dirty="0"/>
          </a:p>
          <a:p>
            <a:pPr marL="1200150" lvl="2" indent="-285750">
              <a:buFont typeface="Wingdings" panose="05000000000000000000" pitchFamily="2" charset="2"/>
              <a:buChar char="Ø"/>
            </a:pPr>
            <a:r>
              <a:rPr lang="en-US" dirty="0"/>
              <a:t>Applicants should include specific details about any proposed training/exercises, to include topic, organizational attendees / participants, length, costs and what identified vulnerability the activity will help mitigate.</a:t>
            </a:r>
          </a:p>
          <a:p>
            <a:endParaRPr lang="en-US" dirty="0"/>
          </a:p>
          <a:p>
            <a:pPr marL="285750" indent="-285750">
              <a:buFont typeface="Arial" panose="020B0604020202020204" pitchFamily="34" charset="0"/>
              <a:buChar char="•"/>
            </a:pPr>
            <a:endParaRPr lang="en-US" dirty="0"/>
          </a:p>
          <a:p>
            <a:pPr algn="ctr"/>
            <a:endParaRPr lang="en-US" b="1" dirty="0"/>
          </a:p>
          <a:p>
            <a:endParaRPr lang="en-US" dirty="0"/>
          </a:p>
          <a:p>
            <a:endParaRPr lang="en-US" dirty="0"/>
          </a:p>
        </p:txBody>
      </p:sp>
    </p:spTree>
    <p:extLst>
      <p:ext uri="{BB962C8B-B14F-4D97-AF65-F5344CB8AC3E}">
        <p14:creationId xmlns:p14="http://schemas.microsoft.com/office/powerpoint/2010/main" val="171443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67DBC-C112-EEDA-6109-5D7C37F73C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44ABE0-F2CA-467E-70C9-0C144BF1A079}"/>
              </a:ext>
            </a:extLst>
          </p:cNvPr>
          <p:cNvSpPr txBox="1"/>
          <p:nvPr/>
        </p:nvSpPr>
        <p:spPr>
          <a:xfrm>
            <a:off x="1328791" y="559734"/>
            <a:ext cx="8160232" cy="6740307"/>
          </a:xfrm>
          <a:prstGeom prst="rect">
            <a:avLst/>
          </a:prstGeom>
          <a:noFill/>
        </p:spPr>
        <p:txBody>
          <a:bodyPr wrap="square" rtlCol="0">
            <a:spAutoFit/>
          </a:bodyPr>
          <a:lstStyle/>
          <a:p>
            <a:pPr algn="ctr"/>
            <a:r>
              <a:rPr lang="en-US" b="1" dirty="0"/>
              <a:t>2025 NSGP Allowable Costs</a:t>
            </a:r>
          </a:p>
          <a:p>
            <a:pPr algn="ctr"/>
            <a:endParaRPr lang="en-US" b="1" dirty="0"/>
          </a:p>
          <a:p>
            <a:r>
              <a:rPr lang="en-US" b="1" u="sng" dirty="0">
                <a:latin typeface="Segoe UI" panose="020B0502040204020203" pitchFamily="34" charset="0"/>
                <a:cs typeface="Segoe UI" panose="020B0502040204020203" pitchFamily="34" charset="0"/>
              </a:rPr>
              <a:t>Equipment</a:t>
            </a:r>
            <a:r>
              <a:rPr lang="en-US" dirty="0">
                <a:latin typeface="Segoe UI" panose="020B0502040204020203" pitchFamily="34" charset="0"/>
                <a:cs typeface="Segoe UI" panose="020B0502040204020203" pitchFamily="34" charset="0"/>
              </a:rPr>
              <a:t>- </a:t>
            </a:r>
            <a:r>
              <a:rPr lang="en-US" dirty="0"/>
              <a:t>Allowable costs are focused on facility hardening and physical security enhancements. Funding can be used for the acquisition and installation of security equipment on real property (including buildings and improvements) owned or leased by the nonprofit organization, specifically in prevention of and/or protection against the risk of a terrorist or other extremist attack.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NSGP allowable equipment is a </a:t>
            </a:r>
            <a:r>
              <a:rPr lang="en-US" b="1" dirty="0">
                <a:latin typeface="Segoe UI" panose="020B0502040204020203" pitchFamily="34" charset="0"/>
                <a:cs typeface="Segoe UI" panose="020B0502040204020203" pitchFamily="34" charset="0"/>
                <a:hlinkClick r:id="rId3"/>
              </a:rPr>
              <a:t>subset of the AEL</a:t>
            </a:r>
            <a:r>
              <a:rPr lang="en-US" b="1"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Find the listing on pages </a:t>
            </a:r>
            <a:r>
              <a:rPr lang="en-US" dirty="0">
                <a:latin typeface="Segoe UI" panose="020B0502040204020203" pitchFamily="34" charset="0"/>
                <a:cs typeface="Segoe UI" panose="020B0502040204020203" pitchFamily="34" charset="0"/>
                <a:hlinkClick r:id="rId4"/>
              </a:rPr>
              <a:t>43-46 of the NOFO </a:t>
            </a:r>
            <a:r>
              <a:rPr lang="en-US" dirty="0">
                <a:latin typeface="Segoe UI" panose="020B0502040204020203" pitchFamily="34" charset="0"/>
                <a:cs typeface="Segoe UI" panose="020B0502040204020203" pitchFamily="34" charset="0"/>
              </a:rPr>
              <a:t>and in the dropdown menu of Section IV-B of the IJ. </a:t>
            </a:r>
          </a:p>
          <a:p>
            <a:pPr marL="285750" indent="-285750">
              <a:buFont typeface="Wingdings" panose="05000000000000000000" pitchFamily="2" charset="2"/>
              <a:buChar char="Ø"/>
            </a:pPr>
            <a:r>
              <a:rPr lang="en-US" b="1" dirty="0"/>
              <a:t>Key Categories</a:t>
            </a:r>
          </a:p>
          <a:p>
            <a:pPr marL="742950" lvl="1" indent="-285750">
              <a:buFont typeface="Wingdings" panose="05000000000000000000" pitchFamily="2" charset="2"/>
              <a:buChar char="Ø"/>
            </a:pPr>
            <a:r>
              <a:rPr lang="en-US" b="1" dirty="0"/>
              <a:t>Notification &amp; Communication:</a:t>
            </a:r>
            <a:r>
              <a:rPr lang="en-US" dirty="0"/>
              <a:t> PA systems, radios, repeaters, intercoms, paging.</a:t>
            </a:r>
          </a:p>
          <a:p>
            <a:pPr marL="742950" lvl="1" indent="-285750">
              <a:buFont typeface="Wingdings" panose="05000000000000000000" pitchFamily="2" charset="2"/>
              <a:buChar char="Ø"/>
            </a:pPr>
            <a:r>
              <a:rPr lang="en-US" b="1" dirty="0"/>
              <a:t>Access &amp; ID:</a:t>
            </a:r>
            <a:r>
              <a:rPr lang="en-US" dirty="0"/>
              <a:t> Credentialing, access control, personnel/vehicle ID, screening.</a:t>
            </a:r>
          </a:p>
          <a:p>
            <a:pPr marL="742950" lvl="1" indent="-285750">
              <a:buFont typeface="Wingdings" panose="05000000000000000000" pitchFamily="2" charset="2"/>
              <a:buChar char="Ø"/>
            </a:pPr>
            <a:r>
              <a:rPr lang="en-US" b="1" dirty="0"/>
              <a:t>Cybersecurity &amp; IT:</a:t>
            </a:r>
            <a:r>
              <a:rPr lang="en-US" dirty="0"/>
              <a:t> Authentication, encryption, malware protection, firewalls, IT backup.</a:t>
            </a:r>
          </a:p>
          <a:p>
            <a:pPr marL="742950" lvl="1" indent="-285750">
              <a:buFont typeface="Wingdings" panose="05000000000000000000" pitchFamily="2" charset="2"/>
              <a:buChar char="Ø"/>
            </a:pPr>
            <a:r>
              <a:rPr lang="en-US" b="1" dirty="0"/>
              <a:t>Physical Security:</a:t>
            </a:r>
            <a:r>
              <a:rPr lang="en-US" dirty="0"/>
              <a:t> Reinforced doors/gates, barriers, blast-resistant receptacles, sensors, lighting.</a:t>
            </a:r>
          </a:p>
          <a:p>
            <a:pPr marL="742950" lvl="1" indent="-285750">
              <a:buFont typeface="Wingdings" panose="05000000000000000000" pitchFamily="2" charset="2"/>
              <a:buChar char="Ø"/>
            </a:pPr>
            <a:r>
              <a:rPr lang="en-US" b="1" dirty="0"/>
              <a:t>Video &amp; Monitoring:</a:t>
            </a:r>
            <a:r>
              <a:rPr lang="en-US" dirty="0"/>
              <a:t> Security cameras, acoustic sensors, infrastructure monitoring, alert software.</a:t>
            </a:r>
          </a:p>
          <a:p>
            <a:pPr marL="285750" indent="-285750">
              <a:buFont typeface="Wingdings" panose="05000000000000000000" pitchFamily="2" charset="2"/>
              <a:buChar char="Ø"/>
            </a:pPr>
            <a:endParaRPr lang="en-US"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325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61F42-E495-37B1-A1FC-A4089257E00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448A1FE-1398-E66A-3431-DA5841A2D638}"/>
              </a:ext>
            </a:extLst>
          </p:cNvPr>
          <p:cNvSpPr txBox="1"/>
          <p:nvPr/>
        </p:nvSpPr>
        <p:spPr>
          <a:xfrm>
            <a:off x="1306757" y="419546"/>
            <a:ext cx="8160232" cy="646331"/>
          </a:xfrm>
          <a:prstGeom prst="rect">
            <a:avLst/>
          </a:prstGeom>
          <a:noFill/>
        </p:spPr>
        <p:txBody>
          <a:bodyPr wrap="square" rtlCol="0">
            <a:spAutoFit/>
          </a:bodyPr>
          <a:lstStyle/>
          <a:p>
            <a:pPr algn="ctr"/>
            <a:r>
              <a:rPr lang="en-US" dirty="0"/>
              <a:t>Full list of Allowable Activities and Equipment found in FY 2025 NOFO Authorized Equipment List (AEL)</a:t>
            </a:r>
          </a:p>
        </p:txBody>
      </p:sp>
      <p:pic>
        <p:nvPicPr>
          <p:cNvPr id="4" name="Picture 3">
            <a:extLst>
              <a:ext uri="{FF2B5EF4-FFF2-40B4-BE49-F238E27FC236}">
                <a16:creationId xmlns:a16="http://schemas.microsoft.com/office/drawing/2014/main" id="{49203374-798A-5C34-9F91-3A818498F07B}"/>
              </a:ext>
            </a:extLst>
          </p:cNvPr>
          <p:cNvPicPr>
            <a:picLocks noChangeAspect="1"/>
          </p:cNvPicPr>
          <p:nvPr/>
        </p:nvPicPr>
        <p:blipFill>
          <a:blip r:embed="rId3"/>
          <a:stretch>
            <a:fillRect/>
          </a:stretch>
        </p:blipFill>
        <p:spPr>
          <a:xfrm>
            <a:off x="789473" y="1087161"/>
            <a:ext cx="5151543" cy="2390100"/>
          </a:xfrm>
          <a:prstGeom prst="rect">
            <a:avLst/>
          </a:prstGeom>
        </p:spPr>
      </p:pic>
      <p:pic>
        <p:nvPicPr>
          <p:cNvPr id="5" name="Picture 4">
            <a:extLst>
              <a:ext uri="{FF2B5EF4-FFF2-40B4-BE49-F238E27FC236}">
                <a16:creationId xmlns:a16="http://schemas.microsoft.com/office/drawing/2014/main" id="{491A0102-4636-13C4-9BDA-6BCEA49278FB}"/>
              </a:ext>
            </a:extLst>
          </p:cNvPr>
          <p:cNvPicPr>
            <a:picLocks noChangeAspect="1"/>
          </p:cNvPicPr>
          <p:nvPr/>
        </p:nvPicPr>
        <p:blipFill>
          <a:blip r:embed="rId4"/>
          <a:stretch>
            <a:fillRect/>
          </a:stretch>
        </p:blipFill>
        <p:spPr>
          <a:xfrm>
            <a:off x="3078655" y="1999928"/>
            <a:ext cx="4777825" cy="3125987"/>
          </a:xfrm>
          <a:prstGeom prst="rect">
            <a:avLst/>
          </a:prstGeom>
        </p:spPr>
      </p:pic>
      <p:pic>
        <p:nvPicPr>
          <p:cNvPr id="7" name="Picture 6">
            <a:extLst>
              <a:ext uri="{FF2B5EF4-FFF2-40B4-BE49-F238E27FC236}">
                <a16:creationId xmlns:a16="http://schemas.microsoft.com/office/drawing/2014/main" id="{DE6355EB-464A-CFFC-B770-7E58233515FD}"/>
              </a:ext>
            </a:extLst>
          </p:cNvPr>
          <p:cNvPicPr>
            <a:picLocks noChangeAspect="1"/>
          </p:cNvPicPr>
          <p:nvPr/>
        </p:nvPicPr>
        <p:blipFill>
          <a:blip r:embed="rId5"/>
          <a:stretch>
            <a:fillRect/>
          </a:stretch>
        </p:blipFill>
        <p:spPr>
          <a:xfrm>
            <a:off x="5386873" y="2652794"/>
            <a:ext cx="4975100" cy="3990650"/>
          </a:xfrm>
          <a:prstGeom prst="rect">
            <a:avLst/>
          </a:prstGeom>
        </p:spPr>
      </p:pic>
    </p:spTree>
    <p:extLst>
      <p:ext uri="{BB962C8B-B14F-4D97-AF65-F5344CB8AC3E}">
        <p14:creationId xmlns:p14="http://schemas.microsoft.com/office/powerpoint/2010/main" val="3629493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4ADBE-EA70-E00E-5F3B-5E61343987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1780BE-3F38-D0AA-56ED-C8079F00C131}"/>
              </a:ext>
            </a:extLst>
          </p:cNvPr>
          <p:cNvSpPr txBox="1"/>
          <p:nvPr/>
        </p:nvSpPr>
        <p:spPr>
          <a:xfrm>
            <a:off x="1306757" y="419546"/>
            <a:ext cx="8160232" cy="369332"/>
          </a:xfrm>
          <a:prstGeom prst="rect">
            <a:avLst/>
          </a:prstGeom>
          <a:noFill/>
        </p:spPr>
        <p:txBody>
          <a:bodyPr wrap="square" rtlCol="0">
            <a:spAutoFit/>
          </a:bodyPr>
          <a:lstStyle/>
          <a:p>
            <a:pPr algn="ctr"/>
            <a:r>
              <a:rPr lang="en-US" dirty="0"/>
              <a:t>Allowable Activity and Equipment List (AEL) Items Continued</a:t>
            </a:r>
          </a:p>
        </p:txBody>
      </p:sp>
      <p:pic>
        <p:nvPicPr>
          <p:cNvPr id="9" name="Picture 8">
            <a:extLst>
              <a:ext uri="{FF2B5EF4-FFF2-40B4-BE49-F238E27FC236}">
                <a16:creationId xmlns:a16="http://schemas.microsoft.com/office/drawing/2014/main" id="{EA876936-814C-CDBF-D1D0-4E211C6FFF03}"/>
              </a:ext>
            </a:extLst>
          </p:cNvPr>
          <p:cNvPicPr>
            <a:picLocks noChangeAspect="1"/>
          </p:cNvPicPr>
          <p:nvPr/>
        </p:nvPicPr>
        <p:blipFill>
          <a:blip r:embed="rId2"/>
          <a:stretch>
            <a:fillRect/>
          </a:stretch>
        </p:blipFill>
        <p:spPr>
          <a:xfrm>
            <a:off x="2012361" y="1172654"/>
            <a:ext cx="3911801" cy="5550185"/>
          </a:xfrm>
          <a:prstGeom prst="rect">
            <a:avLst/>
          </a:prstGeom>
        </p:spPr>
      </p:pic>
      <p:pic>
        <p:nvPicPr>
          <p:cNvPr id="11" name="Picture 10">
            <a:extLst>
              <a:ext uri="{FF2B5EF4-FFF2-40B4-BE49-F238E27FC236}">
                <a16:creationId xmlns:a16="http://schemas.microsoft.com/office/drawing/2014/main" id="{A5241E9D-E485-8269-60DF-44D081AD15E7}"/>
              </a:ext>
            </a:extLst>
          </p:cNvPr>
          <p:cNvPicPr>
            <a:picLocks noChangeAspect="1"/>
          </p:cNvPicPr>
          <p:nvPr/>
        </p:nvPicPr>
        <p:blipFill>
          <a:blip r:embed="rId3"/>
          <a:stretch>
            <a:fillRect/>
          </a:stretch>
        </p:blipFill>
        <p:spPr>
          <a:xfrm>
            <a:off x="5924162" y="1172653"/>
            <a:ext cx="4286470" cy="5550185"/>
          </a:xfrm>
          <a:prstGeom prst="rect">
            <a:avLst/>
          </a:prstGeom>
        </p:spPr>
      </p:pic>
    </p:spTree>
    <p:extLst>
      <p:ext uri="{BB962C8B-B14F-4D97-AF65-F5344CB8AC3E}">
        <p14:creationId xmlns:p14="http://schemas.microsoft.com/office/powerpoint/2010/main" val="2011043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4ADBE-EA70-E00E-5F3B-5E61343987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1780BE-3F38-D0AA-56ED-C8079F00C131}"/>
              </a:ext>
            </a:extLst>
          </p:cNvPr>
          <p:cNvSpPr txBox="1"/>
          <p:nvPr/>
        </p:nvSpPr>
        <p:spPr>
          <a:xfrm>
            <a:off x="1306757" y="419546"/>
            <a:ext cx="8160232" cy="369332"/>
          </a:xfrm>
          <a:prstGeom prst="rect">
            <a:avLst/>
          </a:prstGeom>
          <a:noFill/>
        </p:spPr>
        <p:txBody>
          <a:bodyPr wrap="square" rtlCol="0">
            <a:spAutoFit/>
          </a:bodyPr>
          <a:lstStyle/>
          <a:p>
            <a:pPr algn="ctr"/>
            <a:r>
              <a:rPr lang="en-US" dirty="0"/>
              <a:t>Allowable Activity and Equipment List (AEL) Items Continued</a:t>
            </a:r>
          </a:p>
        </p:txBody>
      </p:sp>
      <p:graphicFrame>
        <p:nvGraphicFramePr>
          <p:cNvPr id="6" name="Table 5">
            <a:extLst>
              <a:ext uri="{FF2B5EF4-FFF2-40B4-BE49-F238E27FC236}">
                <a16:creationId xmlns:a16="http://schemas.microsoft.com/office/drawing/2014/main" id="{210E8128-C75D-CF58-01C6-556354AE498F}"/>
              </a:ext>
            </a:extLst>
          </p:cNvPr>
          <p:cNvGraphicFramePr>
            <a:graphicFrameLocks noGrp="1"/>
          </p:cNvGraphicFramePr>
          <p:nvPr>
            <p:extLst>
              <p:ext uri="{D42A27DB-BD31-4B8C-83A1-F6EECF244321}">
                <p14:modId xmlns:p14="http://schemas.microsoft.com/office/powerpoint/2010/main" val="3089041968"/>
              </p:ext>
            </p:extLst>
          </p:nvPr>
        </p:nvGraphicFramePr>
        <p:xfrm>
          <a:off x="1713696" y="788878"/>
          <a:ext cx="9260840" cy="2069200"/>
        </p:xfrm>
        <a:graphic>
          <a:graphicData uri="http://schemas.openxmlformats.org/drawingml/2006/table">
            <a:tbl>
              <a:tblPr>
                <a:tableStyleId>{46F890A9-2807-4EBB-B81D-B2AA78EC7F39}</a:tableStyleId>
              </a:tblPr>
              <a:tblGrid>
                <a:gridCol w="279943">
                  <a:extLst>
                    <a:ext uri="{9D8B030D-6E8A-4147-A177-3AD203B41FA5}">
                      <a16:colId xmlns:a16="http://schemas.microsoft.com/office/drawing/2014/main" val="3724410242"/>
                    </a:ext>
                  </a:extLst>
                </a:gridCol>
                <a:gridCol w="1921136">
                  <a:extLst>
                    <a:ext uri="{9D8B030D-6E8A-4147-A177-3AD203B41FA5}">
                      <a16:colId xmlns:a16="http://schemas.microsoft.com/office/drawing/2014/main" val="2186482330"/>
                    </a:ext>
                  </a:extLst>
                </a:gridCol>
                <a:gridCol w="7059761">
                  <a:extLst>
                    <a:ext uri="{9D8B030D-6E8A-4147-A177-3AD203B41FA5}">
                      <a16:colId xmlns:a16="http://schemas.microsoft.com/office/drawing/2014/main" val="899746826"/>
                    </a:ext>
                  </a:extLst>
                </a:gridCol>
              </a:tblGrid>
              <a:tr h="413840">
                <a:tc>
                  <a:txBody>
                    <a:bodyPr/>
                    <a:lstStyle/>
                    <a:p>
                      <a:pPr algn="ctr" fontAlgn="b"/>
                      <a:r>
                        <a:rPr lang="en-US" sz="1800" b="0" i="0" u="none" strike="noStrike" dirty="0">
                          <a:solidFill>
                            <a:srgbClr val="000000"/>
                          </a:solidFill>
                          <a:effectLst/>
                          <a:latin typeface="Segoe UI" panose="020B0502040204020203" pitchFamily="34" charset="0"/>
                        </a:rPr>
                        <a:t>•</a:t>
                      </a:r>
                    </a:p>
                  </a:txBody>
                  <a:tcPr marL="9525" marR="9525" marT="9525" marB="0" anchor="b">
                    <a:noFill/>
                  </a:tcPr>
                </a:tc>
                <a:tc>
                  <a:txBody>
                    <a:bodyPr/>
                    <a:lstStyle/>
                    <a:p>
                      <a:pPr algn="l" fontAlgn="b"/>
                      <a:r>
                        <a:rPr lang="en-US" sz="1800" b="0" i="0" u="none" strike="noStrike" dirty="0">
                          <a:solidFill>
                            <a:srgbClr val="000000"/>
                          </a:solidFill>
                          <a:effectLst/>
                          <a:latin typeface="Trebuchet MS" panose="020B0603020202020204" pitchFamily="34" charset="0"/>
                        </a:rPr>
                        <a:t>21GN-00-TRNG</a:t>
                      </a:r>
                    </a:p>
                  </a:txBody>
                  <a:tcPr marL="9525" marR="9525" marT="9525" marB="0" anchor="b">
                    <a:noFill/>
                  </a:tcPr>
                </a:tc>
                <a:tc>
                  <a:txBody>
                    <a:bodyPr/>
                    <a:lstStyle/>
                    <a:p>
                      <a:pPr algn="l" fontAlgn="b"/>
                      <a:r>
                        <a:rPr lang="en-US" sz="1800" b="0" i="0" u="none" strike="noStrike" dirty="0">
                          <a:solidFill>
                            <a:srgbClr val="000000"/>
                          </a:solidFill>
                          <a:effectLst/>
                          <a:latin typeface="Trebuchet MS" panose="020B0603020202020204" pitchFamily="34" charset="0"/>
                        </a:rPr>
                        <a:t>Training and Awareness</a:t>
                      </a:r>
                    </a:p>
                  </a:txBody>
                  <a:tcPr marL="9525" marR="9525" marT="9525" marB="0" anchor="b">
                    <a:noFill/>
                  </a:tcPr>
                </a:tc>
                <a:extLst>
                  <a:ext uri="{0D108BD9-81ED-4DB2-BD59-A6C34878D82A}">
                    <a16:rowId xmlns:a16="http://schemas.microsoft.com/office/drawing/2014/main" val="1946037713"/>
                  </a:ext>
                </a:extLst>
              </a:tr>
              <a:tr h="413840">
                <a:tc>
                  <a:txBody>
                    <a:bodyPr/>
                    <a:lstStyle/>
                    <a:p>
                      <a:pPr algn="ctr" fontAlgn="b"/>
                      <a:r>
                        <a:rPr lang="en-US" sz="1800" b="0" i="0" u="none" strike="noStrike" dirty="0">
                          <a:solidFill>
                            <a:srgbClr val="000000"/>
                          </a:solidFill>
                          <a:effectLst/>
                          <a:latin typeface="Segoe UI" panose="020B0502040204020203" pitchFamily="34" charset="0"/>
                        </a:rPr>
                        <a:t>•</a:t>
                      </a:r>
                    </a:p>
                  </a:txBody>
                  <a:tcPr marL="9525" marR="9525" marT="9525" marB="0" anchor="b">
                    <a:noFill/>
                  </a:tcPr>
                </a:tc>
                <a:tc>
                  <a:txBody>
                    <a:bodyPr/>
                    <a:lstStyle/>
                    <a:p>
                      <a:pPr algn="l" fontAlgn="b"/>
                      <a:r>
                        <a:rPr lang="en-US" sz="1800" b="0" i="0" u="none" strike="noStrike" dirty="0">
                          <a:solidFill>
                            <a:srgbClr val="000000"/>
                          </a:solidFill>
                          <a:effectLst/>
                          <a:latin typeface="Trebuchet MS" panose="020B0603020202020204" pitchFamily="34" charset="0"/>
                        </a:rPr>
                        <a:t>Contract Security</a:t>
                      </a:r>
                    </a:p>
                  </a:txBody>
                  <a:tcPr marL="9525" marR="9525" marT="9525" marB="0" anchor="b">
                    <a:noFill/>
                  </a:tcPr>
                </a:tc>
                <a:tc>
                  <a:txBody>
                    <a:bodyPr/>
                    <a:lstStyle/>
                    <a:p>
                      <a:pPr algn="l" fontAlgn="b"/>
                      <a:r>
                        <a:rPr lang="en-US" sz="1800" b="0" i="0" u="none" strike="noStrike" dirty="0">
                          <a:solidFill>
                            <a:srgbClr val="000000"/>
                          </a:solidFill>
                          <a:effectLst/>
                          <a:latin typeface="Trebuchet MS" panose="020B0603020202020204" pitchFamily="34" charset="0"/>
                        </a:rPr>
                        <a:t>Private Contact Security Personnel/Guards</a:t>
                      </a:r>
                    </a:p>
                  </a:txBody>
                  <a:tcPr marL="9525" marR="9525" marT="9525" marB="0" anchor="b">
                    <a:noFill/>
                  </a:tcPr>
                </a:tc>
                <a:extLst>
                  <a:ext uri="{0D108BD9-81ED-4DB2-BD59-A6C34878D82A}">
                    <a16:rowId xmlns:a16="http://schemas.microsoft.com/office/drawing/2014/main" val="2107922529"/>
                  </a:ext>
                </a:extLst>
              </a:tr>
              <a:tr h="413840">
                <a:tc>
                  <a:txBody>
                    <a:bodyPr/>
                    <a:lstStyle/>
                    <a:p>
                      <a:pPr algn="ctr" fontAlgn="b"/>
                      <a:r>
                        <a:rPr lang="en-US" sz="1800" b="0" i="0" u="none" strike="noStrike" dirty="0">
                          <a:solidFill>
                            <a:srgbClr val="000000"/>
                          </a:solidFill>
                          <a:effectLst/>
                          <a:latin typeface="Segoe UI" panose="020B0502040204020203" pitchFamily="34" charset="0"/>
                        </a:rPr>
                        <a:t>•</a:t>
                      </a:r>
                    </a:p>
                  </a:txBody>
                  <a:tcPr marL="9525" marR="9525" marT="9525" marB="0" anchor="b">
                    <a:noFill/>
                  </a:tcPr>
                </a:tc>
                <a:tc>
                  <a:txBody>
                    <a:bodyPr/>
                    <a:lstStyle/>
                    <a:p>
                      <a:pPr algn="l" fontAlgn="b"/>
                      <a:r>
                        <a:rPr lang="en-US" sz="1800" b="0" i="0" u="none" strike="noStrike" dirty="0">
                          <a:solidFill>
                            <a:srgbClr val="000000"/>
                          </a:solidFill>
                          <a:effectLst/>
                          <a:latin typeface="Trebuchet MS" panose="020B0603020202020204" pitchFamily="34" charset="0"/>
                        </a:rPr>
                        <a:t>M&amp;A</a:t>
                      </a:r>
                    </a:p>
                  </a:txBody>
                  <a:tcPr marL="9525" marR="9525" marT="9525" marB="0" anchor="b">
                    <a:noFill/>
                  </a:tcPr>
                </a:tc>
                <a:tc>
                  <a:txBody>
                    <a:bodyPr/>
                    <a:lstStyle/>
                    <a:p>
                      <a:pPr algn="l" fontAlgn="b"/>
                      <a:r>
                        <a:rPr lang="en-US" sz="1800" b="0" i="0" u="none" strike="noStrike" dirty="0">
                          <a:solidFill>
                            <a:srgbClr val="000000"/>
                          </a:solidFill>
                          <a:effectLst/>
                          <a:latin typeface="Trebuchet MS" panose="020B0603020202020204" pitchFamily="34" charset="0"/>
                        </a:rPr>
                        <a:t>Management and Administration (M&amp;A)</a:t>
                      </a:r>
                    </a:p>
                  </a:txBody>
                  <a:tcPr marL="9525" marR="9525" marT="9525" marB="0" anchor="b">
                    <a:noFill/>
                  </a:tcPr>
                </a:tc>
                <a:extLst>
                  <a:ext uri="{0D108BD9-81ED-4DB2-BD59-A6C34878D82A}">
                    <a16:rowId xmlns:a16="http://schemas.microsoft.com/office/drawing/2014/main" val="1318252532"/>
                  </a:ext>
                </a:extLst>
              </a:tr>
              <a:tr h="413840">
                <a:tc>
                  <a:txBody>
                    <a:bodyPr/>
                    <a:lstStyle/>
                    <a:p>
                      <a:pPr algn="ctr" fontAlgn="b"/>
                      <a:r>
                        <a:rPr lang="en-US" sz="1600" b="0" i="0" u="none" strike="noStrike" dirty="0">
                          <a:solidFill>
                            <a:srgbClr val="000000"/>
                          </a:solidFill>
                          <a:effectLst/>
                          <a:latin typeface="Trebuchet MS" panose="020B0603020202020204" pitchFamily="34" charset="0"/>
                        </a:rPr>
                        <a:t>•</a:t>
                      </a:r>
                      <a:endParaRPr lang="en-US" sz="1400" b="0" i="0" u="none" strike="noStrike" dirty="0">
                        <a:solidFill>
                          <a:srgbClr val="000000"/>
                        </a:solidFill>
                        <a:effectLst/>
                        <a:latin typeface="Trebuchet MS" panose="020B0603020202020204" pitchFamily="34" charset="0"/>
                      </a:endParaRPr>
                    </a:p>
                  </a:txBody>
                  <a:tcPr marL="9525" marR="9525" marT="9525" marB="0" anchor="ctr">
                    <a:noFill/>
                  </a:tcPr>
                </a:tc>
                <a:tc>
                  <a:txBody>
                    <a:bodyPr/>
                    <a:lstStyle/>
                    <a:p>
                      <a:pPr algn="l" fontAlgn="b"/>
                      <a:r>
                        <a:rPr lang="en-US" sz="1800" b="0" i="0" u="none" strike="noStrike" dirty="0">
                          <a:solidFill>
                            <a:srgbClr val="000000"/>
                          </a:solidFill>
                          <a:effectLst/>
                          <a:latin typeface="Trebuchet MS" panose="020B0603020202020204" pitchFamily="34" charset="0"/>
                        </a:rPr>
                        <a:t>PLANNING</a:t>
                      </a:r>
                    </a:p>
                  </a:txBody>
                  <a:tcPr marL="9525" marR="9525" marT="9525" marB="0" anchor="b">
                    <a:noFill/>
                  </a:tcPr>
                </a:tc>
                <a:tc>
                  <a:txBody>
                    <a:bodyPr/>
                    <a:lstStyle/>
                    <a:p>
                      <a:pPr algn="l" fontAlgn="b"/>
                      <a:r>
                        <a:rPr lang="en-US" sz="1800" b="0" i="0" u="none" strike="noStrike" dirty="0">
                          <a:solidFill>
                            <a:srgbClr val="000000"/>
                          </a:solidFill>
                          <a:effectLst/>
                          <a:latin typeface="Trebuchet MS" panose="020B0603020202020204" pitchFamily="34" charset="0"/>
                        </a:rPr>
                        <a:t>Planning</a:t>
                      </a:r>
                    </a:p>
                  </a:txBody>
                  <a:tcPr marL="9525" marR="9525" marT="9525" marB="0" anchor="b">
                    <a:noFill/>
                  </a:tcPr>
                </a:tc>
                <a:extLst>
                  <a:ext uri="{0D108BD9-81ED-4DB2-BD59-A6C34878D82A}">
                    <a16:rowId xmlns:a16="http://schemas.microsoft.com/office/drawing/2014/main" val="1171377905"/>
                  </a:ext>
                </a:extLst>
              </a:tr>
              <a:tr h="41384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rebuchet MS" panose="020B0603020202020204" pitchFamily="34" charset="0"/>
                        </a:rPr>
                        <a:t>•</a:t>
                      </a:r>
                    </a:p>
                  </a:txBody>
                  <a:tcPr marL="9525" marR="9525" marT="9525" marB="0" anchor="ctr">
                    <a:noFill/>
                  </a:tcPr>
                </a:tc>
                <a:tc>
                  <a:txBody>
                    <a:bodyPr/>
                    <a:lstStyle/>
                    <a:p>
                      <a:pPr algn="l" fontAlgn="b"/>
                      <a:r>
                        <a:rPr lang="en-US" sz="1800" b="0" i="0" u="none" strike="noStrike" dirty="0">
                          <a:solidFill>
                            <a:srgbClr val="000000"/>
                          </a:solidFill>
                          <a:effectLst/>
                          <a:latin typeface="Trebuchet MS" panose="020B0603020202020204" pitchFamily="34" charset="0"/>
                        </a:rPr>
                        <a:t>EXERCISE</a:t>
                      </a:r>
                    </a:p>
                  </a:txBody>
                  <a:tcPr marL="9525" marR="9525" marT="9525" marB="0" anchor="b">
                    <a:noFill/>
                  </a:tcPr>
                </a:tc>
                <a:tc>
                  <a:txBody>
                    <a:bodyPr/>
                    <a:lstStyle/>
                    <a:p>
                      <a:pPr algn="l" fontAlgn="b"/>
                      <a:r>
                        <a:rPr lang="en-US" sz="1800" b="0" i="0" u="none" strike="noStrike" dirty="0">
                          <a:solidFill>
                            <a:srgbClr val="000000"/>
                          </a:solidFill>
                          <a:effectLst/>
                          <a:latin typeface="Trebuchet MS" panose="020B0603020202020204" pitchFamily="34" charset="0"/>
                        </a:rPr>
                        <a:t>Exercise</a:t>
                      </a:r>
                    </a:p>
                  </a:txBody>
                  <a:tcPr marL="9525" marR="9525" marT="9525" marB="0" anchor="b">
                    <a:noFill/>
                  </a:tcPr>
                </a:tc>
                <a:extLst>
                  <a:ext uri="{0D108BD9-81ED-4DB2-BD59-A6C34878D82A}">
                    <a16:rowId xmlns:a16="http://schemas.microsoft.com/office/drawing/2014/main" val="4174394251"/>
                  </a:ext>
                </a:extLst>
              </a:tr>
            </a:tbl>
          </a:graphicData>
        </a:graphic>
      </p:graphicFrame>
      <p:graphicFrame>
        <p:nvGraphicFramePr>
          <p:cNvPr id="5" name="Table 4">
            <a:extLst>
              <a:ext uri="{FF2B5EF4-FFF2-40B4-BE49-F238E27FC236}">
                <a16:creationId xmlns:a16="http://schemas.microsoft.com/office/drawing/2014/main" id="{2FE19AF6-0CCC-6FB4-C597-205D350F15C2}"/>
              </a:ext>
            </a:extLst>
          </p:cNvPr>
          <p:cNvGraphicFramePr>
            <a:graphicFrameLocks noGrp="1"/>
          </p:cNvGraphicFramePr>
          <p:nvPr>
            <p:extLst>
              <p:ext uri="{D42A27DB-BD31-4B8C-83A1-F6EECF244321}">
                <p14:modId xmlns:p14="http://schemas.microsoft.com/office/powerpoint/2010/main" val="1928221051"/>
              </p:ext>
            </p:extLst>
          </p:nvPr>
        </p:nvGraphicFramePr>
        <p:xfrm>
          <a:off x="1617618" y="2858080"/>
          <a:ext cx="9260840" cy="3419627"/>
        </p:xfrm>
        <a:graphic>
          <a:graphicData uri="http://schemas.openxmlformats.org/drawingml/2006/table">
            <a:tbl>
              <a:tblPr>
                <a:tableStyleId>{46F890A9-2807-4EBB-B81D-B2AA78EC7F39}</a:tableStyleId>
              </a:tblPr>
              <a:tblGrid>
                <a:gridCol w="321795">
                  <a:extLst>
                    <a:ext uri="{9D8B030D-6E8A-4147-A177-3AD203B41FA5}">
                      <a16:colId xmlns:a16="http://schemas.microsoft.com/office/drawing/2014/main" val="3724410242"/>
                    </a:ext>
                  </a:extLst>
                </a:gridCol>
                <a:gridCol w="1879284">
                  <a:extLst>
                    <a:ext uri="{9D8B030D-6E8A-4147-A177-3AD203B41FA5}">
                      <a16:colId xmlns:a16="http://schemas.microsoft.com/office/drawing/2014/main" val="2186482330"/>
                    </a:ext>
                  </a:extLst>
                </a:gridCol>
                <a:gridCol w="7059761">
                  <a:extLst>
                    <a:ext uri="{9D8B030D-6E8A-4147-A177-3AD203B41FA5}">
                      <a16:colId xmlns:a16="http://schemas.microsoft.com/office/drawing/2014/main" val="899746826"/>
                    </a:ext>
                  </a:extLst>
                </a:gridCol>
              </a:tblGrid>
              <a:tr h="425050">
                <a:tc>
                  <a:txBody>
                    <a:bodyPr/>
                    <a:lstStyle/>
                    <a:p>
                      <a:pPr algn="ctr" fontAlgn="b"/>
                      <a:endParaRPr lang="en-US" sz="1800" b="0" i="0" u="none" strike="noStrike" dirty="0">
                        <a:solidFill>
                          <a:srgbClr val="000000"/>
                        </a:solidFill>
                        <a:effectLst/>
                        <a:latin typeface="Segoe UI" panose="020B0502040204020203" pitchFamily="34" charset="0"/>
                      </a:endParaRPr>
                    </a:p>
                  </a:txBody>
                  <a:tcPr marL="9525" marR="9525" marT="9525" marB="0" anchor="b">
                    <a:noFill/>
                  </a:tcPr>
                </a:tc>
                <a:tc>
                  <a:txBody>
                    <a:bodyPr/>
                    <a:lstStyle/>
                    <a:p>
                      <a:pPr algn="l" fontAlgn="b"/>
                      <a:endParaRPr lang="en-US" sz="1800" b="0" i="0" u="none" strike="noStrike" dirty="0">
                        <a:solidFill>
                          <a:srgbClr val="000000"/>
                        </a:solidFill>
                        <a:effectLst/>
                        <a:latin typeface="Trebuchet MS" panose="020B0603020202020204" pitchFamily="34" charset="0"/>
                      </a:endParaRPr>
                    </a:p>
                  </a:txBody>
                  <a:tcPr marL="9525" marR="9525" marT="9525" marB="0" anchor="b">
                    <a:noFill/>
                  </a:tcPr>
                </a:tc>
                <a:tc>
                  <a:txBody>
                    <a:bodyPr/>
                    <a:lstStyle/>
                    <a:p>
                      <a:pPr lvl="0" algn="l" fontAlgn="b"/>
                      <a:r>
                        <a:rPr lang="en-US" sz="1800" b="0" i="1" u="none" strike="noStrike" dirty="0">
                          <a:solidFill>
                            <a:srgbClr val="000000"/>
                          </a:solidFill>
                          <a:effectLst/>
                          <a:latin typeface="Trebuchet MS" panose="020B0603020202020204" pitchFamily="34" charset="0"/>
                        </a:rPr>
                        <a:t>Additional Considerations</a:t>
                      </a:r>
                      <a:r>
                        <a:rPr lang="en-US" sz="1800" b="0" i="0" u="none" strike="noStrike" dirty="0">
                          <a:solidFill>
                            <a:srgbClr val="000000"/>
                          </a:solidFill>
                          <a:effectLst/>
                          <a:latin typeface="Trebuchet MS" panose="020B0603020202020204" pitchFamily="34" charset="0"/>
                        </a:rPr>
                        <a:t>:</a:t>
                      </a:r>
                    </a:p>
                  </a:txBody>
                  <a:tcPr marL="9525" marR="9525" marT="9525" marB="0" anchor="b">
                    <a:noFill/>
                  </a:tcPr>
                </a:tc>
                <a:extLst>
                  <a:ext uri="{0D108BD9-81ED-4DB2-BD59-A6C34878D82A}">
                    <a16:rowId xmlns:a16="http://schemas.microsoft.com/office/drawing/2014/main" val="1946037713"/>
                  </a:ext>
                </a:extLst>
              </a:tr>
              <a:tr h="438173">
                <a:tc>
                  <a:txBody>
                    <a:bodyPr/>
                    <a:lstStyle/>
                    <a:p>
                      <a:pPr algn="ctr" fontAlgn="b"/>
                      <a:endParaRPr lang="en-US" sz="1800" b="0" i="0" u="none" strike="noStrike" dirty="0">
                        <a:solidFill>
                          <a:srgbClr val="000000"/>
                        </a:solidFill>
                        <a:effectLst/>
                        <a:latin typeface="Segoe UI" panose="020B0502040204020203" pitchFamily="34" charset="0"/>
                      </a:endParaRPr>
                    </a:p>
                  </a:txBody>
                  <a:tcPr marL="9525" marR="9525" marT="9525" marB="0" anchor="b">
                    <a:noFill/>
                  </a:tcPr>
                </a:tc>
                <a:tc>
                  <a:txBody>
                    <a:bodyPr/>
                    <a:lstStyle/>
                    <a:p>
                      <a:pPr marL="457200" lvl="1" indent="0" algn="l" fontAlgn="b">
                        <a:buFont typeface="Arial" panose="020B0604020202020204" pitchFamily="34" charset="0"/>
                        <a:buNone/>
                      </a:pPr>
                      <a:endParaRPr lang="en-US" sz="1800" b="0" i="0" u="none" strike="noStrike" dirty="0">
                        <a:solidFill>
                          <a:srgbClr val="000000"/>
                        </a:solidFill>
                        <a:effectLst/>
                        <a:latin typeface="Trebuchet MS" panose="020B0603020202020204" pitchFamily="34" charset="0"/>
                      </a:endParaRPr>
                    </a:p>
                  </a:txBody>
                  <a:tcPr marL="9525" marR="9525" marT="9525" marB="0" anchor="b">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Trebuchet MS" panose="020B0603020202020204" pitchFamily="34" charset="0"/>
                        </a:rPr>
                        <a:t>Analyze lease vs. purchase costs</a:t>
                      </a:r>
                    </a:p>
                  </a:txBody>
                  <a:tcPr marL="9525" marR="9525" marT="9525" marB="0" anchor="b">
                    <a:noFill/>
                  </a:tcPr>
                </a:tc>
                <a:extLst>
                  <a:ext uri="{0D108BD9-81ED-4DB2-BD59-A6C34878D82A}">
                    <a16:rowId xmlns:a16="http://schemas.microsoft.com/office/drawing/2014/main" val="2107922529"/>
                  </a:ext>
                </a:extLst>
              </a:tr>
              <a:tr h="835837">
                <a:tc>
                  <a:txBody>
                    <a:bodyPr/>
                    <a:lstStyle/>
                    <a:p>
                      <a:pPr algn="ctr" fontAlgn="b"/>
                      <a:endParaRPr lang="en-US" sz="1800" b="0" i="0" u="none" strike="noStrike" dirty="0">
                        <a:solidFill>
                          <a:srgbClr val="000000"/>
                        </a:solidFill>
                        <a:effectLst/>
                        <a:latin typeface="Segoe UI" panose="020B0502040204020203" pitchFamily="34" charset="0"/>
                      </a:endParaRPr>
                    </a:p>
                  </a:txBody>
                  <a:tcPr marL="9525" marR="9525" marT="9525" marB="0" anchor="b">
                    <a:noFill/>
                  </a:tcPr>
                </a:tc>
                <a:tc>
                  <a:txBody>
                    <a:bodyPr/>
                    <a:lstStyle/>
                    <a:p>
                      <a:pPr marL="0" indent="0" algn="l" fontAlgn="b">
                        <a:buFont typeface="Arial" panose="020B0604020202020204" pitchFamily="34" charset="0"/>
                        <a:buNone/>
                      </a:pPr>
                      <a:endParaRPr lang="en-US" sz="1800" b="0" i="0" u="none" strike="noStrike" dirty="0">
                        <a:solidFill>
                          <a:srgbClr val="000000"/>
                        </a:solidFill>
                        <a:effectLst/>
                        <a:latin typeface="Trebuchet MS" panose="020B0603020202020204" pitchFamily="34" charset="0"/>
                      </a:endParaRPr>
                    </a:p>
                  </a:txBody>
                  <a:tcPr marL="9525" marR="9525" marT="9525" marB="0" anchor="b">
                    <a:noFill/>
                  </a:tcPr>
                </a:tc>
                <a:tc>
                  <a:txBody>
                    <a:bodyPr/>
                    <a:lstStyle/>
                    <a:p>
                      <a:pPr algn="l" fontAlgn="b"/>
                      <a:r>
                        <a:rPr lang="en-US" sz="1800" b="0" i="0" u="none" strike="noStrike" dirty="0">
                          <a:solidFill>
                            <a:srgbClr val="000000"/>
                          </a:solidFill>
                          <a:effectLst/>
                          <a:latin typeface="Trebuchet MS" panose="020B0603020202020204" pitchFamily="34" charset="0"/>
                        </a:rPr>
                        <a:t>Equipment meets purchase guidelines* (Federal, State, Local) i.e. any maintenance agreements are within the period of performance</a:t>
                      </a:r>
                    </a:p>
                  </a:txBody>
                  <a:tcPr marL="9525" marR="9525" marT="9525" marB="0" anchor="b">
                    <a:noFill/>
                  </a:tcPr>
                </a:tc>
                <a:extLst>
                  <a:ext uri="{0D108BD9-81ED-4DB2-BD59-A6C34878D82A}">
                    <a16:rowId xmlns:a16="http://schemas.microsoft.com/office/drawing/2014/main" val="1318252532"/>
                  </a:ext>
                </a:extLst>
              </a:tr>
              <a:tr h="446557">
                <a:tc>
                  <a:txBody>
                    <a:bodyPr/>
                    <a:lstStyle/>
                    <a:p>
                      <a:pPr algn="ctr" fontAlgn="b"/>
                      <a:endParaRPr lang="en-US" sz="1400" b="0" i="0" u="none" strike="noStrike" dirty="0">
                        <a:solidFill>
                          <a:srgbClr val="000000"/>
                        </a:solidFill>
                        <a:effectLst/>
                        <a:latin typeface="Trebuchet MS" panose="020B0603020202020204" pitchFamily="34" charset="0"/>
                      </a:endParaRPr>
                    </a:p>
                  </a:txBody>
                  <a:tcPr marL="9525" marR="9525" marT="9525" marB="0" anchor="ctr">
                    <a:noFill/>
                  </a:tcPr>
                </a:tc>
                <a:tc>
                  <a:txBody>
                    <a:bodyPr/>
                    <a:lstStyle/>
                    <a:p>
                      <a:pPr marL="0" indent="0" algn="l" fontAlgn="b">
                        <a:buFont typeface="Arial" panose="020B0604020202020204" pitchFamily="34" charset="0"/>
                        <a:buNone/>
                      </a:pPr>
                      <a:endParaRPr lang="en-US" sz="1800" b="0" i="0" u="none" strike="noStrike" dirty="0">
                        <a:solidFill>
                          <a:srgbClr val="000000"/>
                        </a:solidFill>
                        <a:effectLst/>
                        <a:latin typeface="Trebuchet MS" panose="020B0603020202020204" pitchFamily="34" charset="0"/>
                      </a:endParaRPr>
                    </a:p>
                  </a:txBody>
                  <a:tcPr marL="9525" marR="9525" marT="9525" marB="0" anchor="b">
                    <a:noFill/>
                  </a:tcPr>
                </a:tc>
                <a:tc>
                  <a:txBody>
                    <a:bodyPr/>
                    <a:lstStyle/>
                    <a:p>
                      <a:pPr algn="l" fontAlgn="b"/>
                      <a:r>
                        <a:rPr lang="en-US" sz="1800" b="0" i="0" u="none" strike="noStrike" dirty="0">
                          <a:solidFill>
                            <a:srgbClr val="000000"/>
                          </a:solidFill>
                          <a:effectLst/>
                          <a:latin typeface="Trebuchet MS" panose="020B0603020202020204" pitchFamily="34" charset="0"/>
                        </a:rPr>
                        <a:t>Comply with </a:t>
                      </a:r>
                      <a:r>
                        <a:rPr lang="en-US" sz="1800" b="0" i="0" u="none" strike="noStrike" dirty="0">
                          <a:solidFill>
                            <a:srgbClr val="000000"/>
                          </a:solidFill>
                          <a:effectLst/>
                          <a:latin typeface="Trebuchet MS" panose="020B0603020202020204" pitchFamily="34" charset="0"/>
                          <a:hlinkClick r:id="rId3"/>
                        </a:rPr>
                        <a:t>SAFECOM Guidance </a:t>
                      </a:r>
                      <a:r>
                        <a:rPr lang="en-US" sz="1800" b="0" i="0" u="none" strike="noStrike" dirty="0">
                          <a:solidFill>
                            <a:srgbClr val="000000"/>
                          </a:solidFill>
                          <a:effectLst/>
                          <a:latin typeface="Trebuchet MS" panose="020B0603020202020204" pitchFamily="34" charset="0"/>
                        </a:rPr>
                        <a:t>on Emergency Comms</a:t>
                      </a:r>
                    </a:p>
                  </a:txBody>
                  <a:tcPr marL="9525" marR="9525" marT="9525" marB="0" anchor="b">
                    <a:noFill/>
                  </a:tcPr>
                </a:tc>
                <a:extLst>
                  <a:ext uri="{0D108BD9-81ED-4DB2-BD59-A6C34878D82A}">
                    <a16:rowId xmlns:a16="http://schemas.microsoft.com/office/drawing/2014/main" val="1171377905"/>
                  </a:ext>
                </a:extLst>
              </a:tr>
              <a:tr h="835837">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Trebuchet MS" panose="020B0603020202020204" pitchFamily="34" charset="0"/>
                      </a:endParaRPr>
                    </a:p>
                  </a:txBody>
                  <a:tcPr marL="9525" marR="9525" marT="9525" marB="0" anchor="ctr">
                    <a:noFill/>
                  </a:tcPr>
                </a:tc>
                <a:tc>
                  <a:txBody>
                    <a:bodyPr/>
                    <a:lstStyle/>
                    <a:p>
                      <a:pPr marL="0" indent="0" algn="l" fontAlgn="b">
                        <a:buFont typeface="Arial" panose="020B0604020202020204" pitchFamily="34" charset="0"/>
                        <a:buNone/>
                      </a:pPr>
                      <a:endParaRPr lang="en-US" sz="1800" b="0" i="0" u="none" strike="noStrike" dirty="0">
                        <a:solidFill>
                          <a:srgbClr val="000000"/>
                        </a:solidFill>
                        <a:effectLst/>
                        <a:latin typeface="Trebuchet MS" panose="020B0603020202020204" pitchFamily="34" charset="0"/>
                      </a:endParaRPr>
                    </a:p>
                  </a:txBody>
                  <a:tcPr marL="9525" marR="9525" marT="9525" marB="0" anchor="b">
                    <a:noFill/>
                  </a:tcPr>
                </a:tc>
                <a:tc>
                  <a:txBody>
                    <a:bodyPr/>
                    <a:lstStyle/>
                    <a:p>
                      <a:pPr algn="l" fontAlgn="b"/>
                      <a:r>
                        <a:rPr lang="en-US" sz="1800" b="0" i="0" u="none" strike="noStrike" dirty="0">
                          <a:solidFill>
                            <a:srgbClr val="000000"/>
                          </a:solidFill>
                          <a:effectLst/>
                          <a:latin typeface="Trebuchet MS" panose="020B0603020202020204" pitchFamily="34" charset="0"/>
                        </a:rPr>
                        <a:t>Ensure EHP requirements are met. Email </a:t>
                      </a:r>
                      <a:r>
                        <a:rPr lang="en-US" sz="1800" b="0" i="0" u="none" strike="noStrike" dirty="0">
                          <a:solidFill>
                            <a:srgbClr val="000000"/>
                          </a:solidFill>
                          <a:effectLst/>
                          <a:latin typeface="Trebuchet MS" panose="020B0603020202020204" pitchFamily="34" charset="0"/>
                          <a:hlinkClick r:id="rId4"/>
                        </a:rPr>
                        <a:t>IOEMLogistics@imd.Idaho.gov</a:t>
                      </a:r>
                      <a:r>
                        <a:rPr lang="en-US" sz="1800" b="0" i="0" u="none" strike="noStrike" dirty="0">
                          <a:solidFill>
                            <a:srgbClr val="000000"/>
                          </a:solidFill>
                          <a:effectLst/>
                          <a:latin typeface="Trebuchet MS" panose="020B0603020202020204" pitchFamily="34" charset="0"/>
                        </a:rPr>
                        <a:t> for more information</a:t>
                      </a:r>
                    </a:p>
                  </a:txBody>
                  <a:tcPr marL="9525" marR="9525" marT="9525" marB="0" anchor="b">
                    <a:noFill/>
                  </a:tcPr>
                </a:tc>
                <a:extLst>
                  <a:ext uri="{0D108BD9-81ED-4DB2-BD59-A6C34878D82A}">
                    <a16:rowId xmlns:a16="http://schemas.microsoft.com/office/drawing/2014/main" val="4174394251"/>
                  </a:ext>
                </a:extLst>
              </a:tr>
              <a:tr h="43817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Trebuchet MS" panose="020B0603020202020204" pitchFamily="34" charset="0"/>
                      </a:endParaRPr>
                    </a:p>
                  </a:txBody>
                  <a:tcPr marL="9525" marR="9525" marT="9525" marB="0" anchor="ctr">
                    <a:noFill/>
                  </a:tcPr>
                </a:tc>
                <a:tc>
                  <a:txBody>
                    <a:bodyPr/>
                    <a:lstStyle/>
                    <a:p>
                      <a:pPr marL="0" indent="0" algn="l" fontAlgn="b">
                        <a:buFont typeface="Arial" panose="020B0604020202020204" pitchFamily="34" charset="0"/>
                        <a:buNone/>
                      </a:pPr>
                      <a:endParaRPr lang="en-US" sz="1800" b="0" i="0" u="none" strike="noStrike" dirty="0">
                        <a:solidFill>
                          <a:srgbClr val="000000"/>
                        </a:solidFill>
                        <a:effectLst/>
                        <a:latin typeface="Trebuchet MS" panose="020B0603020202020204" pitchFamily="34" charset="0"/>
                      </a:endParaRPr>
                    </a:p>
                  </a:txBody>
                  <a:tcPr marL="9525" marR="9525" marT="9525" marB="0" anchor="b">
                    <a:noFill/>
                  </a:tcPr>
                </a:tc>
                <a:tc>
                  <a:txBody>
                    <a:bodyPr/>
                    <a:lstStyle/>
                    <a:p>
                      <a:pPr algn="l" fontAlgn="b"/>
                      <a:endParaRPr lang="en-US" sz="1800" b="0" i="0" u="none" strike="noStrike" dirty="0">
                        <a:solidFill>
                          <a:srgbClr val="000000"/>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4274549832"/>
                  </a:ext>
                </a:extLst>
              </a:tr>
            </a:tbl>
          </a:graphicData>
        </a:graphic>
      </p:graphicFrame>
    </p:spTree>
    <p:extLst>
      <p:ext uri="{BB962C8B-B14F-4D97-AF65-F5344CB8AC3E}">
        <p14:creationId xmlns:p14="http://schemas.microsoft.com/office/powerpoint/2010/main" val="3775494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952426" y="145226"/>
            <a:ext cx="8671634" cy="4893647"/>
          </a:xfrm>
          <a:prstGeom prst="rect">
            <a:avLst/>
          </a:prstGeom>
          <a:noFill/>
        </p:spPr>
        <p:txBody>
          <a:bodyPr wrap="square" rtlCol="0">
            <a:spAutoFit/>
          </a:bodyPr>
          <a:lstStyle/>
          <a:p>
            <a:endParaRPr lang="en-US" dirty="0"/>
          </a:p>
          <a:p>
            <a:r>
              <a:rPr lang="en-US" b="1" dirty="0"/>
              <a:t>Environmental Planning and Historic Preservation (EHP) Compliance </a:t>
            </a:r>
          </a:p>
          <a:p>
            <a:endParaRPr lang="en-US" b="1" dirty="0"/>
          </a:p>
          <a:p>
            <a:r>
              <a:rPr lang="en-US" dirty="0"/>
              <a:t>Most Projects are likely to require EHP Screening. Projects that include AEL Categories 10, 13, 14 &amp; 15 will require EHP Screening.</a:t>
            </a:r>
          </a:p>
          <a:p>
            <a:endParaRPr lang="en-US" sz="1200" dirty="0"/>
          </a:p>
          <a:p>
            <a:r>
              <a:rPr lang="en-US" dirty="0"/>
              <a:t>Proposed Projects that have the potential to impact the environment, including but not limited to construction, modification, renovation of existing buildings, structures, and facilities must participate in the DHS/FEMA EHP review process. This includes any changes to the structure such as adding security cameras, security doors, security glass, etc. </a:t>
            </a:r>
          </a:p>
          <a:p>
            <a:endParaRPr lang="en-US" sz="1200" dirty="0"/>
          </a:p>
          <a:p>
            <a:r>
              <a:rPr lang="en-US" dirty="0"/>
              <a:t>Projects selected for award will complete and submit the </a:t>
            </a:r>
            <a:r>
              <a:rPr lang="en-US" dirty="0">
                <a:hlinkClick r:id="rId3"/>
              </a:rPr>
              <a:t>EHP Screening Form</a:t>
            </a:r>
            <a:r>
              <a:rPr lang="en-US" dirty="0"/>
              <a:t> to IOEM for EHP review. The FEMA EHP Screening Form must be approved by FEMA prior to starting approved work. Delays in completing the EHP Screening Form will result in delays in the release of grant funds. IOEM will work with Grant Programs Directorate for EHP approval and advise subrecipients regarding release of grant funds.</a:t>
            </a:r>
          </a:p>
        </p:txBody>
      </p:sp>
    </p:spTree>
    <p:extLst>
      <p:ext uri="{BB962C8B-B14F-4D97-AF65-F5344CB8AC3E}">
        <p14:creationId xmlns:p14="http://schemas.microsoft.com/office/powerpoint/2010/main" val="165775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3AEC5A-FEAD-27EE-8326-C856D256396B}"/>
              </a:ext>
            </a:extLst>
          </p:cNvPr>
          <p:cNvPicPr>
            <a:picLocks noChangeAspect="1"/>
          </p:cNvPicPr>
          <p:nvPr/>
        </p:nvPicPr>
        <p:blipFill>
          <a:blip r:embed="rId2"/>
          <a:stretch>
            <a:fillRect/>
          </a:stretch>
        </p:blipFill>
        <p:spPr>
          <a:xfrm>
            <a:off x="1295829" y="212924"/>
            <a:ext cx="7497221" cy="6249272"/>
          </a:xfrm>
          <a:prstGeom prst="rect">
            <a:avLst/>
          </a:prstGeom>
        </p:spPr>
      </p:pic>
    </p:spTree>
    <p:extLst>
      <p:ext uri="{BB962C8B-B14F-4D97-AF65-F5344CB8AC3E}">
        <p14:creationId xmlns:p14="http://schemas.microsoft.com/office/powerpoint/2010/main" val="4090582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11391B-0940-F07D-1104-E653E256EF71}"/>
              </a:ext>
            </a:extLst>
          </p:cNvPr>
          <p:cNvPicPr>
            <a:picLocks noChangeAspect="1"/>
          </p:cNvPicPr>
          <p:nvPr/>
        </p:nvPicPr>
        <p:blipFill>
          <a:blip r:embed="rId3"/>
          <a:stretch>
            <a:fillRect/>
          </a:stretch>
        </p:blipFill>
        <p:spPr>
          <a:xfrm>
            <a:off x="986646" y="372797"/>
            <a:ext cx="8497486" cy="5144218"/>
          </a:xfrm>
          <a:prstGeom prst="rect">
            <a:avLst/>
          </a:prstGeom>
        </p:spPr>
      </p:pic>
    </p:spTree>
    <p:extLst>
      <p:ext uri="{BB962C8B-B14F-4D97-AF65-F5344CB8AC3E}">
        <p14:creationId xmlns:p14="http://schemas.microsoft.com/office/powerpoint/2010/main" val="1489728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122505" y="652153"/>
            <a:ext cx="8160232" cy="5909310"/>
          </a:xfrm>
          <a:prstGeom prst="rect">
            <a:avLst/>
          </a:prstGeom>
          <a:noFill/>
        </p:spPr>
        <p:txBody>
          <a:bodyPr wrap="square" rtlCol="0">
            <a:spAutoFit/>
          </a:bodyPr>
          <a:lstStyle/>
          <a:p>
            <a:pPr algn="ctr"/>
            <a:r>
              <a:rPr lang="en-US" b="1" dirty="0"/>
              <a:t>2025 Nonprofit Security Grant Program (NSGP)</a:t>
            </a:r>
          </a:p>
          <a:p>
            <a:endParaRPr lang="en-US" dirty="0"/>
          </a:p>
          <a:p>
            <a:r>
              <a:rPr lang="en-US" dirty="0"/>
              <a:t>The NSGP is a </a:t>
            </a:r>
            <a:r>
              <a:rPr lang="en-US" b="1" i="1" u="sng" dirty="0"/>
              <a:t>competitive</a:t>
            </a:r>
            <a:r>
              <a:rPr lang="en-US" dirty="0"/>
              <a:t> grant program providing federal funding (FEMA) for security-related activities to nonprofit organizations that are at high risk of extremist attack.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NSGP provides funding for physical and cybersecurity enhancements and other security-related activities to nonprofit organizations at high risk of terrorist or other extremist attacks. The program seeks to enhance the ability of nonprofits to prevent, prepare for, protect against, and respond to such threats while also integrating their preparedness activities with broader state and local preparedness efforts.</a:t>
            </a:r>
          </a:p>
          <a:p>
            <a:endParaRPr lang="en-US" dirty="0"/>
          </a:p>
          <a:p>
            <a:pPr marL="285750" indent="-285750">
              <a:buFont typeface="Arial" panose="020B0604020202020204" pitchFamily="34" charset="0"/>
              <a:buChar char="•"/>
            </a:pPr>
            <a:r>
              <a:rPr lang="en-US" dirty="0"/>
              <a:t>NSGP-S vs NSGP-UA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Period of Performance (POP) is 36 months</a:t>
            </a:r>
          </a:p>
          <a:p>
            <a:endParaRPr lang="en-US" dirty="0"/>
          </a:p>
          <a:p>
            <a:pPr marL="1657350" lvl="3" indent="-285750">
              <a:buFont typeface="Wingdings" panose="05000000000000000000" pitchFamily="2" charset="2"/>
              <a:buChar char="Ø"/>
            </a:pPr>
            <a:r>
              <a:rPr lang="en-US" dirty="0"/>
              <a:t>September 1, 2025 – August 31, 2028*</a:t>
            </a:r>
          </a:p>
          <a:p>
            <a:pPr marL="742950" lvl="1" indent="-285750">
              <a:buFont typeface="Wingdings" panose="05000000000000000000" pitchFamily="2" charset="2"/>
              <a:buChar char="Ø"/>
            </a:pPr>
            <a:endParaRPr lang="en-US" dirty="0"/>
          </a:p>
          <a:p>
            <a:endParaRPr lang="en-US" dirty="0"/>
          </a:p>
          <a:p>
            <a:endParaRPr lang="en-US" dirty="0"/>
          </a:p>
        </p:txBody>
      </p:sp>
    </p:spTree>
    <p:extLst>
      <p:ext uri="{BB962C8B-B14F-4D97-AF65-F5344CB8AC3E}">
        <p14:creationId xmlns:p14="http://schemas.microsoft.com/office/powerpoint/2010/main" val="413844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306757" y="945326"/>
            <a:ext cx="8160232" cy="3970318"/>
          </a:xfrm>
          <a:prstGeom prst="rect">
            <a:avLst/>
          </a:prstGeom>
          <a:noFill/>
        </p:spPr>
        <p:txBody>
          <a:bodyPr wrap="square" rtlCol="0">
            <a:spAutoFit/>
          </a:bodyPr>
          <a:lstStyle/>
          <a:p>
            <a:r>
              <a:rPr lang="en-US" b="1" dirty="0"/>
              <a:t>Prohibition on Telecommunication, Video Surveillance Equipment and Services</a:t>
            </a:r>
          </a:p>
          <a:p>
            <a:endParaRPr lang="en-US" dirty="0"/>
          </a:p>
          <a:p>
            <a:r>
              <a:rPr lang="en-US" dirty="0"/>
              <a:t>Subrecipients may not use any FEMA funds to procure or obtain China made or China affiliated telecommunication, video surveillance equipment or services. Reference FEMA policy #405-143-1 </a:t>
            </a:r>
            <a:r>
              <a:rPr lang="en-US" dirty="0">
                <a:hlinkClick r:id="rId3"/>
              </a:rPr>
              <a:t>https://www.fema.gov/sites/default/files/documents/fema_policy-405-143-1-prohibition-covered-services-equipment-gpd.pdf</a:t>
            </a:r>
            <a:endParaRPr lang="en-US" dirty="0"/>
          </a:p>
          <a:p>
            <a:endParaRPr lang="en-US" dirty="0"/>
          </a:p>
          <a:p>
            <a:r>
              <a:rPr lang="en-US" dirty="0"/>
              <a:t>System for Award Management (SAM) provides a consolidated exclusion list of subsidiaries of telecommunication companies </a:t>
            </a:r>
            <a:r>
              <a:rPr lang="en-US" dirty="0">
                <a:hlinkClick r:id="rId4"/>
              </a:rPr>
              <a:t>https://sam.gov/SAM/</a:t>
            </a:r>
            <a:endParaRPr lang="en-US" dirty="0"/>
          </a:p>
          <a:p>
            <a:endParaRPr lang="en-US" dirty="0"/>
          </a:p>
          <a:p>
            <a:r>
              <a:rPr lang="en-US" dirty="0"/>
              <a:t>Contact IOEM for assistance in determining if equipment or services are eligible under this program.</a:t>
            </a:r>
          </a:p>
        </p:txBody>
      </p:sp>
    </p:spTree>
    <p:extLst>
      <p:ext uri="{BB962C8B-B14F-4D97-AF65-F5344CB8AC3E}">
        <p14:creationId xmlns:p14="http://schemas.microsoft.com/office/powerpoint/2010/main" val="264282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306757" y="945326"/>
            <a:ext cx="8160232" cy="4247317"/>
          </a:xfrm>
          <a:prstGeom prst="rect">
            <a:avLst/>
          </a:prstGeom>
          <a:noFill/>
        </p:spPr>
        <p:txBody>
          <a:bodyPr wrap="square" rtlCol="0">
            <a:spAutoFit/>
          </a:bodyPr>
          <a:lstStyle/>
          <a:p>
            <a:pPr algn="ctr"/>
            <a:r>
              <a:rPr lang="en-US" b="1" dirty="0"/>
              <a:t>2025 NSGP Allowable Costs</a:t>
            </a:r>
          </a:p>
          <a:p>
            <a:pPr algn="ctr"/>
            <a:endParaRPr lang="en-US" b="1" dirty="0"/>
          </a:p>
          <a:p>
            <a:r>
              <a:rPr lang="en-US" b="1" u="sng" dirty="0"/>
              <a:t>Personnel</a:t>
            </a:r>
            <a:r>
              <a:rPr lang="en-US" dirty="0"/>
              <a:t> Contracted security protection is the only allowable personnel cost in this category under NSGP.</a:t>
            </a:r>
          </a:p>
          <a:p>
            <a:endParaRPr lang="en-US" dirty="0"/>
          </a:p>
          <a:p>
            <a:pPr marL="285750" indent="-285750">
              <a:buFont typeface="Wingdings" panose="05000000000000000000" pitchFamily="2" charset="2"/>
              <a:buChar char="Ø"/>
            </a:pPr>
            <a:r>
              <a:rPr lang="en-US" dirty="0"/>
              <a:t>Funds may not be used to purchase equipment for contracted security.</a:t>
            </a:r>
          </a:p>
          <a:p>
            <a:pPr marL="285750" indent="-285750">
              <a:buFont typeface="Wingdings" panose="05000000000000000000" pitchFamily="2" charset="2"/>
              <a:buChar char="Ø"/>
            </a:pPr>
            <a:r>
              <a:rPr lang="en-US" dirty="0"/>
              <a:t>Applicant must justify proposed contracted security personnel spending in the facility hardening narrative section of the application.</a:t>
            </a:r>
          </a:p>
          <a:p>
            <a:pPr marL="285750" indent="-285750">
              <a:buFont typeface="Wingdings" panose="05000000000000000000" pitchFamily="2" charset="2"/>
              <a:buChar char="Ø"/>
            </a:pPr>
            <a:r>
              <a:rPr lang="en-US" b="1" dirty="0"/>
              <a:t>Sustainment</a:t>
            </a:r>
            <a:r>
              <a:rPr lang="en-US" dirty="0"/>
              <a:t> planning for non-NSGP-funded contract personnel capability is required as part of IJ narrative and will be revisited in the audit portion of the closeout actions.</a:t>
            </a:r>
          </a:p>
          <a:p>
            <a:pPr marL="742950" lvl="1" indent="-285750">
              <a:buFont typeface="Wingdings" panose="05000000000000000000" pitchFamily="2" charset="2"/>
              <a:buChar char="ü"/>
            </a:pPr>
            <a:r>
              <a:rPr lang="en-US" dirty="0"/>
              <a:t>i.e. number of personnel, frequency of use, hourly rate</a:t>
            </a:r>
          </a:p>
          <a:p>
            <a:pPr marL="285750" indent="-285750">
              <a:buFont typeface="Wingdings" panose="05000000000000000000" pitchFamily="2" charset="2"/>
              <a:buChar char="Ø"/>
            </a:pPr>
            <a:r>
              <a:rPr lang="en-US" dirty="0"/>
              <a:t>NSGP subrecipients may not use more than 50 percent of their awards to pay for personnel activities unless a waiver is approved by FEMA</a:t>
            </a:r>
          </a:p>
          <a:p>
            <a:endParaRPr lang="en-US" dirty="0"/>
          </a:p>
        </p:txBody>
      </p:sp>
    </p:spTree>
    <p:extLst>
      <p:ext uri="{BB962C8B-B14F-4D97-AF65-F5344CB8AC3E}">
        <p14:creationId xmlns:p14="http://schemas.microsoft.com/office/powerpoint/2010/main" val="71297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306757" y="945326"/>
            <a:ext cx="8160232" cy="4524315"/>
          </a:xfrm>
          <a:prstGeom prst="rect">
            <a:avLst/>
          </a:prstGeom>
          <a:noFill/>
        </p:spPr>
        <p:txBody>
          <a:bodyPr wrap="square" rtlCol="0">
            <a:spAutoFit/>
          </a:bodyPr>
          <a:lstStyle/>
          <a:p>
            <a:pPr algn="ctr"/>
            <a:r>
              <a:rPr lang="en-US" b="1" dirty="0"/>
              <a:t>2025 NSGP Allowable Costs</a:t>
            </a:r>
          </a:p>
          <a:p>
            <a:pPr algn="ctr"/>
            <a:endParaRPr lang="en-US" b="1" dirty="0"/>
          </a:p>
          <a:p>
            <a:r>
              <a:rPr lang="en-US" b="1" u="sng" dirty="0"/>
              <a:t>Management and Administration (M&amp;A)</a:t>
            </a:r>
          </a:p>
          <a:p>
            <a:endParaRPr lang="en-US" dirty="0"/>
          </a:p>
          <a:p>
            <a:pPr marL="285750" indent="-285750">
              <a:buFont typeface="Wingdings" panose="05000000000000000000" pitchFamily="2" charset="2"/>
              <a:buChar char="Ø"/>
            </a:pPr>
            <a:r>
              <a:rPr lang="en-US" dirty="0"/>
              <a:t>Up to 5% of a subrecipient’s FY 2024 NSGP award may be used for M&amp;A purposes.</a:t>
            </a:r>
          </a:p>
          <a:p>
            <a:pPr marL="285750" indent="-285750">
              <a:buFont typeface="Wingdings" panose="05000000000000000000" pitchFamily="2" charset="2"/>
              <a:buChar char="Ø"/>
            </a:pPr>
            <a:endParaRPr lang="en-US" dirty="0"/>
          </a:p>
          <a:p>
            <a:pPr marL="742950" lvl="1" indent="-285750">
              <a:buFont typeface="Wingdings" panose="05000000000000000000" pitchFamily="2" charset="2"/>
              <a:buChar char="ü"/>
            </a:pPr>
            <a:r>
              <a:rPr lang="en-US" dirty="0"/>
              <a:t>Examples include reporting, financial management, correspondence and monitoring specifically related to grant management.</a:t>
            </a:r>
          </a:p>
          <a:p>
            <a:pPr marL="742950" lvl="1" indent="-285750">
              <a:buFont typeface="Wingdings" panose="05000000000000000000" pitchFamily="2" charset="2"/>
              <a:buChar char="ü"/>
            </a:pPr>
            <a:r>
              <a:rPr lang="en-US" dirty="0"/>
              <a:t>Justify M&amp;A budget in Section IV-A of the Investment Justification to fully support the proposed budget.</a:t>
            </a:r>
          </a:p>
          <a:p>
            <a:pPr marL="742950" lvl="1" indent="-285750">
              <a:buFont typeface="Wingdings" panose="05000000000000000000" pitchFamily="2" charset="2"/>
              <a:buChar char="ü"/>
            </a:pPr>
            <a:r>
              <a:rPr lang="en-US" b="1" i="1" dirty="0"/>
              <a:t>Operational costs are not allowed.</a:t>
            </a:r>
          </a:p>
          <a:p>
            <a:pPr marL="742950" lvl="1" indent="-285750">
              <a:buFont typeface="Wingdings" panose="05000000000000000000" pitchFamily="2" charset="2"/>
              <a:buChar char="ü"/>
            </a:pPr>
            <a:r>
              <a:rPr lang="en-US" dirty="0"/>
              <a:t>Requests that are simple percentages of the award, without supporting justification, are not allowed.</a:t>
            </a:r>
            <a:endParaRPr lang="en-US" b="1" i="1"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2749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7694E9-6553-4E7D-AC5F-54B724A4E415}"/>
              </a:ext>
            </a:extLst>
          </p:cNvPr>
          <p:cNvSpPr txBox="1"/>
          <p:nvPr/>
        </p:nvSpPr>
        <p:spPr>
          <a:xfrm>
            <a:off x="948690" y="457200"/>
            <a:ext cx="2065374" cy="369332"/>
          </a:xfrm>
          <a:prstGeom prst="rect">
            <a:avLst/>
          </a:prstGeom>
          <a:noFill/>
        </p:spPr>
        <p:txBody>
          <a:bodyPr wrap="none" rtlCol="0">
            <a:spAutoFit/>
          </a:bodyPr>
          <a:lstStyle/>
          <a:p>
            <a:r>
              <a:rPr lang="en-US" dirty="0"/>
              <a:t>IJ Part IV example</a:t>
            </a:r>
          </a:p>
        </p:txBody>
      </p:sp>
      <p:pic>
        <p:nvPicPr>
          <p:cNvPr id="8" name="Picture 7">
            <a:extLst>
              <a:ext uri="{FF2B5EF4-FFF2-40B4-BE49-F238E27FC236}">
                <a16:creationId xmlns:a16="http://schemas.microsoft.com/office/drawing/2014/main" id="{8211D75A-6335-D442-F4FA-DDB415A8E6D2}"/>
              </a:ext>
            </a:extLst>
          </p:cNvPr>
          <p:cNvPicPr>
            <a:picLocks noChangeAspect="1"/>
          </p:cNvPicPr>
          <p:nvPr/>
        </p:nvPicPr>
        <p:blipFill>
          <a:blip r:embed="rId2"/>
          <a:stretch>
            <a:fillRect/>
          </a:stretch>
        </p:blipFill>
        <p:spPr>
          <a:xfrm>
            <a:off x="867176" y="983672"/>
            <a:ext cx="9401300" cy="4434148"/>
          </a:xfrm>
          <a:prstGeom prst="rect">
            <a:avLst/>
          </a:prstGeom>
        </p:spPr>
      </p:pic>
    </p:spTree>
    <p:extLst>
      <p:ext uri="{BB962C8B-B14F-4D97-AF65-F5344CB8AC3E}">
        <p14:creationId xmlns:p14="http://schemas.microsoft.com/office/powerpoint/2010/main" val="2633847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306757" y="456226"/>
            <a:ext cx="8160232" cy="369332"/>
          </a:xfrm>
          <a:prstGeom prst="rect">
            <a:avLst/>
          </a:prstGeom>
          <a:noFill/>
        </p:spPr>
        <p:txBody>
          <a:bodyPr wrap="square" rtlCol="0">
            <a:spAutoFit/>
          </a:bodyPr>
          <a:lstStyle/>
          <a:p>
            <a:pPr algn="ctr"/>
            <a:r>
              <a:rPr lang="en-US" b="1" dirty="0"/>
              <a:t>2025 NSGP Unallowable Costs </a:t>
            </a:r>
            <a:r>
              <a:rPr lang="en-US" dirty="0"/>
              <a:t>(not exhaustive)</a:t>
            </a:r>
          </a:p>
        </p:txBody>
      </p:sp>
      <p:sp>
        <p:nvSpPr>
          <p:cNvPr id="2" name="TextBox 1">
            <a:extLst>
              <a:ext uri="{FF2B5EF4-FFF2-40B4-BE49-F238E27FC236}">
                <a16:creationId xmlns:a16="http://schemas.microsoft.com/office/drawing/2014/main" id="{0CA3D07E-271C-010B-A643-9FC8F01B8C93}"/>
              </a:ext>
            </a:extLst>
          </p:cNvPr>
          <p:cNvSpPr txBox="1"/>
          <p:nvPr/>
        </p:nvSpPr>
        <p:spPr>
          <a:xfrm>
            <a:off x="1101952" y="1059622"/>
            <a:ext cx="4284921" cy="3954929"/>
          </a:xfrm>
          <a:prstGeom prst="rect">
            <a:avLst/>
          </a:prstGeom>
          <a:noFill/>
        </p:spPr>
        <p:txBody>
          <a:bodyPr wrap="square" rtlCol="0">
            <a:spAutoFit/>
          </a:bodyPr>
          <a:lstStyle/>
          <a:p>
            <a:pPr>
              <a:spcAft>
                <a:spcPts val="600"/>
              </a:spcAft>
            </a:pPr>
            <a:r>
              <a:rPr lang="en-US" dirty="0"/>
              <a:t>• Organization costs, and operational overtime costs;</a:t>
            </a:r>
          </a:p>
          <a:p>
            <a:pPr>
              <a:spcAft>
                <a:spcPts val="600"/>
              </a:spcAft>
            </a:pPr>
            <a:r>
              <a:rPr lang="en-US" dirty="0"/>
              <a:t>• Hiring of public safety personnel;</a:t>
            </a:r>
          </a:p>
          <a:p>
            <a:pPr>
              <a:spcAft>
                <a:spcPts val="600"/>
              </a:spcAft>
            </a:pPr>
            <a:r>
              <a:rPr lang="en-US" dirty="0"/>
              <a:t>• General-use expenditure</a:t>
            </a:r>
          </a:p>
          <a:p>
            <a:pPr>
              <a:spcAft>
                <a:spcPts val="600"/>
              </a:spcAft>
            </a:pPr>
            <a:r>
              <a:rPr lang="en-US" dirty="0"/>
              <a:t>• Overtime and backfill; </a:t>
            </a:r>
          </a:p>
          <a:p>
            <a:pPr>
              <a:spcAft>
                <a:spcPts val="600"/>
              </a:spcAft>
            </a:pPr>
            <a:r>
              <a:rPr lang="en-US" dirty="0"/>
              <a:t>• Initiatives not addressed to NSGP</a:t>
            </a:r>
          </a:p>
          <a:p>
            <a:pPr>
              <a:spcAft>
                <a:spcPts val="600"/>
              </a:spcAft>
            </a:pPr>
            <a:r>
              <a:rPr lang="en-US" dirty="0"/>
              <a:t>• The development of risk/vulnerability assessment models; </a:t>
            </a:r>
          </a:p>
          <a:p>
            <a:pPr>
              <a:spcAft>
                <a:spcPts val="600"/>
              </a:spcAft>
            </a:pPr>
            <a:r>
              <a:rPr lang="en-US" dirty="0"/>
              <a:t>• Risk or vulnerability security assessments or the development of the IJ; </a:t>
            </a:r>
          </a:p>
          <a:p>
            <a:pPr>
              <a:spcAft>
                <a:spcPts val="600"/>
              </a:spcAft>
            </a:pPr>
            <a:r>
              <a:rPr lang="en-US" dirty="0"/>
              <a:t>• Technology development</a:t>
            </a:r>
          </a:p>
        </p:txBody>
      </p:sp>
      <p:sp>
        <p:nvSpPr>
          <p:cNvPr id="5" name="TextBox 4">
            <a:extLst>
              <a:ext uri="{FF2B5EF4-FFF2-40B4-BE49-F238E27FC236}">
                <a16:creationId xmlns:a16="http://schemas.microsoft.com/office/drawing/2014/main" id="{9C2B8A34-E749-1C8B-E18F-24F3C0775DD5}"/>
              </a:ext>
            </a:extLst>
          </p:cNvPr>
          <p:cNvSpPr txBox="1"/>
          <p:nvPr/>
        </p:nvSpPr>
        <p:spPr>
          <a:xfrm>
            <a:off x="5650599" y="1059622"/>
            <a:ext cx="4493862" cy="3600986"/>
          </a:xfrm>
          <a:prstGeom prst="rect">
            <a:avLst/>
          </a:prstGeom>
          <a:noFill/>
        </p:spPr>
        <p:txBody>
          <a:bodyPr wrap="square" rtlCol="0">
            <a:spAutoFit/>
          </a:bodyPr>
          <a:lstStyle/>
          <a:p>
            <a:pPr>
              <a:spcAft>
                <a:spcPts val="600"/>
              </a:spcAft>
            </a:pPr>
            <a:r>
              <a:rPr lang="en-US" dirty="0"/>
              <a:t>• Organizational operating expenses; </a:t>
            </a:r>
          </a:p>
          <a:p>
            <a:pPr>
              <a:spcAft>
                <a:spcPts val="600"/>
              </a:spcAft>
            </a:pPr>
            <a:r>
              <a:rPr lang="en-US" dirty="0"/>
              <a:t>• Proof of concept initiatives</a:t>
            </a:r>
          </a:p>
          <a:p>
            <a:pPr>
              <a:spcAft>
                <a:spcPts val="600"/>
              </a:spcAft>
            </a:pPr>
            <a:r>
              <a:rPr lang="en-US" dirty="0"/>
              <a:t>• Reimbursement of any </a:t>
            </a:r>
            <a:r>
              <a:rPr lang="en-US" u="sng" dirty="0"/>
              <a:t>pre-award</a:t>
            </a:r>
            <a:r>
              <a:rPr lang="en-US" dirty="0"/>
              <a:t> security expenses; </a:t>
            </a:r>
            <a:r>
              <a:rPr lang="en-US" i="1" dirty="0"/>
              <a:t>VA, grant preparation</a:t>
            </a:r>
          </a:p>
          <a:p>
            <a:pPr>
              <a:spcAft>
                <a:spcPts val="600"/>
              </a:spcAft>
            </a:pPr>
            <a:r>
              <a:rPr lang="en-US" dirty="0"/>
              <a:t>• Cameras for license plate readers/ license plate reader software;</a:t>
            </a:r>
          </a:p>
          <a:p>
            <a:pPr>
              <a:spcAft>
                <a:spcPts val="600"/>
              </a:spcAft>
            </a:pPr>
            <a:r>
              <a:rPr lang="en-US" dirty="0"/>
              <a:t> • Cameras for facial recognition software; </a:t>
            </a:r>
          </a:p>
          <a:p>
            <a:pPr>
              <a:spcAft>
                <a:spcPts val="600"/>
              </a:spcAft>
            </a:pPr>
            <a:r>
              <a:rPr lang="en-US" dirty="0"/>
              <a:t>• Weapons or weapons-related training; and </a:t>
            </a:r>
          </a:p>
          <a:p>
            <a:pPr>
              <a:spcAft>
                <a:spcPts val="600"/>
              </a:spcAft>
            </a:pPr>
            <a:r>
              <a:rPr lang="en-US" dirty="0"/>
              <a:t>• Knox boxes</a:t>
            </a:r>
          </a:p>
        </p:txBody>
      </p:sp>
    </p:spTree>
    <p:extLst>
      <p:ext uri="{BB962C8B-B14F-4D97-AF65-F5344CB8AC3E}">
        <p14:creationId xmlns:p14="http://schemas.microsoft.com/office/powerpoint/2010/main" val="138358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313930" y="236666"/>
            <a:ext cx="8395984" cy="5232202"/>
          </a:xfrm>
          <a:prstGeom prst="rect">
            <a:avLst/>
          </a:prstGeom>
          <a:noFill/>
        </p:spPr>
        <p:txBody>
          <a:bodyPr wrap="square" rtlCol="0">
            <a:spAutoFit/>
          </a:bodyPr>
          <a:lstStyle/>
          <a:p>
            <a:pPr algn="ctr"/>
            <a:r>
              <a:rPr lang="en-US" b="1" dirty="0"/>
              <a:t>2025 NSGP Application Process</a:t>
            </a:r>
          </a:p>
          <a:p>
            <a:pPr algn="ctr"/>
            <a:endParaRPr lang="en-US" b="1" dirty="0"/>
          </a:p>
          <a:p>
            <a:r>
              <a:rPr lang="en-US" dirty="0"/>
              <a:t>Documents to be submitted to IOEM</a:t>
            </a:r>
          </a:p>
          <a:p>
            <a:endParaRPr lang="en-US" sz="1400" dirty="0"/>
          </a:p>
          <a:p>
            <a:pPr marL="285750" indent="-285750">
              <a:buFont typeface="Wingdings" panose="05000000000000000000" pitchFamily="2" charset="2"/>
              <a:buChar char="Ø"/>
            </a:pPr>
            <a:r>
              <a:rPr lang="en-US" b="1" i="1" dirty="0"/>
              <a:t>Mission Statement: </a:t>
            </a:r>
            <a:r>
              <a:rPr lang="en-US" dirty="0"/>
              <a:t>On letterhead, used to validate Investment Justification and to categorize facility (faith-based, education, medical, other).</a:t>
            </a:r>
          </a:p>
          <a:p>
            <a:pPr marL="285750" indent="-285750">
              <a:buFont typeface="Wingdings" panose="05000000000000000000" pitchFamily="2" charset="2"/>
              <a:buChar char="Ø"/>
            </a:pPr>
            <a:r>
              <a:rPr lang="en-US" b="1" i="1" dirty="0"/>
              <a:t>Completed Vulnerability Assessment (VA): </a:t>
            </a:r>
            <a:r>
              <a:rPr lang="en-US" dirty="0"/>
              <a:t>identifies the threats and vulnerabilities specific to the facility / site (occupied and fully operational at the time of application) identified in the application.</a:t>
            </a:r>
          </a:p>
          <a:p>
            <a:pPr marL="285750" indent="-285750">
              <a:buFont typeface="Wingdings" panose="05000000000000000000" pitchFamily="2" charset="2"/>
              <a:buChar char="Ø"/>
            </a:pPr>
            <a:r>
              <a:rPr lang="en-US" b="1" i="1" dirty="0"/>
              <a:t>Completed Investment Justification (IJ): </a:t>
            </a:r>
            <a:r>
              <a:rPr lang="en-US" dirty="0"/>
              <a:t>must be for a physical address- no P.O. Box Numbers, one site and one address per IJ, organization must occupy the site at the time of the application.</a:t>
            </a:r>
          </a:p>
          <a:p>
            <a:pPr marL="285750" indent="-285750">
              <a:buFont typeface="Wingdings" panose="05000000000000000000" pitchFamily="2" charset="2"/>
              <a:buChar char="Ø"/>
            </a:pPr>
            <a:r>
              <a:rPr lang="en-US" b="1" i="1" dirty="0"/>
              <a:t>Supporting Documentation: </a:t>
            </a:r>
            <a:r>
              <a:rPr lang="en-US" dirty="0"/>
              <a:t>supports threat to facility, if applicable, such as police or insurance reports.</a:t>
            </a:r>
          </a:p>
          <a:p>
            <a:pPr marL="285750" indent="-285750">
              <a:spcAft>
                <a:spcPts val="1200"/>
              </a:spcAft>
              <a:buFont typeface="Wingdings" panose="05000000000000000000" pitchFamily="2" charset="2"/>
              <a:buChar char="Ø"/>
            </a:pPr>
            <a:r>
              <a:rPr lang="en-US" b="1" i="1" dirty="0">
                <a:highlight>
                  <a:srgbClr val="FFFF00"/>
                </a:highlight>
              </a:rPr>
              <a:t>Contact information </a:t>
            </a:r>
            <a:r>
              <a:rPr lang="en-US" dirty="0">
                <a:highlight>
                  <a:srgbClr val="FFFF00"/>
                </a:highlight>
              </a:rPr>
              <a:t>for the person responsible for day to day management of the grant and for the person responsible for financial issues.</a:t>
            </a:r>
          </a:p>
          <a:p>
            <a:pPr marL="285750" indent="-285750">
              <a:buFont typeface="Wingdings" panose="05000000000000000000" pitchFamily="2" charset="2"/>
              <a:buChar char="Ø"/>
            </a:pPr>
            <a:r>
              <a:rPr lang="en-US" dirty="0"/>
              <a:t>Submit via email to </a:t>
            </a:r>
            <a:r>
              <a:rPr lang="en-US" u="sng" dirty="0">
                <a:hlinkClick r:id="rId3"/>
              </a:rPr>
              <a:t>IOEMFinance@imd.Idaho.gov</a:t>
            </a:r>
            <a:endParaRPr lang="en-US" dirty="0"/>
          </a:p>
          <a:p>
            <a:endParaRPr lang="en-US" dirty="0"/>
          </a:p>
        </p:txBody>
      </p:sp>
    </p:spTree>
    <p:extLst>
      <p:ext uri="{BB962C8B-B14F-4D97-AF65-F5344CB8AC3E}">
        <p14:creationId xmlns:p14="http://schemas.microsoft.com/office/powerpoint/2010/main" val="379633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168225" y="1120676"/>
            <a:ext cx="8160232" cy="2308324"/>
          </a:xfrm>
          <a:prstGeom prst="rect">
            <a:avLst/>
          </a:prstGeom>
          <a:noFill/>
        </p:spPr>
        <p:txBody>
          <a:bodyPr wrap="square" rtlCol="0">
            <a:spAutoFit/>
          </a:bodyPr>
          <a:lstStyle/>
          <a:p>
            <a:r>
              <a:rPr lang="en-US" b="1" dirty="0"/>
              <a:t>2025 </a:t>
            </a:r>
            <a:r>
              <a:rPr lang="en-US" dirty="0"/>
              <a:t>Investment Justification Form- Important Information</a:t>
            </a:r>
          </a:p>
          <a:p>
            <a:endParaRPr lang="en-US" dirty="0"/>
          </a:p>
          <a:p>
            <a:endParaRPr lang="en-US" dirty="0"/>
          </a:p>
          <a:p>
            <a:pPr marL="285750" indent="-285750">
              <a:buFont typeface="Wingdings" panose="05000000000000000000" pitchFamily="2" charset="2"/>
              <a:buChar char="Ø"/>
            </a:pPr>
            <a:r>
              <a:rPr lang="en-US" dirty="0"/>
              <a:t>Use only the IJ Form established for FY 2025</a:t>
            </a:r>
          </a:p>
          <a:p>
            <a:pPr marL="285750" indent="-285750">
              <a:buFont typeface="Wingdings" panose="05000000000000000000" pitchFamily="2" charset="2"/>
              <a:buChar char="Ø"/>
            </a:pPr>
            <a:r>
              <a:rPr lang="en-US" dirty="0"/>
              <a:t>Latest version of Adobe Reader required</a:t>
            </a:r>
          </a:p>
          <a:p>
            <a:pPr marL="285750" indent="-285750">
              <a:buFont typeface="Wingdings" panose="05000000000000000000" pitchFamily="2" charset="2"/>
              <a:buChar char="Ø"/>
            </a:pPr>
            <a:r>
              <a:rPr lang="en-US" dirty="0"/>
              <a:t>Use ‘save as’ function after populating the IJ (see naming convention on next slide) and save locally</a:t>
            </a:r>
          </a:p>
          <a:p>
            <a:pPr marL="285750" indent="-285750">
              <a:buFont typeface="Wingdings" panose="05000000000000000000" pitchFamily="2" charset="2"/>
              <a:buChar char="Ø"/>
            </a:pPr>
            <a:r>
              <a:rPr lang="en-US" dirty="0"/>
              <a:t>Browser guidance: Chrome- least friendly, Firefox or Edge most friendly</a:t>
            </a:r>
          </a:p>
        </p:txBody>
      </p:sp>
      <p:sp>
        <p:nvSpPr>
          <p:cNvPr id="2" name="TextBox 1">
            <a:extLst>
              <a:ext uri="{FF2B5EF4-FFF2-40B4-BE49-F238E27FC236}">
                <a16:creationId xmlns:a16="http://schemas.microsoft.com/office/drawing/2014/main" id="{56A67C0D-E19C-4F08-A63D-65FBD9A0F28C}"/>
              </a:ext>
            </a:extLst>
          </p:cNvPr>
          <p:cNvSpPr txBox="1"/>
          <p:nvPr/>
        </p:nvSpPr>
        <p:spPr>
          <a:xfrm>
            <a:off x="1443062" y="3661274"/>
            <a:ext cx="8160232" cy="646331"/>
          </a:xfrm>
          <a:prstGeom prst="rect">
            <a:avLst/>
          </a:prstGeom>
          <a:noFill/>
        </p:spPr>
        <p:txBody>
          <a:bodyPr wrap="square" rtlCol="0">
            <a:spAutoFit/>
          </a:bodyPr>
          <a:lstStyle/>
          <a:p>
            <a:r>
              <a:rPr lang="en-US" dirty="0"/>
              <a:t>The correct IJ Form established for FY 2025 is available at </a:t>
            </a:r>
            <a:r>
              <a:rPr lang="en-US" dirty="0">
                <a:solidFill>
                  <a:srgbClr val="0000FF"/>
                </a:solidFill>
                <a:latin typeface="Times New Roman" panose="02020603050405020304" pitchFamily="18" charset="0"/>
              </a:rPr>
              <a:t>Grants.gov</a:t>
            </a:r>
            <a:r>
              <a:rPr lang="en-US" dirty="0">
                <a:latin typeface="Times New Roman" panose="02020603050405020304" pitchFamily="18" charset="0"/>
              </a:rPr>
              <a:t> </a:t>
            </a:r>
            <a:r>
              <a:rPr lang="en-US" dirty="0"/>
              <a:t>with detailed instructions for download in a couple more slides (#29)</a:t>
            </a:r>
          </a:p>
        </p:txBody>
      </p:sp>
    </p:spTree>
    <p:extLst>
      <p:ext uri="{BB962C8B-B14F-4D97-AF65-F5344CB8AC3E}">
        <p14:creationId xmlns:p14="http://schemas.microsoft.com/office/powerpoint/2010/main" val="105325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047200" y="629488"/>
            <a:ext cx="9056920" cy="6017032"/>
          </a:xfrm>
          <a:prstGeom prst="rect">
            <a:avLst/>
          </a:prstGeom>
          <a:noFill/>
        </p:spPr>
        <p:txBody>
          <a:bodyPr wrap="square" rtlCol="0">
            <a:spAutoFit/>
          </a:bodyPr>
          <a:lstStyle/>
          <a:p>
            <a:pPr algn="ctr"/>
            <a:r>
              <a:rPr lang="en-US" b="1" dirty="0"/>
              <a:t>2025 NSGP Application Process File Naming Convention</a:t>
            </a:r>
          </a:p>
          <a:p>
            <a:pPr algn="ctr"/>
            <a:endParaRPr lang="en-US" b="1" dirty="0"/>
          </a:p>
          <a:p>
            <a:pPr>
              <a:spcAft>
                <a:spcPts val="600"/>
              </a:spcAft>
            </a:pPr>
            <a:r>
              <a:rPr lang="en-US" dirty="0"/>
              <a:t>Mission Statement on letterhead: FY2025_NSGP_S _ID_(Nonprofit name)_MS</a:t>
            </a:r>
          </a:p>
          <a:p>
            <a:pPr>
              <a:spcAft>
                <a:spcPts val="600"/>
              </a:spcAft>
            </a:pPr>
            <a:r>
              <a:rPr lang="en-US" dirty="0"/>
              <a:t>Vulnerability Assessment: FY2025_NSGP_S_ID_(Nonprofit facility name)_VA</a:t>
            </a:r>
          </a:p>
          <a:p>
            <a:pPr>
              <a:spcAft>
                <a:spcPts val="600"/>
              </a:spcAft>
            </a:pPr>
            <a:r>
              <a:rPr lang="en-US" dirty="0"/>
              <a:t>Investment Justification: FY2025_NSGP_S_ID_(Nonprofit facility name)_IJ</a:t>
            </a:r>
          </a:p>
          <a:p>
            <a:pPr>
              <a:spcAft>
                <a:spcPts val="600"/>
              </a:spcAft>
            </a:pPr>
            <a:r>
              <a:rPr lang="en-US" dirty="0"/>
              <a:t>Supporting Documentation: FY2025_NSGP_S_ID_(Nonprofit facility name)_Supporting Documentation</a:t>
            </a:r>
          </a:p>
          <a:p>
            <a:pPr>
              <a:spcAft>
                <a:spcPts val="600"/>
              </a:spcAft>
            </a:pPr>
            <a:endParaRPr lang="en-US" dirty="0"/>
          </a:p>
          <a:p>
            <a:r>
              <a:rPr lang="en-US" dirty="0"/>
              <a:t>IJs must demonstrate how proposed projects address gaps and deficiencies in current programs and capabilities. Additionally, the IJ must demonstrate the ability to provide enhancements consistent with the purpose of the program and guidance provided by the Federal Emergency Management Agency (FEMA). Nonprofit sub applicants must ensure that the IJ is consistent with all applicable requirements in the IJ form. Each IJ must be for one facility/location.</a:t>
            </a:r>
          </a:p>
          <a:p>
            <a:endParaRPr lang="en-US" dirty="0"/>
          </a:p>
          <a:p>
            <a:pPr algn="ctr"/>
            <a:endParaRPr lang="en-US" b="1" dirty="0"/>
          </a:p>
          <a:p>
            <a:pPr marL="285750" indent="-285750">
              <a:buFont typeface="Arial" panose="020B0604020202020204" pitchFamily="34" charset="0"/>
              <a:buChar char="•"/>
            </a:pPr>
            <a:endParaRPr lang="en-US" dirty="0"/>
          </a:p>
          <a:p>
            <a:pPr algn="ctr"/>
            <a:endParaRPr lang="en-US" b="1" dirty="0"/>
          </a:p>
          <a:p>
            <a:endParaRPr lang="en-US" dirty="0"/>
          </a:p>
          <a:p>
            <a:endParaRPr lang="en-US" dirty="0"/>
          </a:p>
        </p:txBody>
      </p:sp>
    </p:spTree>
    <p:extLst>
      <p:ext uri="{BB962C8B-B14F-4D97-AF65-F5344CB8AC3E}">
        <p14:creationId xmlns:p14="http://schemas.microsoft.com/office/powerpoint/2010/main" val="9204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314377-40E2-B82A-EEC0-349FA5B1DD74}"/>
              </a:ext>
            </a:extLst>
          </p:cNvPr>
          <p:cNvSpPr txBox="1"/>
          <p:nvPr/>
        </p:nvSpPr>
        <p:spPr>
          <a:xfrm>
            <a:off x="1232406" y="610243"/>
            <a:ext cx="8490125" cy="6063198"/>
          </a:xfrm>
          <a:prstGeom prst="rect">
            <a:avLst/>
          </a:prstGeom>
          <a:noFill/>
        </p:spPr>
        <p:txBody>
          <a:bodyPr wrap="square" rtlCol="0">
            <a:spAutoFit/>
          </a:bodyPr>
          <a:lstStyle/>
          <a:p>
            <a:pPr marL="0" lvl="1" algn="ctr">
              <a:spcAft>
                <a:spcPts val="1200"/>
              </a:spcAft>
            </a:pPr>
            <a:r>
              <a:rPr lang="en-US" b="1" dirty="0"/>
              <a:t>The NSGP IJ form is available at </a:t>
            </a:r>
            <a:r>
              <a:rPr lang="en-US" b="1" dirty="0">
                <a:hlinkClick r:id="rId3"/>
              </a:rPr>
              <a:t>Grants.gov</a:t>
            </a:r>
            <a:r>
              <a:rPr lang="en-US" b="1" dirty="0"/>
              <a:t>.  Obtain a fillable IJ form by:</a:t>
            </a:r>
          </a:p>
          <a:p>
            <a:pPr marL="285750" indent="-285750">
              <a:spcAft>
                <a:spcPts val="1200"/>
              </a:spcAft>
              <a:buFont typeface="Wingdings" panose="05000000000000000000" pitchFamily="2" charset="2"/>
              <a:buChar char="Ø"/>
            </a:pPr>
            <a:r>
              <a:rPr lang="en-US" dirty="0"/>
              <a:t>Navigate to Grants.gov -&gt; Select Search Grants then </a:t>
            </a:r>
            <a:r>
              <a:rPr lang="en-US" dirty="0">
                <a:hlinkClick r:id="rId4"/>
              </a:rPr>
              <a:t>Classic Search </a:t>
            </a:r>
            <a:r>
              <a:rPr lang="en-US" dirty="0"/>
              <a:t>– </a:t>
            </a:r>
          </a:p>
          <a:p>
            <a:pPr marL="285750" indent="-285750">
              <a:spcAft>
                <a:spcPts val="1200"/>
              </a:spcAft>
              <a:buFont typeface="Wingdings" panose="05000000000000000000" pitchFamily="2" charset="2"/>
              <a:buChar char="Ø"/>
            </a:pPr>
            <a:r>
              <a:rPr lang="en-US" dirty="0"/>
              <a:t>Enter NSGP in the Keyword block, click the Closed (#) box below the Search button then click Search – </a:t>
            </a:r>
          </a:p>
          <a:p>
            <a:pPr marL="285750" indent="-285750">
              <a:spcAft>
                <a:spcPts val="1200"/>
              </a:spcAft>
              <a:buFont typeface="Wingdings" panose="05000000000000000000" pitchFamily="2" charset="2"/>
              <a:buChar char="Ø"/>
            </a:pPr>
            <a:r>
              <a:rPr lang="en-US" dirty="0"/>
              <a:t>In Opportunity Number click </a:t>
            </a:r>
            <a:r>
              <a:rPr lang="en-US" dirty="0">
                <a:hlinkClick r:id="rId5"/>
              </a:rPr>
              <a:t>DHS-25-GPD-008-00-99</a:t>
            </a:r>
            <a:r>
              <a:rPr lang="en-US" dirty="0"/>
              <a:t> – </a:t>
            </a:r>
          </a:p>
          <a:p>
            <a:pPr marL="285750" indent="-285750">
              <a:spcAft>
                <a:spcPts val="1200"/>
              </a:spcAft>
              <a:buFont typeface="Wingdings" panose="05000000000000000000" pitchFamily="2" charset="2"/>
              <a:buChar char="Ø"/>
            </a:pPr>
            <a:r>
              <a:rPr lang="en-US" dirty="0"/>
              <a:t>Click on Related Documents –  and note Folder: Other Supporting Documents</a:t>
            </a:r>
          </a:p>
          <a:p>
            <a:pPr marL="800100" lvl="1" indent="-342900">
              <a:spcAft>
                <a:spcPts val="1200"/>
              </a:spcAft>
              <a:buFont typeface="Wingdings" panose="05000000000000000000" pitchFamily="2" charset="2"/>
              <a:buChar char="q"/>
            </a:pPr>
            <a:r>
              <a:rPr lang="en-US" b="1" dirty="0"/>
              <a:t>IJ click </a:t>
            </a:r>
            <a:r>
              <a:rPr lang="en-US" dirty="0"/>
              <a:t>on </a:t>
            </a:r>
            <a:r>
              <a:rPr lang="en-US" u="sng" dirty="0">
                <a:hlinkClick r:id="rId5"/>
              </a:rPr>
              <a:t>DHS-25-GPD-008-00-99-Other Supporting Documents - Other Supporting Documents.zip</a:t>
            </a:r>
            <a:r>
              <a:rPr lang="en-US" u="sng" dirty="0"/>
              <a:t> to download the Investment Justification template </a:t>
            </a:r>
          </a:p>
          <a:p>
            <a:pPr marL="1200150" lvl="2" indent="-285750">
              <a:spcAft>
                <a:spcPts val="1200"/>
              </a:spcAft>
              <a:buFont typeface="Wingdings" panose="05000000000000000000" pitchFamily="2" charset="2"/>
              <a:buChar char="Ø"/>
            </a:pPr>
            <a:r>
              <a:rPr lang="en-US" dirty="0"/>
              <a:t>This is the FY_2025_NSGP_Investment Justification.pdf file.  </a:t>
            </a:r>
          </a:p>
          <a:p>
            <a:pPr marL="1200150" lvl="2" indent="-285750">
              <a:spcAft>
                <a:spcPts val="1200"/>
              </a:spcAft>
              <a:buFont typeface="Wingdings" panose="05000000000000000000" pitchFamily="2" charset="2"/>
              <a:buChar char="Ø"/>
            </a:pPr>
            <a:r>
              <a:rPr lang="en-US" dirty="0"/>
              <a:t>Click on the downloaded file to extract the IJ from the zipped file</a:t>
            </a:r>
          </a:p>
          <a:p>
            <a:pPr marL="1200150" lvl="2" indent="-285750">
              <a:spcAft>
                <a:spcPts val="1200"/>
              </a:spcAft>
              <a:buFont typeface="Wingdings" panose="05000000000000000000" pitchFamily="2" charset="2"/>
              <a:buChar char="Ø"/>
            </a:pPr>
            <a:r>
              <a:rPr lang="en-US" dirty="0"/>
              <a:t>Right click on the file and Save As “FY2025_NSGP_S_ID_(Nonprofit facility name)_IJ” on your local drive.</a:t>
            </a:r>
          </a:p>
          <a:p>
            <a:pPr marL="1200150" lvl="2" indent="-285750">
              <a:spcAft>
                <a:spcPts val="1200"/>
              </a:spcAft>
              <a:buFont typeface="Wingdings" panose="05000000000000000000" pitchFamily="2" charset="2"/>
              <a:buChar char="Ø"/>
            </a:pPr>
            <a:endParaRPr lang="en-US" dirty="0"/>
          </a:p>
          <a:p>
            <a:pPr marL="800100" lvl="1" indent="-342900">
              <a:spcAft>
                <a:spcPts val="1200"/>
              </a:spcAft>
              <a:buFont typeface="Wingdings" panose="05000000000000000000" pitchFamily="2" charset="2"/>
              <a:buChar char="q"/>
            </a:pPr>
            <a:r>
              <a:rPr lang="en-US" b="1" dirty="0"/>
              <a:t>NOFO click </a:t>
            </a:r>
            <a:r>
              <a:rPr lang="en-US" dirty="0"/>
              <a:t>on </a:t>
            </a:r>
            <a:r>
              <a:rPr lang="en-US" u="sng" dirty="0">
                <a:hlinkClick r:id="rId5"/>
              </a:rPr>
              <a:t>DHS-25-GPD-008-00-99-Full Announcement - Notice of Funding Opportunity.zip</a:t>
            </a:r>
            <a:r>
              <a:rPr lang="en-US" u="sng" dirty="0"/>
              <a:t> </a:t>
            </a:r>
            <a:r>
              <a:rPr lang="en-US" dirty="0"/>
              <a:t>to download the zip file with the NOFO</a:t>
            </a:r>
          </a:p>
        </p:txBody>
      </p:sp>
      <p:pic>
        <p:nvPicPr>
          <p:cNvPr id="4" name="Picture 3">
            <a:extLst>
              <a:ext uri="{FF2B5EF4-FFF2-40B4-BE49-F238E27FC236}">
                <a16:creationId xmlns:a16="http://schemas.microsoft.com/office/drawing/2014/main" id="{19DB1CDD-07B5-8DFB-48A5-5F1B3062E97D}"/>
              </a:ext>
            </a:extLst>
          </p:cNvPr>
          <p:cNvPicPr>
            <a:picLocks noChangeAspect="1"/>
          </p:cNvPicPr>
          <p:nvPr/>
        </p:nvPicPr>
        <p:blipFill>
          <a:blip r:embed="rId6"/>
          <a:stretch>
            <a:fillRect/>
          </a:stretch>
        </p:blipFill>
        <p:spPr>
          <a:xfrm>
            <a:off x="9766348" y="611228"/>
            <a:ext cx="1865606" cy="2382666"/>
          </a:xfrm>
          <a:prstGeom prst="rect">
            <a:avLst/>
          </a:prstGeom>
        </p:spPr>
      </p:pic>
      <p:pic>
        <p:nvPicPr>
          <p:cNvPr id="6" name="Picture 5">
            <a:extLst>
              <a:ext uri="{FF2B5EF4-FFF2-40B4-BE49-F238E27FC236}">
                <a16:creationId xmlns:a16="http://schemas.microsoft.com/office/drawing/2014/main" id="{5A046D15-7817-8A8D-D8BC-E97FC42354BC}"/>
              </a:ext>
            </a:extLst>
          </p:cNvPr>
          <p:cNvPicPr>
            <a:picLocks noChangeAspect="1"/>
          </p:cNvPicPr>
          <p:nvPr/>
        </p:nvPicPr>
        <p:blipFill>
          <a:blip r:embed="rId7"/>
          <a:stretch>
            <a:fillRect/>
          </a:stretch>
        </p:blipFill>
        <p:spPr>
          <a:xfrm>
            <a:off x="2469469" y="2598466"/>
            <a:ext cx="2173719" cy="364768"/>
          </a:xfrm>
          <a:prstGeom prst="rect">
            <a:avLst/>
          </a:prstGeom>
        </p:spPr>
      </p:pic>
      <p:pic>
        <p:nvPicPr>
          <p:cNvPr id="8" name="Picture 7">
            <a:extLst>
              <a:ext uri="{FF2B5EF4-FFF2-40B4-BE49-F238E27FC236}">
                <a16:creationId xmlns:a16="http://schemas.microsoft.com/office/drawing/2014/main" id="{142AEB7F-98C4-FDD7-5069-B92CB722FF2C}"/>
              </a:ext>
            </a:extLst>
          </p:cNvPr>
          <p:cNvPicPr>
            <a:picLocks noChangeAspect="1"/>
          </p:cNvPicPr>
          <p:nvPr/>
        </p:nvPicPr>
        <p:blipFill>
          <a:blip r:embed="rId8"/>
          <a:stretch>
            <a:fillRect/>
          </a:stretch>
        </p:blipFill>
        <p:spPr>
          <a:xfrm>
            <a:off x="8679206" y="1902792"/>
            <a:ext cx="882695" cy="361969"/>
          </a:xfrm>
          <a:prstGeom prst="rect">
            <a:avLst/>
          </a:prstGeom>
        </p:spPr>
      </p:pic>
      <p:pic>
        <p:nvPicPr>
          <p:cNvPr id="14" name="Picture 13">
            <a:extLst>
              <a:ext uri="{FF2B5EF4-FFF2-40B4-BE49-F238E27FC236}">
                <a16:creationId xmlns:a16="http://schemas.microsoft.com/office/drawing/2014/main" id="{9C2AC4AD-91C7-4F1B-5CEB-A4B80D59AD8A}"/>
              </a:ext>
            </a:extLst>
          </p:cNvPr>
          <p:cNvPicPr>
            <a:picLocks noChangeAspect="1"/>
          </p:cNvPicPr>
          <p:nvPr/>
        </p:nvPicPr>
        <p:blipFill>
          <a:blip r:embed="rId9"/>
          <a:stretch>
            <a:fillRect/>
          </a:stretch>
        </p:blipFill>
        <p:spPr>
          <a:xfrm>
            <a:off x="1688122" y="5452527"/>
            <a:ext cx="10390096" cy="1313338"/>
          </a:xfrm>
          <a:prstGeom prst="rect">
            <a:avLst/>
          </a:prstGeom>
        </p:spPr>
      </p:pic>
    </p:spTree>
    <p:extLst>
      <p:ext uri="{BB962C8B-B14F-4D97-AF65-F5344CB8AC3E}">
        <p14:creationId xmlns:p14="http://schemas.microsoft.com/office/powerpoint/2010/main" val="182956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9E38E-DA0D-969D-8013-EEAF8ABA334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BE4708-D38A-E468-FDA9-8042060F9A22}"/>
              </a:ext>
            </a:extLst>
          </p:cNvPr>
          <p:cNvSpPr txBox="1"/>
          <p:nvPr/>
        </p:nvSpPr>
        <p:spPr>
          <a:xfrm>
            <a:off x="1264286" y="427645"/>
            <a:ext cx="8794549" cy="4893647"/>
          </a:xfrm>
          <a:prstGeom prst="rect">
            <a:avLst/>
          </a:prstGeom>
          <a:noFill/>
        </p:spPr>
        <p:txBody>
          <a:bodyPr wrap="square" rtlCol="0">
            <a:spAutoFit/>
          </a:bodyPr>
          <a:lstStyle/>
          <a:p>
            <a:pPr algn="ctr"/>
            <a:r>
              <a:rPr lang="en-US" b="1" dirty="0"/>
              <a:t>2025 NSGP Application Process</a:t>
            </a:r>
          </a:p>
          <a:p>
            <a:pPr algn="ctr"/>
            <a:endParaRPr lang="en-US" sz="1200" b="1" dirty="0"/>
          </a:p>
          <a:p>
            <a:r>
              <a:rPr lang="en-US" dirty="0"/>
              <a:t>Investment Justification-</a:t>
            </a:r>
          </a:p>
          <a:p>
            <a:endParaRPr lang="en-US" sz="1200" dirty="0"/>
          </a:p>
          <a:p>
            <a:pPr marL="285750" indent="-285750">
              <a:buFont typeface="Wingdings" panose="05000000000000000000" pitchFamily="2" charset="2"/>
              <a:buChar char="Ø"/>
            </a:pPr>
            <a:r>
              <a:rPr lang="en-US" dirty="0"/>
              <a:t>Describes the ‘who, what, when, where, why’ and how of the plan to harden targets. </a:t>
            </a:r>
            <a:r>
              <a:rPr lang="en-US" dirty="0">
                <a:highlight>
                  <a:srgbClr val="FFFF00"/>
                </a:highlight>
              </a:rPr>
              <a:t>(In Part IV narrative, describe which modifications will be external or internal)</a:t>
            </a:r>
          </a:p>
          <a:p>
            <a:pPr marL="285750" indent="-285750">
              <a:buFont typeface="Wingdings" panose="05000000000000000000" pitchFamily="2" charset="2"/>
              <a:buChar char="Ø"/>
            </a:pPr>
            <a:r>
              <a:rPr lang="en-US" dirty="0"/>
              <a:t>Submitted in the required IJ pdf fillable form. All 7 Parts need to be fully addressed.</a:t>
            </a:r>
          </a:p>
          <a:p>
            <a:pPr marL="742950" lvl="1" indent="-285750">
              <a:buFont typeface="Wingdings" panose="05000000000000000000" pitchFamily="2" charset="2"/>
              <a:buChar char="ü"/>
            </a:pPr>
            <a:r>
              <a:rPr lang="en-US" dirty="0"/>
              <a:t>Submissions in any other format than the provided IJ form are not allowed.</a:t>
            </a:r>
          </a:p>
          <a:p>
            <a:pPr marL="285750" indent="-285750">
              <a:buFont typeface="Wingdings" panose="05000000000000000000" pitchFamily="2" charset="2"/>
              <a:buChar char="Ø"/>
            </a:pPr>
            <a:r>
              <a:rPr lang="en-US" dirty="0"/>
              <a:t>Must be consistent with the findings of the VA and address target hardening initiatives that will mitigate identified vulnerabilities.</a:t>
            </a:r>
          </a:p>
          <a:p>
            <a:pPr marL="285750" indent="-285750">
              <a:buFont typeface="Wingdings" panose="05000000000000000000" pitchFamily="2" charset="2"/>
              <a:buChar char="Ø"/>
            </a:pPr>
            <a:r>
              <a:rPr lang="en-US" dirty="0"/>
              <a:t>Establishes the project timeline and milestones for completion of proposed investments and identifies key individuals that will be involved in implementing and administering the award.  </a:t>
            </a:r>
          </a:p>
          <a:p>
            <a:pPr marL="285750" indent="-285750">
              <a:buFont typeface="Wingdings" panose="05000000000000000000" pitchFamily="2" charset="2"/>
              <a:buChar char="Ø"/>
            </a:pPr>
            <a:r>
              <a:rPr lang="en-US" dirty="0"/>
              <a:t>This is the </a:t>
            </a:r>
            <a:r>
              <a:rPr lang="en-US" i="1" u="sng" dirty="0"/>
              <a:t>only</a:t>
            </a:r>
            <a:r>
              <a:rPr lang="en-US" dirty="0"/>
              <a:t> item IOEM submits to FEMA on your behalf.   Make sure you include enough information for FEMA to favorably review your application.</a:t>
            </a:r>
          </a:p>
          <a:p>
            <a:endParaRPr lang="en-US" dirty="0"/>
          </a:p>
        </p:txBody>
      </p:sp>
    </p:spTree>
    <p:extLst>
      <p:ext uri="{BB962C8B-B14F-4D97-AF65-F5344CB8AC3E}">
        <p14:creationId xmlns:p14="http://schemas.microsoft.com/office/powerpoint/2010/main" val="2540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82A82-E30B-8177-6579-DAF72E8C126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5520DFB-7D3D-04AB-799C-1888D8498476}"/>
              </a:ext>
            </a:extLst>
          </p:cNvPr>
          <p:cNvSpPr txBox="1"/>
          <p:nvPr/>
        </p:nvSpPr>
        <p:spPr>
          <a:xfrm>
            <a:off x="1122504" y="652153"/>
            <a:ext cx="8645750" cy="5632311"/>
          </a:xfrm>
          <a:prstGeom prst="rect">
            <a:avLst/>
          </a:prstGeom>
          <a:noFill/>
        </p:spPr>
        <p:txBody>
          <a:bodyPr wrap="square" rtlCol="0">
            <a:spAutoFit/>
          </a:bodyPr>
          <a:lstStyle/>
          <a:p>
            <a:pPr algn="ctr"/>
            <a:r>
              <a:rPr lang="en-US" b="1" dirty="0"/>
              <a:t>2025 Nonprofit Security Grant Program (NSGP)</a:t>
            </a:r>
          </a:p>
          <a:p>
            <a:pPr algn="ctr"/>
            <a:r>
              <a:rPr lang="en-US" b="1" dirty="0"/>
              <a:t>Key Changes from FY24 to FY 25</a:t>
            </a:r>
          </a:p>
          <a:p>
            <a:endParaRPr lang="en-US" dirty="0"/>
          </a:p>
          <a:p>
            <a:pPr marL="285750" indent="-285750">
              <a:buFont typeface="Arial" panose="020B0604020202020204" pitchFamily="34" charset="0"/>
              <a:buChar char="•"/>
            </a:pPr>
            <a:r>
              <a:rPr lang="en-US" dirty="0"/>
              <a:t>NSGP-State award down 28% from </a:t>
            </a:r>
            <a:r>
              <a:rPr lang="nn-NO" dirty="0"/>
              <a:t>FY24: $2,923,721 → FY25 $2,205,000 </a:t>
            </a:r>
            <a:endParaRPr lang="en-US" dirty="0"/>
          </a:p>
          <a:p>
            <a:pPr marL="285750" indent="-285750">
              <a:buFont typeface="Arial" panose="020B0604020202020204" pitchFamily="34" charset="0"/>
              <a:buChar char="•"/>
            </a:pPr>
            <a:r>
              <a:rPr lang="en-US" dirty="0"/>
              <a:t>Subgrantee award max up from $150,000 to $200,000 per site (x3 max) </a:t>
            </a:r>
          </a:p>
          <a:p>
            <a:pPr marL="285750" indent="-285750">
              <a:buFont typeface="Arial" panose="020B0604020202020204" pitchFamily="34" charset="0"/>
              <a:buChar char="•"/>
            </a:pPr>
            <a:r>
              <a:rPr lang="en-US" dirty="0"/>
              <a:t>IOEM will conduct a competitive application process from 10/15 with a deadline of </a:t>
            </a:r>
            <a:r>
              <a:rPr lang="en-US" b="1" i="1" dirty="0"/>
              <a:t>11/21 5pm MT</a:t>
            </a:r>
            <a:r>
              <a:rPr lang="en-US" dirty="0"/>
              <a:t>. Proposals will be submitted to IOEM, then forwarded to FEMA. Applicants are encouraged to review the </a:t>
            </a:r>
            <a:r>
              <a:rPr lang="en-US" u="sng" dirty="0">
                <a:hlinkClick r:id="rId3"/>
              </a:rPr>
              <a:t>Preparedness Grants Manual</a:t>
            </a:r>
            <a:r>
              <a:rPr lang="en-US" dirty="0"/>
              <a:t> for guidance in addition to the </a:t>
            </a:r>
            <a:r>
              <a:rPr lang="en-US" dirty="0">
                <a:hlinkClick r:id="rId4"/>
              </a:rPr>
              <a:t>NOFO</a:t>
            </a:r>
            <a:r>
              <a:rPr lang="en-US" dirty="0"/>
              <a:t>. </a:t>
            </a:r>
          </a:p>
          <a:p>
            <a:pPr marL="285750" indent="-285750">
              <a:buFont typeface="Arial" panose="020B0604020202020204" pitchFamily="34" charset="0"/>
              <a:buChar char="•"/>
            </a:pPr>
            <a:r>
              <a:rPr lang="en-US" dirty="0"/>
              <a:t>Idaho Grant Management System GMS: </a:t>
            </a:r>
            <a:r>
              <a:rPr lang="en-US" dirty="0">
                <a:hlinkClick r:id="rId5"/>
              </a:rPr>
              <a:t>https://gotomygrants.com</a:t>
            </a:r>
            <a:r>
              <a:rPr lang="en-US" dirty="0"/>
              <a:t>. Activation of account / reset password emails come from no-reply@gotomygrants.com </a:t>
            </a:r>
          </a:p>
          <a:p>
            <a:pPr marL="285750" indent="-285750">
              <a:buFont typeface="Arial" panose="020B0604020202020204" pitchFamily="34" charset="0"/>
              <a:buChar char="•"/>
            </a:pPr>
            <a:r>
              <a:rPr lang="en-US" dirty="0">
                <a:hlinkClick r:id="rId6"/>
              </a:rPr>
              <a:t>Key FY25 Grant Changes </a:t>
            </a:r>
            <a:r>
              <a:rPr lang="en-US" dirty="0"/>
              <a:t>for Subrecipients</a:t>
            </a:r>
          </a:p>
          <a:p>
            <a:pPr marL="1200150" lvl="2" indent="-285750">
              <a:buFont typeface="Arial" panose="020B0604020202020204" pitchFamily="34" charset="0"/>
              <a:buChar char="•"/>
            </a:pPr>
            <a:r>
              <a:rPr lang="en-US" sz="1600" dirty="0"/>
              <a:t>Restrictions* on foreign nationals / new immigration conditions</a:t>
            </a:r>
          </a:p>
          <a:p>
            <a:pPr marL="1200150" lvl="2" indent="-285750">
              <a:buFont typeface="Arial" panose="020B0604020202020204" pitchFamily="34" charset="0"/>
              <a:buChar char="•"/>
            </a:pPr>
            <a:r>
              <a:rPr lang="en-US" sz="1600" dirty="0"/>
              <a:t>Updated award termination provisions</a:t>
            </a:r>
          </a:p>
          <a:p>
            <a:pPr marL="1200150" lvl="2" indent="-285750">
              <a:buFont typeface="Arial" panose="020B0604020202020204" pitchFamily="34" charset="0"/>
              <a:buChar char="•"/>
            </a:pPr>
            <a:r>
              <a:rPr lang="en-US" sz="1600" dirty="0"/>
              <a:t>Personnel transparency and vetting (IRS Form 990 on hand) *FFATA reporting</a:t>
            </a:r>
          </a:p>
          <a:p>
            <a:pPr marL="1200150" lvl="2" indent="-285750">
              <a:buFont typeface="Arial" panose="020B0604020202020204" pitchFamily="34" charset="0"/>
              <a:buChar char="•"/>
            </a:pPr>
            <a:r>
              <a:rPr lang="en-US" sz="1600" dirty="0"/>
              <a:t>Compliance with Presidential Executive Orders (incl. </a:t>
            </a:r>
            <a:r>
              <a:rPr lang="en-US" sz="1600" dirty="0">
                <a:hlinkClick r:id="rId7"/>
              </a:rPr>
              <a:t>E.O. 14148</a:t>
            </a:r>
            <a:r>
              <a:rPr lang="en-US" sz="1600" dirty="0"/>
              <a:t>)</a:t>
            </a:r>
          </a:p>
          <a:p>
            <a:pPr marL="1200150" lvl="2" indent="-285750">
              <a:buFont typeface="Arial" panose="020B0604020202020204" pitchFamily="34" charset="0"/>
              <a:buChar char="•"/>
            </a:pPr>
            <a:r>
              <a:rPr lang="en-US" sz="1600" dirty="0">
                <a:hlinkClick r:id="rId8"/>
              </a:rPr>
              <a:t>FEMA Information Bulletin (IB) 530 </a:t>
            </a:r>
            <a:r>
              <a:rPr lang="en-US" sz="1600" dirty="0"/>
              <a:t>requirements</a:t>
            </a:r>
          </a:p>
          <a:p>
            <a:pPr marL="1200150" lvl="2" indent="-285750">
              <a:buFont typeface="Arial" panose="020B0604020202020204" pitchFamily="34" charset="0"/>
              <a:buChar char="•"/>
            </a:pPr>
            <a:r>
              <a:rPr lang="en-US" sz="1600" dirty="0"/>
              <a:t>OMB Single Audit threshold raised to $1M</a:t>
            </a:r>
          </a:p>
          <a:p>
            <a:pPr marL="1200150" lvl="2" indent="-285750">
              <a:buFont typeface="Arial" panose="020B0604020202020204" pitchFamily="34" charset="0"/>
              <a:buChar char="•"/>
            </a:pPr>
            <a:r>
              <a:rPr lang="en-US" sz="1600" dirty="0"/>
              <a:t>Enhanced financial oversight of reimbursements and payments</a:t>
            </a:r>
          </a:p>
          <a:p>
            <a:pPr marL="1200150" lvl="2" indent="-285750">
              <a:buFont typeface="Arial" panose="020B0604020202020204" pitchFamily="34" charset="0"/>
              <a:buChar char="•"/>
            </a:pPr>
            <a:r>
              <a:rPr lang="en-US" sz="1600" dirty="0"/>
              <a:t>FY25, for the first time, FEMA is also offering a web version of the IJ, available at </a:t>
            </a:r>
            <a:r>
              <a:rPr lang="en-US" sz="1600" dirty="0">
                <a:hlinkClick r:id="rId9" action="ppaction://hlinkfile"/>
              </a:rPr>
              <a:t>Grants.gov</a:t>
            </a:r>
            <a:r>
              <a:rPr lang="en-US" sz="1600" dirty="0"/>
              <a:t>. Form FF-207-FY-21-115, OMB Control Number: 1660-0110.</a:t>
            </a:r>
            <a:endParaRPr lang="en-US" dirty="0"/>
          </a:p>
        </p:txBody>
      </p:sp>
    </p:spTree>
    <p:extLst>
      <p:ext uri="{BB962C8B-B14F-4D97-AF65-F5344CB8AC3E}">
        <p14:creationId xmlns:p14="http://schemas.microsoft.com/office/powerpoint/2010/main" val="370239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603149" y="349454"/>
            <a:ext cx="8160232" cy="4693593"/>
          </a:xfrm>
          <a:prstGeom prst="rect">
            <a:avLst/>
          </a:prstGeom>
          <a:noFill/>
        </p:spPr>
        <p:txBody>
          <a:bodyPr wrap="square" rtlCol="0">
            <a:spAutoFit/>
          </a:bodyPr>
          <a:lstStyle/>
          <a:p>
            <a:pPr algn="ctr"/>
            <a:r>
              <a:rPr lang="en-US" b="1" dirty="0"/>
              <a:t>2025 Nonprofit Security Grant Program (NSGP)</a:t>
            </a:r>
          </a:p>
          <a:p>
            <a:pPr algn="ctr"/>
            <a:endParaRPr lang="en-US" b="1" dirty="0"/>
          </a:p>
          <a:p>
            <a:pPr>
              <a:spcAft>
                <a:spcPts val="1125"/>
              </a:spcAft>
            </a:pPr>
            <a:endParaRPr lang="en-US" sz="1600" dirty="0">
              <a:solidFill>
                <a:srgbClr val="000000"/>
              </a:solidFill>
              <a:ea typeface="Calibri" panose="020F0502020204030204" pitchFamily="34" charset="0"/>
            </a:endParaRPr>
          </a:p>
          <a:p>
            <a:pPr marL="285750" indent="-285750">
              <a:spcAft>
                <a:spcPts val="1125"/>
              </a:spcAft>
              <a:buFont typeface="Wingdings" panose="05000000000000000000" pitchFamily="2" charset="2"/>
              <a:buChar char="v"/>
            </a:pPr>
            <a:r>
              <a:rPr lang="en-US" sz="1600" dirty="0">
                <a:solidFill>
                  <a:srgbClr val="000000"/>
                </a:solidFill>
                <a:ea typeface="Calibri" panose="020F0502020204030204" pitchFamily="34" charset="0"/>
              </a:rPr>
              <a:t>To Entity Administrator: On </a:t>
            </a:r>
            <a:r>
              <a:rPr lang="en-US" sz="1600" b="1" dirty="0">
                <a:solidFill>
                  <a:srgbClr val="000000"/>
                </a:solidFill>
                <a:ea typeface="Calibri" panose="020F0502020204030204" pitchFamily="34" charset="0"/>
              </a:rPr>
              <a:t>March 3, 2023, </a:t>
            </a:r>
            <a:r>
              <a:rPr lang="en-US" sz="1600" dirty="0">
                <a:solidFill>
                  <a:srgbClr val="000000"/>
                </a:solidFill>
                <a:ea typeface="Calibri" panose="020F0502020204030204" pitchFamily="34" charset="0"/>
              </a:rPr>
              <a:t>only employees of an entity can hold the Entity Administrator role in SAM.gov. </a:t>
            </a:r>
          </a:p>
          <a:p>
            <a:pPr>
              <a:spcAft>
                <a:spcPts val="1125"/>
              </a:spcAft>
            </a:pPr>
            <a:r>
              <a:rPr lang="en-US" sz="1600" dirty="0">
                <a:solidFill>
                  <a:srgbClr val="000000"/>
                </a:solidFill>
                <a:ea typeface="Calibri" panose="020F0502020204030204" pitchFamily="34" charset="0"/>
              </a:rPr>
              <a:t>On </a:t>
            </a:r>
            <a:r>
              <a:rPr lang="en-US" sz="1600" b="1" dirty="0">
                <a:solidFill>
                  <a:srgbClr val="000000"/>
                </a:solidFill>
                <a:ea typeface="Calibri" panose="020F0502020204030204" pitchFamily="34" charset="0"/>
              </a:rPr>
              <a:t>April 4, 2022</a:t>
            </a:r>
            <a:r>
              <a:rPr lang="en-US" sz="1600" dirty="0">
                <a:solidFill>
                  <a:srgbClr val="000000"/>
                </a:solidFill>
                <a:ea typeface="Calibri" panose="020F0502020204030204" pitchFamily="34" charset="0"/>
              </a:rPr>
              <a:t>, the unique entity identifier used across the federal government changed from the DUNS Number to the UEI number (generated by SAM.gov).</a:t>
            </a:r>
            <a:endParaRPr lang="en-US" sz="1600" dirty="0">
              <a:ea typeface="Calibri" panose="020F0502020204030204" pitchFamily="34" charset="0"/>
            </a:endParaRPr>
          </a:p>
          <a:p>
            <a:pPr marL="342900" marR="0" lvl="0" indent="-342900">
              <a:spcBef>
                <a:spcPts val="0"/>
              </a:spcBef>
              <a:spcAft>
                <a:spcPts val="1125"/>
              </a:spcAft>
              <a:buSzPts val="1000"/>
              <a:buFont typeface="Symbol" panose="05050102010706020507" pitchFamily="18" charset="2"/>
              <a:buChar char=""/>
              <a:tabLst>
                <a:tab pos="457200" algn="l"/>
              </a:tabLst>
            </a:pPr>
            <a:r>
              <a:rPr lang="en-US" sz="1600" dirty="0">
                <a:solidFill>
                  <a:srgbClr val="000000"/>
                </a:solidFill>
                <a:ea typeface="Times New Roman" panose="02020603050405020304" pitchFamily="18" charset="0"/>
              </a:rPr>
              <a:t>Existing registered entities can find their UEI by following the steps </a:t>
            </a:r>
            <a:r>
              <a:rPr lang="en-US" sz="1600" u="sng" dirty="0">
                <a:solidFill>
                  <a:srgbClr val="195699"/>
                </a:solidFill>
                <a:ea typeface="Times New Roman" panose="02020603050405020304" pitchFamily="18" charset="0"/>
                <a:hlinkClick r:id="rId3">
                  <a:extLst>
                    <a:ext uri="{A12FA001-AC4F-418D-AE19-62706E023703}">
                      <ahyp:hlinkClr xmlns:ahyp="http://schemas.microsoft.com/office/drawing/2018/hyperlinkcolor" val="tx"/>
                    </a:ext>
                  </a:extLst>
                </a:hlinkClick>
              </a:rPr>
              <a:t>here</a:t>
            </a:r>
            <a:r>
              <a:rPr lang="en-US" sz="1600" dirty="0">
                <a:solidFill>
                  <a:srgbClr val="000000"/>
                </a:solidFill>
                <a:ea typeface="Times New Roman" panose="02020603050405020304" pitchFamily="18" charset="0"/>
              </a:rPr>
              <a:t>.</a:t>
            </a:r>
            <a:endParaRPr lang="en-US" sz="1600" dirty="0">
              <a:solidFill>
                <a:srgbClr val="000000"/>
              </a:solidFill>
              <a:ea typeface="Calibri" panose="020F0502020204030204" pitchFamily="34" charset="0"/>
            </a:endParaRPr>
          </a:p>
          <a:p>
            <a:pPr marL="342900" marR="0" lvl="0" indent="-342900">
              <a:spcBef>
                <a:spcPts val="0"/>
              </a:spcBef>
              <a:spcAft>
                <a:spcPts val="1125"/>
              </a:spcAft>
              <a:buSzPts val="1000"/>
              <a:buFont typeface="Symbol" panose="05050102010706020507" pitchFamily="18" charset="2"/>
              <a:buChar char=""/>
              <a:tabLst>
                <a:tab pos="457200" algn="l"/>
              </a:tabLst>
            </a:pPr>
            <a:r>
              <a:rPr lang="en-US" sz="1600" dirty="0">
                <a:solidFill>
                  <a:srgbClr val="000000"/>
                </a:solidFill>
                <a:ea typeface="Times New Roman" panose="02020603050405020304" pitchFamily="18" charset="0"/>
              </a:rPr>
              <a:t>New entities can get their UEI at SAM.gov and, if required, complete an entity registration. </a:t>
            </a:r>
            <a:r>
              <a:rPr lang="en-US" sz="1600" u="sng" dirty="0">
                <a:solidFill>
                  <a:srgbClr val="195699"/>
                </a:solidFill>
                <a:ea typeface="Times New Roman" panose="02020603050405020304" pitchFamily="18" charset="0"/>
                <a:hlinkClick r:id="rId4"/>
              </a:rPr>
              <a:t>I manage an entity. What do I need to do?</a:t>
            </a:r>
            <a:r>
              <a:rPr lang="en-US" sz="1600" dirty="0">
                <a:solidFill>
                  <a:srgbClr val="000000"/>
                </a:solidFill>
                <a:ea typeface="Times New Roman" panose="02020603050405020304" pitchFamily="18" charset="0"/>
                <a:hlinkClick r:id="rId4"/>
              </a:rPr>
              <a:t> </a:t>
            </a:r>
            <a:endParaRPr lang="en-US" sz="1600" dirty="0">
              <a:solidFill>
                <a:srgbClr val="000000"/>
              </a:solidFill>
              <a:ea typeface="Calibri" panose="020F0502020204030204" pitchFamily="34" charset="0"/>
            </a:endParaRPr>
          </a:p>
          <a:p>
            <a:pPr>
              <a:spcAft>
                <a:spcPts val="1125"/>
              </a:spcAft>
            </a:pPr>
            <a:r>
              <a:rPr lang="en-US" sz="1600" dirty="0">
                <a:solidFill>
                  <a:srgbClr val="000000"/>
                </a:solidFill>
                <a:ea typeface="Calibri" panose="020F0502020204030204" pitchFamily="34" charset="0"/>
              </a:rPr>
              <a:t>For more information about this transition, visit </a:t>
            </a:r>
            <a:r>
              <a:rPr lang="en-US" sz="1600" u="sng" dirty="0">
                <a:solidFill>
                  <a:srgbClr val="195699"/>
                </a:solidFill>
                <a:ea typeface="Calibri" panose="020F0502020204030204" pitchFamily="34" charset="0"/>
                <a:hlinkClick r:id="rId5">
                  <a:extLst>
                    <a:ext uri="{A12FA001-AC4F-418D-AE19-62706E023703}">
                      <ahyp:hlinkClr xmlns:ahyp="http://schemas.microsoft.com/office/drawing/2018/hyperlinkcolor" val="tx"/>
                    </a:ext>
                  </a:extLst>
                </a:hlinkClick>
              </a:rPr>
              <a:t>SAM.gov</a:t>
            </a:r>
            <a:r>
              <a:rPr lang="en-US" sz="1600" dirty="0">
                <a:solidFill>
                  <a:srgbClr val="000000"/>
                </a:solidFill>
                <a:ea typeface="Calibri" panose="020F0502020204030204" pitchFamily="34" charset="0"/>
              </a:rPr>
              <a:t> or the Federal Service Desk, </a:t>
            </a:r>
            <a:r>
              <a:rPr lang="en-US" sz="1600" u="sng" dirty="0">
                <a:solidFill>
                  <a:srgbClr val="195699"/>
                </a:solidFill>
                <a:ea typeface="Calibri" panose="020F0502020204030204" pitchFamily="34" charset="0"/>
                <a:hlinkClick r:id="rId6">
                  <a:extLst>
                    <a:ext uri="{A12FA001-AC4F-418D-AE19-62706E023703}">
                      <ahyp:hlinkClr xmlns:ahyp="http://schemas.microsoft.com/office/drawing/2018/hyperlinkcolor" val="tx"/>
                    </a:ext>
                  </a:extLst>
                </a:hlinkClick>
              </a:rPr>
              <a:t>FSD.gov.</a:t>
            </a:r>
            <a:r>
              <a:rPr lang="en-US" sz="1600" dirty="0">
                <a:solidFill>
                  <a:srgbClr val="000000"/>
                </a:solidFill>
                <a:ea typeface="Calibri" panose="020F0502020204030204" pitchFamily="34" charset="0"/>
              </a:rPr>
              <a:t> You can search for help at </a:t>
            </a:r>
            <a:r>
              <a:rPr lang="en-US" sz="1600" dirty="0">
                <a:ea typeface="Calibri" panose="020F0502020204030204" pitchFamily="34" charset="0"/>
              </a:rPr>
              <a:t>FSD</a:t>
            </a:r>
            <a:r>
              <a:rPr lang="en-US" sz="1600" dirty="0">
                <a:solidFill>
                  <a:srgbClr val="000000"/>
                </a:solidFill>
                <a:ea typeface="Calibri" panose="020F0502020204030204" pitchFamily="34" charset="0"/>
              </a:rPr>
              <a:t> any time or request help from an FSD agent Monday–Friday 8 a.m. to 8 p.m. ET.</a:t>
            </a:r>
          </a:p>
          <a:p>
            <a:pPr>
              <a:spcAft>
                <a:spcPts val="1125"/>
              </a:spcAft>
            </a:pPr>
            <a:r>
              <a:rPr lang="en-US" sz="1600" dirty="0"/>
              <a:t>Not having a UEI does not prohibit a nonprofit from applying for NSGP, however an award will not be issued until the sub-applicant has established a UEI.</a:t>
            </a:r>
          </a:p>
        </p:txBody>
      </p:sp>
    </p:spTree>
    <p:extLst>
      <p:ext uri="{BB962C8B-B14F-4D97-AF65-F5344CB8AC3E}">
        <p14:creationId xmlns:p14="http://schemas.microsoft.com/office/powerpoint/2010/main" val="47194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491213" y="768705"/>
            <a:ext cx="8160232" cy="4708981"/>
          </a:xfrm>
          <a:prstGeom prst="rect">
            <a:avLst/>
          </a:prstGeom>
          <a:noFill/>
        </p:spPr>
        <p:txBody>
          <a:bodyPr wrap="square" rtlCol="0">
            <a:spAutoFit/>
          </a:bodyPr>
          <a:lstStyle/>
          <a:p>
            <a:pPr algn="ctr"/>
            <a:r>
              <a:rPr lang="en-US" b="1" dirty="0"/>
              <a:t>2</a:t>
            </a:r>
            <a:r>
              <a:rPr lang="en-US" b="1" dirty="0">
                <a:solidFill>
                  <a:srgbClr val="FF0000"/>
                </a:solidFill>
              </a:rPr>
              <a:t>024 </a:t>
            </a:r>
            <a:r>
              <a:rPr lang="en-US" b="1" dirty="0"/>
              <a:t>NSGP Review Process</a:t>
            </a:r>
          </a:p>
          <a:p>
            <a:pPr algn="ctr"/>
            <a:endParaRPr lang="en-US" b="1" dirty="0"/>
          </a:p>
          <a:p>
            <a:r>
              <a:rPr lang="en-US" dirty="0"/>
              <a:t>SAA Actions Prior to Submitting to FEMA</a:t>
            </a:r>
          </a:p>
          <a:p>
            <a:endParaRPr lang="en-US" sz="1200" dirty="0"/>
          </a:p>
          <a:p>
            <a:pPr marL="285750" indent="-285750">
              <a:buFont typeface="Wingdings" panose="05000000000000000000" pitchFamily="2" charset="2"/>
              <a:buChar char="Ø"/>
            </a:pPr>
            <a:r>
              <a:rPr lang="en-US" dirty="0"/>
              <a:t>All required forms submitted: Mission Statement, Completed vulnerability assessment, Completed Investment Justification (IJ), Supporting Documentation, Contact information</a:t>
            </a:r>
          </a:p>
          <a:p>
            <a:pPr marL="285750" indent="-285750">
              <a:buFont typeface="Wingdings" panose="05000000000000000000" pitchFamily="2" charset="2"/>
              <a:buChar char="Ø"/>
            </a:pPr>
            <a:r>
              <a:rPr lang="en-US" dirty="0"/>
              <a:t>Verify eligibility (IRS status, hardening of physical site/s)</a:t>
            </a:r>
          </a:p>
          <a:p>
            <a:pPr marL="285750" indent="-285750">
              <a:buFont typeface="Wingdings" panose="05000000000000000000" pitchFamily="2" charset="2"/>
              <a:buChar char="Ø"/>
            </a:pPr>
            <a:r>
              <a:rPr lang="en-US" dirty="0"/>
              <a:t>Validate organization type using mission statement (faith-based, education, medical or other)</a:t>
            </a:r>
          </a:p>
          <a:p>
            <a:pPr marL="285750" indent="-285750">
              <a:buFont typeface="Wingdings" panose="05000000000000000000" pitchFamily="2" charset="2"/>
              <a:buChar char="Ø"/>
            </a:pPr>
            <a:r>
              <a:rPr lang="en-US" dirty="0"/>
              <a:t>Verify that AEL number aligns with proposed activity</a:t>
            </a:r>
          </a:p>
          <a:p>
            <a:pPr marL="285750" indent="-285750">
              <a:buFont typeface="Wingdings" panose="05000000000000000000" pitchFamily="2" charset="2"/>
              <a:buChar char="Ø"/>
            </a:pPr>
            <a:r>
              <a:rPr lang="en-US" dirty="0"/>
              <a:t>Review and </a:t>
            </a:r>
            <a:r>
              <a:rPr lang="en-US" b="1" u="sng" dirty="0"/>
              <a:t>score</a:t>
            </a:r>
            <a:r>
              <a:rPr lang="en-US" dirty="0"/>
              <a:t> all complete applications</a:t>
            </a:r>
          </a:p>
          <a:p>
            <a:pPr marL="285750" indent="-285750">
              <a:buFont typeface="Wingdings" panose="05000000000000000000" pitchFamily="2" charset="2"/>
              <a:buChar char="Ø"/>
            </a:pPr>
            <a:r>
              <a:rPr lang="en-US" b="1" u="sng" dirty="0"/>
              <a:t>Rank</a:t>
            </a:r>
            <a:r>
              <a:rPr lang="en-US" dirty="0"/>
              <a:t> all applications by funding priorities (level of threat and proposed activities to ameliorate threat, activities aligned to vulnerabilities)</a:t>
            </a:r>
          </a:p>
          <a:p>
            <a:pPr marL="285750" indent="-285750">
              <a:buFont typeface="Wingdings" panose="05000000000000000000" pitchFamily="2" charset="2"/>
              <a:buChar char="Ø"/>
            </a:pPr>
            <a:r>
              <a:rPr lang="en-US" dirty="0"/>
              <a:t>SAA uses a FEMA provided scoring template</a:t>
            </a:r>
          </a:p>
          <a:p>
            <a:pPr marL="285750" indent="-285750">
              <a:buFont typeface="Wingdings" panose="05000000000000000000" pitchFamily="2" charset="2"/>
              <a:buChar char="Ø"/>
            </a:pPr>
            <a:r>
              <a:rPr lang="en-US" i="1" dirty="0"/>
              <a:t>SAA reviews prior sub-grantee performance and compliance</a:t>
            </a:r>
          </a:p>
          <a:p>
            <a:endParaRPr lang="en-US" dirty="0"/>
          </a:p>
        </p:txBody>
      </p:sp>
    </p:spTree>
    <p:extLst>
      <p:ext uri="{BB962C8B-B14F-4D97-AF65-F5344CB8AC3E}">
        <p14:creationId xmlns:p14="http://schemas.microsoft.com/office/powerpoint/2010/main" val="428042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204014" y="308328"/>
            <a:ext cx="8442905" cy="6155531"/>
          </a:xfrm>
          <a:prstGeom prst="rect">
            <a:avLst/>
          </a:prstGeom>
          <a:noFill/>
        </p:spPr>
        <p:txBody>
          <a:bodyPr wrap="square" rtlCol="0">
            <a:spAutoFit/>
          </a:bodyPr>
          <a:lstStyle/>
          <a:p>
            <a:pPr algn="ctr"/>
            <a:r>
              <a:rPr lang="en-US" b="1" dirty="0"/>
              <a:t>2024 NSGP Review Process</a:t>
            </a:r>
          </a:p>
          <a:p>
            <a:pPr algn="ctr"/>
            <a:endParaRPr lang="en-US" b="1" dirty="0"/>
          </a:p>
          <a:p>
            <a:r>
              <a:rPr lang="en-US" dirty="0"/>
              <a:t>FEMA and IOEM* review priorities-</a:t>
            </a:r>
          </a:p>
          <a:p>
            <a:endParaRPr lang="en-US" sz="1400" dirty="0"/>
          </a:p>
          <a:p>
            <a:pPr marL="285750" indent="-285750">
              <a:buFont typeface="Wingdings" panose="05000000000000000000" pitchFamily="2" charset="2"/>
              <a:buChar char="Ø"/>
            </a:pPr>
            <a:r>
              <a:rPr lang="en-US" b="1" i="1" dirty="0"/>
              <a:t>Investment Justification: </a:t>
            </a:r>
            <a:r>
              <a:rPr lang="en-US" dirty="0"/>
              <a:t>describes what vulnerabilities you propose to address with what remedies and a timeline for completion.</a:t>
            </a:r>
          </a:p>
          <a:p>
            <a:pPr marL="285750" indent="-285750">
              <a:buFont typeface="Wingdings" panose="05000000000000000000" pitchFamily="2" charset="2"/>
              <a:buChar char="Ø"/>
            </a:pPr>
            <a:r>
              <a:rPr lang="en-US" b="1" i="1" dirty="0"/>
              <a:t>Mission Statement: </a:t>
            </a:r>
            <a:r>
              <a:rPr lang="en-US" dirty="0"/>
              <a:t>use official letterhead, provide the ‘who, what and why’ of the organization, state purpose of organization and any policies / practices that may elevate risk.*</a:t>
            </a:r>
          </a:p>
          <a:p>
            <a:pPr marL="285750" indent="-285750">
              <a:buFont typeface="Wingdings" panose="05000000000000000000" pitchFamily="2" charset="2"/>
              <a:buChar char="Ø"/>
            </a:pPr>
            <a:r>
              <a:rPr lang="en-US" b="1" i="1" dirty="0"/>
              <a:t>Vulnerability Assessment (VA): </a:t>
            </a:r>
            <a:r>
              <a:rPr lang="en-US" dirty="0"/>
              <a:t>VA is the foundation upon which the IJ is built, the VA addresses threats, vulnerabilities and consequences of potential events at a site or location; equipment should directly link to the threats, vulnerabilities, and potential consequences </a:t>
            </a:r>
            <a:r>
              <a:rPr lang="en-US" i="1" u="sng" dirty="0"/>
              <a:t>unique</a:t>
            </a:r>
            <a:r>
              <a:rPr lang="en-US" u="sng" dirty="0"/>
              <a:t> to </a:t>
            </a:r>
            <a:r>
              <a:rPr lang="en-US" i="1" u="sng" dirty="0"/>
              <a:t>that</a:t>
            </a:r>
            <a:r>
              <a:rPr lang="en-US" u="sng" dirty="0"/>
              <a:t> site</a:t>
            </a:r>
            <a:r>
              <a:rPr lang="en-US" dirty="0"/>
              <a:t>.*</a:t>
            </a:r>
          </a:p>
          <a:p>
            <a:pPr marL="285750" indent="-285750">
              <a:buFont typeface="Wingdings" panose="05000000000000000000" pitchFamily="2" charset="2"/>
              <a:buChar char="Ø"/>
            </a:pPr>
            <a:endParaRPr lang="en-US" sz="1000" dirty="0"/>
          </a:p>
          <a:p>
            <a:pPr lvl="1"/>
            <a:r>
              <a:rPr lang="en-US" dirty="0"/>
              <a:t>While there are no specific requirements for the VA, applicants are encouraged to engage someone with a security, law enforcement, military or emergency service background to help complete the VA.</a:t>
            </a:r>
          </a:p>
          <a:p>
            <a:pPr lvl="1"/>
            <a:endParaRPr lang="en-US" sz="1000" dirty="0"/>
          </a:p>
          <a:p>
            <a:pPr lvl="1"/>
            <a:r>
              <a:rPr lang="en-US" dirty="0"/>
              <a:t>	(example VA for </a:t>
            </a:r>
            <a:r>
              <a:rPr lang="en-US" dirty="0">
                <a:hlinkClick r:id="rId3"/>
              </a:rPr>
              <a:t>CISA Houses of Worship Assessment</a:t>
            </a:r>
            <a:r>
              <a:rPr lang="en-US" dirty="0"/>
              <a:t>)</a:t>
            </a:r>
          </a:p>
          <a:p>
            <a:pPr lvl="1"/>
            <a:r>
              <a:rPr lang="en-US" dirty="0"/>
              <a:t>   </a:t>
            </a:r>
          </a:p>
          <a:p>
            <a:pPr marL="744538" lvl="1"/>
            <a:r>
              <a:rPr lang="en-US" dirty="0"/>
              <a:t> *FEMA priority for Mission Statement and Vulnerability Assessment is reflected in FEMA IJ scoring template supplied to SAA</a:t>
            </a:r>
          </a:p>
          <a:p>
            <a:pPr lvl="1"/>
            <a:endParaRPr lang="en-US" dirty="0"/>
          </a:p>
        </p:txBody>
      </p:sp>
    </p:spTree>
    <p:extLst>
      <p:ext uri="{BB962C8B-B14F-4D97-AF65-F5344CB8AC3E}">
        <p14:creationId xmlns:p14="http://schemas.microsoft.com/office/powerpoint/2010/main" val="312429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248628" y="529118"/>
            <a:ext cx="8160232" cy="4247317"/>
          </a:xfrm>
          <a:prstGeom prst="rect">
            <a:avLst/>
          </a:prstGeom>
          <a:noFill/>
        </p:spPr>
        <p:txBody>
          <a:bodyPr wrap="square" rtlCol="0">
            <a:spAutoFit/>
          </a:bodyPr>
          <a:lstStyle/>
          <a:p>
            <a:pPr algn="ctr"/>
            <a:r>
              <a:rPr lang="en-US" b="1" dirty="0"/>
              <a:t>2025 NSGP Application Review Process</a:t>
            </a:r>
          </a:p>
          <a:p>
            <a:pPr algn="ctr"/>
            <a:endParaRPr lang="en-US" b="1" dirty="0"/>
          </a:p>
          <a:p>
            <a:endParaRPr lang="en-US" dirty="0"/>
          </a:p>
          <a:p>
            <a:r>
              <a:rPr lang="en-US" dirty="0"/>
              <a:t>Three phases of Application Explained: FEMA Review</a:t>
            </a:r>
          </a:p>
          <a:p>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endParaRPr lang="en-US" dirty="0"/>
          </a:p>
          <a:p>
            <a:pPr marL="285750" indent="-285750">
              <a:buFont typeface="Arial" panose="020B0604020202020204" pitchFamily="34" charset="0"/>
              <a:buChar char="•"/>
            </a:pPr>
            <a:endParaRPr lang="en-US" dirty="0"/>
          </a:p>
          <a:p>
            <a:pPr algn="ctr"/>
            <a:endParaRPr lang="en-US" b="1" dirty="0"/>
          </a:p>
          <a:p>
            <a:endParaRPr lang="en-US" dirty="0"/>
          </a:p>
          <a:p>
            <a:endParaRPr lang="en-US" dirty="0"/>
          </a:p>
        </p:txBody>
      </p:sp>
      <p:grpSp>
        <p:nvGrpSpPr>
          <p:cNvPr id="32" name="Group 31">
            <a:extLst>
              <a:ext uri="{FF2B5EF4-FFF2-40B4-BE49-F238E27FC236}">
                <a16:creationId xmlns:a16="http://schemas.microsoft.com/office/drawing/2014/main" id="{98CB067C-DBF0-44DA-A23A-60738C3D61B8}"/>
              </a:ext>
            </a:extLst>
          </p:cNvPr>
          <p:cNvGrpSpPr/>
          <p:nvPr/>
        </p:nvGrpSpPr>
        <p:grpSpPr>
          <a:xfrm>
            <a:off x="3627636" y="2214564"/>
            <a:ext cx="3146790" cy="1465896"/>
            <a:chOff x="6443531" y="5035152"/>
            <a:chExt cx="1840230" cy="857250"/>
          </a:xfrm>
        </p:grpSpPr>
        <p:sp>
          <p:nvSpPr>
            <p:cNvPr id="27" name="Arrow: Right 26">
              <a:extLst>
                <a:ext uri="{FF2B5EF4-FFF2-40B4-BE49-F238E27FC236}">
                  <a16:creationId xmlns:a16="http://schemas.microsoft.com/office/drawing/2014/main" id="{F5116B9F-5B35-8BB9-C000-8028E1206786}"/>
                </a:ext>
              </a:extLst>
            </p:cNvPr>
            <p:cNvSpPr/>
            <p:nvPr/>
          </p:nvSpPr>
          <p:spPr>
            <a:xfrm>
              <a:off x="6443531" y="5035152"/>
              <a:ext cx="1840230" cy="857250"/>
            </a:xfrm>
            <a:prstGeom prst="rightArrow">
              <a:avLst/>
            </a:prstGeom>
            <a:solidFill>
              <a:srgbClr val="000099"/>
            </a:solidFill>
            <a:ln>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9B4912F-6CE4-52BE-07D8-0532FC2E9553}"/>
                </a:ext>
              </a:extLst>
            </p:cNvPr>
            <p:cNvSpPr txBox="1"/>
            <p:nvPr/>
          </p:nvSpPr>
          <p:spPr>
            <a:xfrm>
              <a:off x="6616698" y="5349146"/>
              <a:ext cx="971065" cy="233983"/>
            </a:xfrm>
            <a:prstGeom prst="rect">
              <a:avLst/>
            </a:prstGeom>
            <a:noFill/>
            <a:ln>
              <a:solidFill>
                <a:srgbClr val="000099"/>
              </a:solidFill>
            </a:ln>
          </p:spPr>
          <p:txBody>
            <a:bodyPr wrap="none" rtlCol="0">
              <a:spAutoFit/>
            </a:bodyPr>
            <a:lstStyle/>
            <a:p>
              <a:r>
                <a:rPr lang="en-US" sz="2000" dirty="0">
                  <a:solidFill>
                    <a:schemeClr val="bg1"/>
                  </a:solidFill>
                </a:rPr>
                <a:t>FEMA Review</a:t>
              </a:r>
            </a:p>
          </p:txBody>
        </p:sp>
      </p:grpSp>
      <p:grpSp>
        <p:nvGrpSpPr>
          <p:cNvPr id="20" name="Group 19">
            <a:extLst>
              <a:ext uri="{FF2B5EF4-FFF2-40B4-BE49-F238E27FC236}">
                <a16:creationId xmlns:a16="http://schemas.microsoft.com/office/drawing/2014/main" id="{F70EF6B1-B0A4-C3A3-6EB9-24E0DD07B871}"/>
              </a:ext>
            </a:extLst>
          </p:cNvPr>
          <p:cNvGrpSpPr/>
          <p:nvPr/>
        </p:nvGrpSpPr>
        <p:grpSpPr>
          <a:xfrm>
            <a:off x="7303770" y="2316005"/>
            <a:ext cx="1554480" cy="1263014"/>
            <a:chOff x="6297930" y="3160396"/>
            <a:chExt cx="1554480" cy="1263014"/>
          </a:xfrm>
        </p:grpSpPr>
        <p:sp>
          <p:nvSpPr>
            <p:cNvPr id="18" name="Rectangle: Rounded Corners 17">
              <a:extLst>
                <a:ext uri="{FF2B5EF4-FFF2-40B4-BE49-F238E27FC236}">
                  <a16:creationId xmlns:a16="http://schemas.microsoft.com/office/drawing/2014/main" id="{33C65E8C-03D0-C984-94A9-E16657DC3BB5}"/>
                </a:ext>
              </a:extLst>
            </p:cNvPr>
            <p:cNvSpPr/>
            <p:nvPr/>
          </p:nvSpPr>
          <p:spPr>
            <a:xfrm>
              <a:off x="6297930" y="3160396"/>
              <a:ext cx="1554480" cy="1263014"/>
            </a:xfrm>
            <a:prstGeom prst="roundRect">
              <a:avLst/>
            </a:prstGeom>
            <a:solidFill>
              <a:srgbClr val="000099"/>
            </a:solidFill>
            <a:ln>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31E0288-D690-D18B-2714-C0219C7B8FC6}"/>
                </a:ext>
              </a:extLst>
            </p:cNvPr>
            <p:cNvSpPr txBox="1"/>
            <p:nvPr/>
          </p:nvSpPr>
          <p:spPr>
            <a:xfrm>
              <a:off x="6513959" y="3376405"/>
              <a:ext cx="1122423" cy="830997"/>
            </a:xfrm>
            <a:prstGeom prst="rect">
              <a:avLst/>
            </a:prstGeom>
            <a:noFill/>
          </p:spPr>
          <p:txBody>
            <a:bodyPr wrap="none" rtlCol="0">
              <a:spAutoFit/>
            </a:bodyPr>
            <a:lstStyle/>
            <a:p>
              <a:pPr algn="ctr"/>
              <a:r>
                <a:rPr lang="en-US" sz="1600" dirty="0">
                  <a:solidFill>
                    <a:schemeClr val="bg1"/>
                  </a:solidFill>
                </a:rPr>
                <a:t>Secretary </a:t>
              </a:r>
            </a:p>
            <a:p>
              <a:pPr algn="ctr"/>
              <a:r>
                <a:rPr lang="en-US" sz="1600" dirty="0">
                  <a:solidFill>
                    <a:schemeClr val="bg1"/>
                  </a:solidFill>
                </a:rPr>
                <a:t>Homeland</a:t>
              </a:r>
            </a:p>
            <a:p>
              <a:pPr algn="ctr"/>
              <a:r>
                <a:rPr lang="en-US" sz="1600" dirty="0">
                  <a:solidFill>
                    <a:schemeClr val="bg1"/>
                  </a:solidFill>
                </a:rPr>
                <a:t>Security</a:t>
              </a:r>
            </a:p>
          </p:txBody>
        </p:sp>
      </p:grpSp>
      <p:grpSp>
        <p:nvGrpSpPr>
          <p:cNvPr id="33" name="Group 32">
            <a:extLst>
              <a:ext uri="{FF2B5EF4-FFF2-40B4-BE49-F238E27FC236}">
                <a16:creationId xmlns:a16="http://schemas.microsoft.com/office/drawing/2014/main" id="{D127A75D-885E-F745-3E44-655970B1E245}"/>
              </a:ext>
            </a:extLst>
          </p:cNvPr>
          <p:cNvGrpSpPr/>
          <p:nvPr/>
        </p:nvGrpSpPr>
        <p:grpSpPr>
          <a:xfrm>
            <a:off x="1304073" y="2518887"/>
            <a:ext cx="1840230" cy="857250"/>
            <a:chOff x="6443531" y="5035152"/>
            <a:chExt cx="1840230" cy="857250"/>
          </a:xfrm>
        </p:grpSpPr>
        <p:sp>
          <p:nvSpPr>
            <p:cNvPr id="34" name="Arrow: Right 33">
              <a:extLst>
                <a:ext uri="{FF2B5EF4-FFF2-40B4-BE49-F238E27FC236}">
                  <a16:creationId xmlns:a16="http://schemas.microsoft.com/office/drawing/2014/main" id="{DC75CF0E-CF68-A95F-9ED6-6E97B49FCB26}"/>
                </a:ext>
              </a:extLst>
            </p:cNvPr>
            <p:cNvSpPr/>
            <p:nvPr/>
          </p:nvSpPr>
          <p:spPr>
            <a:xfrm>
              <a:off x="6443531" y="5035152"/>
              <a:ext cx="1840230" cy="857250"/>
            </a:xfrm>
            <a:prstGeom prst="rightArrow">
              <a:avLst/>
            </a:prstGeom>
            <a:solidFill>
              <a:srgbClr val="000099"/>
            </a:solidFill>
            <a:ln>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A1FB1A07-6092-B689-4A84-0E74C9186C1D}"/>
                </a:ext>
              </a:extLst>
            </p:cNvPr>
            <p:cNvSpPr txBox="1"/>
            <p:nvPr/>
          </p:nvSpPr>
          <p:spPr>
            <a:xfrm>
              <a:off x="6510992" y="5303756"/>
              <a:ext cx="1196931" cy="307777"/>
            </a:xfrm>
            <a:prstGeom prst="rect">
              <a:avLst/>
            </a:prstGeom>
            <a:noFill/>
            <a:ln>
              <a:solidFill>
                <a:srgbClr val="000099"/>
              </a:solidFill>
            </a:ln>
          </p:spPr>
          <p:txBody>
            <a:bodyPr wrap="none" rtlCol="0">
              <a:spAutoFit/>
            </a:bodyPr>
            <a:lstStyle/>
            <a:p>
              <a:r>
                <a:rPr lang="en-US" sz="1400" dirty="0">
                  <a:solidFill>
                    <a:schemeClr val="bg1"/>
                  </a:solidFill>
                </a:rPr>
                <a:t>IOEM Review</a:t>
              </a:r>
            </a:p>
          </p:txBody>
        </p:sp>
      </p:grpSp>
    </p:spTree>
    <p:extLst>
      <p:ext uri="{BB962C8B-B14F-4D97-AF65-F5344CB8AC3E}">
        <p14:creationId xmlns:p14="http://schemas.microsoft.com/office/powerpoint/2010/main" val="415832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345798" y="524557"/>
            <a:ext cx="8160232" cy="5355312"/>
          </a:xfrm>
          <a:prstGeom prst="rect">
            <a:avLst/>
          </a:prstGeom>
          <a:noFill/>
        </p:spPr>
        <p:txBody>
          <a:bodyPr wrap="square" rtlCol="0">
            <a:spAutoFit/>
          </a:bodyPr>
          <a:lstStyle/>
          <a:p>
            <a:pPr algn="ctr"/>
            <a:r>
              <a:rPr lang="en-US" b="1" dirty="0"/>
              <a:t>2025 NSGP FEMA Scoring and Enhancements</a:t>
            </a:r>
          </a:p>
          <a:p>
            <a:endParaRPr lang="en-US" dirty="0"/>
          </a:p>
          <a:p>
            <a:r>
              <a:rPr lang="en-US" dirty="0"/>
              <a:t>FEMA reviews the Investment Justifications in a fashion similar to the SAA review, combines the SAA and FEMA scores, applies a multiplication factor of 3 for ideology-based/spiritual/religious entities; a factor of 2 for medical and educational institutions; and a factor of 1 for all others. </a:t>
            </a:r>
          </a:p>
          <a:p>
            <a:endParaRPr lang="en-US" dirty="0"/>
          </a:p>
          <a:p>
            <a:pPr marL="285750" indent="-285750">
              <a:buFont typeface="Wingdings" panose="05000000000000000000" pitchFamily="2" charset="2"/>
              <a:buChar char="Ø"/>
            </a:pPr>
            <a:r>
              <a:rPr lang="en-US" dirty="0"/>
              <a:t>	Bonus review points</a:t>
            </a:r>
          </a:p>
          <a:p>
            <a:pPr marL="742950" lvl="1" indent="-285750">
              <a:buFont typeface="Arial" panose="020B0604020202020204" pitchFamily="34" charset="0"/>
              <a:buChar char="•"/>
            </a:pPr>
            <a:r>
              <a:rPr lang="en-US" dirty="0"/>
              <a:t>X3 for ideology-based / spiritual / religious entities (houses of worship, educational institutions, medical facilities, et.</a:t>
            </a:r>
          </a:p>
          <a:p>
            <a:pPr marL="742950" lvl="1" indent="-285750">
              <a:buFont typeface="Arial" panose="020B0604020202020204" pitchFamily="34" charset="0"/>
              <a:buChar char="•"/>
            </a:pPr>
            <a:r>
              <a:rPr lang="en-US" dirty="0"/>
              <a:t>X2 for secular medical and educational institutions</a:t>
            </a:r>
          </a:p>
          <a:p>
            <a:pPr marL="742950" lvl="1" indent="-285750">
              <a:buFont typeface="Arial" panose="020B0604020202020204" pitchFamily="34" charset="0"/>
              <a:buChar char="•"/>
            </a:pPr>
            <a:r>
              <a:rPr lang="en-US" dirty="0"/>
              <a:t>X1 for all other nonprofit organizations</a:t>
            </a:r>
          </a:p>
          <a:p>
            <a:pPr lvl="1"/>
            <a:endParaRPr lang="en-US" dirty="0"/>
          </a:p>
          <a:p>
            <a:pPr marL="285750" indent="-285750">
              <a:buFont typeface="Wingdings" panose="05000000000000000000" pitchFamily="2" charset="2"/>
              <a:buChar char="Ø"/>
            </a:pPr>
            <a:r>
              <a:rPr lang="en-US" dirty="0"/>
              <a:t>Novice recipients receive +15 points</a:t>
            </a:r>
          </a:p>
          <a:p>
            <a:pPr marL="285750" indent="-285750">
              <a:buFont typeface="Wingdings" panose="05000000000000000000" pitchFamily="2" charset="2"/>
              <a:buChar char="Ø"/>
            </a:pPr>
            <a:endParaRPr lang="en-US" dirty="0"/>
          </a:p>
          <a:p>
            <a:r>
              <a:rPr lang="en-US" dirty="0"/>
              <a:t>		All applicants are ranked according to their total score and then			applications are submitted to the Secretary of Homeland Security 			for the final decision.</a:t>
            </a:r>
          </a:p>
          <a:p>
            <a:endParaRPr lang="en-US" dirty="0"/>
          </a:p>
        </p:txBody>
      </p:sp>
    </p:spTree>
    <p:extLst>
      <p:ext uri="{BB962C8B-B14F-4D97-AF65-F5344CB8AC3E}">
        <p14:creationId xmlns:p14="http://schemas.microsoft.com/office/powerpoint/2010/main" val="38645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384796" y="640160"/>
            <a:ext cx="8160232" cy="2585323"/>
          </a:xfrm>
          <a:prstGeom prst="rect">
            <a:avLst/>
          </a:prstGeom>
          <a:noFill/>
        </p:spPr>
        <p:txBody>
          <a:bodyPr wrap="square" rtlCol="0">
            <a:spAutoFit/>
          </a:bodyPr>
          <a:lstStyle/>
          <a:p>
            <a:pPr algn="ctr"/>
            <a:r>
              <a:rPr lang="en-US" b="1" dirty="0"/>
              <a:t>2025 NSGP Process Timeline</a:t>
            </a:r>
          </a:p>
          <a:p>
            <a:pPr algn="ctr"/>
            <a:endParaRPr lang="en-US" b="1" dirty="0">
              <a:solidFill>
                <a:srgbClr val="FF0000"/>
              </a:solidFill>
            </a:endParaRPr>
          </a:p>
          <a:p>
            <a:endParaRPr lang="en-US" dirty="0">
              <a:solidFill>
                <a:srgbClr val="FF0000"/>
              </a:solidFill>
            </a:endParaRPr>
          </a:p>
          <a:p>
            <a:pPr marL="285750" indent="-285750">
              <a:buFont typeface="Wingdings" panose="05000000000000000000" pitchFamily="2" charset="2"/>
              <a:buChar char="ü"/>
            </a:pPr>
            <a:r>
              <a:rPr lang="en-US" dirty="0"/>
              <a:t>Bidder’s workshop for potential applicants: 10/15/2025 at 2 am MDT</a:t>
            </a:r>
          </a:p>
          <a:p>
            <a:pPr marL="285750" indent="-285750">
              <a:buFont typeface="Wingdings" panose="05000000000000000000" pitchFamily="2" charset="2"/>
              <a:buChar char="ü"/>
            </a:pPr>
            <a:r>
              <a:rPr lang="en-US" b="1" i="1" dirty="0"/>
              <a:t>IJ submission to SAA deadline: 11/21/2025 by 5 pm MDT or 4 pm Pacific Daylight Time (PDT)</a:t>
            </a:r>
            <a:endParaRPr lang="en-US" b="1" i="1" dirty="0">
              <a:highlight>
                <a:srgbClr val="FFFF00"/>
              </a:highlight>
            </a:endParaRPr>
          </a:p>
          <a:p>
            <a:pPr marL="285750" indent="-285750">
              <a:buFont typeface="Wingdings" panose="05000000000000000000" pitchFamily="2" charset="2"/>
              <a:buChar char="ü"/>
            </a:pPr>
            <a:endParaRPr lang="en-US" b="1" i="1" dirty="0"/>
          </a:p>
          <a:p>
            <a:pPr marL="285750" indent="-285750">
              <a:buFont typeface="Wingdings" panose="05000000000000000000" pitchFamily="2" charset="2"/>
              <a:buChar char="ü"/>
            </a:pPr>
            <a:r>
              <a:rPr lang="en-US" dirty="0"/>
              <a:t>Submission email: </a:t>
            </a:r>
            <a:r>
              <a:rPr lang="en-US" b="1" u="sng" dirty="0"/>
              <a:t>IOEMfinance@imd.Idaho.gov</a:t>
            </a:r>
          </a:p>
          <a:p>
            <a:endParaRPr lang="en-US" dirty="0">
              <a:solidFill>
                <a:srgbClr val="FF0000"/>
              </a:solidFill>
            </a:endParaRPr>
          </a:p>
        </p:txBody>
      </p:sp>
      <p:sp>
        <p:nvSpPr>
          <p:cNvPr id="2" name="TextBox 1">
            <a:extLst>
              <a:ext uri="{FF2B5EF4-FFF2-40B4-BE49-F238E27FC236}">
                <a16:creationId xmlns:a16="http://schemas.microsoft.com/office/drawing/2014/main" id="{B7020F67-A5F5-98FF-4DFE-BA8620E1B0DD}"/>
              </a:ext>
            </a:extLst>
          </p:cNvPr>
          <p:cNvSpPr txBox="1"/>
          <p:nvPr/>
        </p:nvSpPr>
        <p:spPr>
          <a:xfrm>
            <a:off x="2398946" y="4550485"/>
            <a:ext cx="6933949" cy="646331"/>
          </a:xfrm>
          <a:prstGeom prst="rect">
            <a:avLst/>
          </a:prstGeom>
          <a:noFill/>
        </p:spPr>
        <p:txBody>
          <a:bodyPr wrap="none" rtlCol="0">
            <a:spAutoFit/>
          </a:bodyPr>
          <a:lstStyle/>
          <a:p>
            <a:r>
              <a:rPr lang="en-US" dirty="0"/>
              <a:t>Do Not start grant activities prior to Grant Award Notification</a:t>
            </a:r>
          </a:p>
          <a:p>
            <a:r>
              <a:rPr lang="en-US" dirty="0"/>
              <a:t>No facility modification prior to EHP Screen approval notification</a:t>
            </a:r>
          </a:p>
        </p:txBody>
      </p:sp>
    </p:spTree>
    <p:extLst>
      <p:ext uri="{BB962C8B-B14F-4D97-AF65-F5344CB8AC3E}">
        <p14:creationId xmlns:p14="http://schemas.microsoft.com/office/powerpoint/2010/main" val="228011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C9BB5-908E-7734-293F-1E8AF012316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5AFEFC-2734-802C-A7E8-87F80F054061}"/>
              </a:ext>
            </a:extLst>
          </p:cNvPr>
          <p:cNvSpPr txBox="1"/>
          <p:nvPr/>
        </p:nvSpPr>
        <p:spPr>
          <a:xfrm>
            <a:off x="1229561" y="462370"/>
            <a:ext cx="8783119" cy="4801314"/>
          </a:xfrm>
          <a:prstGeom prst="rect">
            <a:avLst/>
          </a:prstGeom>
          <a:noFill/>
        </p:spPr>
        <p:txBody>
          <a:bodyPr wrap="square" rtlCol="0">
            <a:spAutoFit/>
          </a:bodyPr>
          <a:lstStyle/>
          <a:p>
            <a:pPr algn="ctr"/>
            <a:r>
              <a:rPr lang="en-US" b="1" dirty="0"/>
              <a:t>FEMA’s Key Takeaways from FY 2023 applications</a:t>
            </a:r>
          </a:p>
          <a:p>
            <a:pPr marL="342900" indent="-342900" algn="ctr">
              <a:buFont typeface="+mj-lt"/>
              <a:buAutoNum type="arabicPeriod"/>
            </a:pPr>
            <a:endParaRPr lang="en-US" b="1" dirty="0"/>
          </a:p>
          <a:p>
            <a:pPr marL="342900" indent="-342900">
              <a:buFont typeface="+mj-lt"/>
              <a:buAutoNum type="arabicPeriod"/>
            </a:pPr>
            <a:r>
              <a:rPr lang="en-US" dirty="0"/>
              <a:t>Duplicative applications: Nonprofits with multiple sites must ensure each IJ reflects an individual site. If you hire a grant writer, review their work. The nonprofit MUST sign the IJ.</a:t>
            </a:r>
          </a:p>
          <a:p>
            <a:pPr marL="342900" indent="-342900">
              <a:buFont typeface="+mj-lt"/>
              <a:buAutoNum type="arabicPeriod"/>
            </a:pPr>
            <a:endParaRPr lang="en-US" dirty="0"/>
          </a:p>
          <a:p>
            <a:pPr marL="342900" indent="-342900">
              <a:buFont typeface="+mj-lt"/>
              <a:buAutoNum type="arabicPeriod"/>
            </a:pPr>
            <a:r>
              <a:rPr lang="en-US" dirty="0"/>
              <a:t>Administratively incomplete/insufficient: The FEMA-provided IJ must be submitted. Any incomplete packages will not be reviewed by FEMA.</a:t>
            </a:r>
          </a:p>
          <a:p>
            <a:pPr marL="342900" indent="-342900">
              <a:buFont typeface="+mj-lt"/>
              <a:buAutoNum type="arabicPeriod"/>
            </a:pPr>
            <a:endParaRPr lang="en-US" dirty="0"/>
          </a:p>
          <a:p>
            <a:pPr marL="342900" indent="-342900">
              <a:buFont typeface="+mj-lt"/>
              <a:buAutoNum type="arabicPeriod"/>
            </a:pPr>
            <a:r>
              <a:rPr lang="en-US" dirty="0"/>
              <a:t>Unallowable/out of scope expenditures: Ensure that all requested expenditures align with program objectives.</a:t>
            </a:r>
          </a:p>
          <a:p>
            <a:pPr marL="342900" indent="-342900">
              <a:buFont typeface="+mj-lt"/>
              <a:buAutoNum type="arabicPeriod"/>
            </a:pPr>
            <a:endParaRPr lang="en-US" dirty="0"/>
          </a:p>
          <a:p>
            <a:pPr marL="342900" indent="-342900">
              <a:buFont typeface="+mj-lt"/>
              <a:buAutoNum type="arabicPeriod"/>
            </a:pPr>
            <a:r>
              <a:rPr lang="en-US" dirty="0"/>
              <a:t>Organizations applying on behalf of ineligible entities: Nonprofits may not act as a pass through for a government or for-profit entity.</a:t>
            </a:r>
          </a:p>
          <a:p>
            <a:pPr marL="342900" indent="-342900">
              <a:buFont typeface="+mj-lt"/>
              <a:buAutoNum type="arabicPeriod"/>
            </a:pPr>
            <a:endParaRPr lang="en-US" dirty="0"/>
          </a:p>
          <a:p>
            <a:pPr marL="342900" indent="-342900">
              <a:buFont typeface="+mj-lt"/>
              <a:buAutoNum type="arabicPeriod"/>
            </a:pPr>
            <a:r>
              <a:rPr lang="en-US" dirty="0"/>
              <a:t>Start Early: Nonprofits should consider using currently published materials to begin drafting for the next offering of NSGP.</a:t>
            </a:r>
          </a:p>
        </p:txBody>
      </p:sp>
    </p:spTree>
    <p:extLst>
      <p:ext uri="{BB962C8B-B14F-4D97-AF65-F5344CB8AC3E}">
        <p14:creationId xmlns:p14="http://schemas.microsoft.com/office/powerpoint/2010/main" val="16256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4FA31-DE86-5580-F7A0-CF6C133FF9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9C94C3-46B0-870D-0240-8138F2DA631B}"/>
              </a:ext>
            </a:extLst>
          </p:cNvPr>
          <p:cNvSpPr txBox="1"/>
          <p:nvPr/>
        </p:nvSpPr>
        <p:spPr>
          <a:xfrm>
            <a:off x="1229561" y="462370"/>
            <a:ext cx="8783119" cy="5355312"/>
          </a:xfrm>
          <a:prstGeom prst="rect">
            <a:avLst/>
          </a:prstGeom>
          <a:noFill/>
        </p:spPr>
        <p:txBody>
          <a:bodyPr wrap="square" rtlCol="0">
            <a:spAutoFit/>
          </a:bodyPr>
          <a:lstStyle/>
          <a:p>
            <a:pPr algn="ctr"/>
            <a:r>
              <a:rPr lang="en-US" b="1" dirty="0"/>
              <a:t>FEMA’s Key Takeaways from FY 2023 applications (continued)</a:t>
            </a:r>
          </a:p>
          <a:p>
            <a:pPr marL="342900" indent="-342900" algn="ctr">
              <a:buFont typeface="+mj-lt"/>
              <a:buAutoNum type="arabicPeriod"/>
            </a:pPr>
            <a:endParaRPr lang="en-US" b="1" dirty="0"/>
          </a:p>
          <a:p>
            <a:pPr marL="342900" indent="-342900">
              <a:buFont typeface="+mj-lt"/>
              <a:buAutoNum type="arabicPeriod" startAt="6"/>
            </a:pPr>
            <a:r>
              <a:rPr lang="en-US" dirty="0"/>
              <a:t>Threats/Risks/Vulnerability: Nonprofits must tie threats/risks to existing </a:t>
            </a:r>
            <a:r>
              <a:rPr lang="en-US" u="sng" dirty="0"/>
              <a:t>physical</a:t>
            </a:r>
            <a:r>
              <a:rPr lang="en-US" dirty="0"/>
              <a:t> vulnerabilities. Must have a potential terrorism/extremism nexus.</a:t>
            </a:r>
          </a:p>
          <a:p>
            <a:pPr marL="342900" indent="-342900">
              <a:buFont typeface="+mj-lt"/>
              <a:buAutoNum type="arabicPeriod" startAt="6"/>
            </a:pPr>
            <a:endParaRPr lang="en-US" dirty="0"/>
          </a:p>
          <a:p>
            <a:pPr marL="342900" indent="-342900">
              <a:buFont typeface="+mj-lt"/>
              <a:buAutoNum type="arabicPeriod" startAt="6"/>
            </a:pPr>
            <a:r>
              <a:rPr lang="en-US" dirty="0"/>
              <a:t>Direct hiring: Contract security or any hiring outside the nonprofit CANNOT be sole sourced. </a:t>
            </a:r>
          </a:p>
          <a:p>
            <a:pPr marL="342900" indent="-342900">
              <a:buFont typeface="+mj-lt"/>
              <a:buAutoNum type="arabicPeriod" startAt="6"/>
            </a:pPr>
            <a:endParaRPr lang="en-US" dirty="0"/>
          </a:p>
          <a:p>
            <a:pPr marL="342900" indent="-342900">
              <a:buFont typeface="+mj-lt"/>
              <a:buAutoNum type="arabicPeriod" startAt="6"/>
            </a:pPr>
            <a:r>
              <a:rPr lang="en-US" dirty="0"/>
              <a:t>Misaligned or unrealistic narratives, timelines, projects/activities: The IJ content and project goals should be logical, reasonable, and attainable.</a:t>
            </a:r>
          </a:p>
          <a:p>
            <a:pPr marL="342900" indent="-342900">
              <a:buFont typeface="+mj-lt"/>
              <a:buAutoNum type="arabicPeriod" startAt="6"/>
            </a:pPr>
            <a:endParaRPr lang="en-US" dirty="0"/>
          </a:p>
          <a:p>
            <a:pPr marL="342900" indent="-342900">
              <a:buFont typeface="+mj-lt"/>
              <a:buAutoNum type="arabicPeriod" startAt="6"/>
            </a:pPr>
            <a:r>
              <a:rPr lang="en-US" dirty="0"/>
              <a:t>Exceeding Published Funding Cap: $200,000 per individual IJ, not to exceed $600,000 per nonprofit organization.</a:t>
            </a:r>
          </a:p>
          <a:p>
            <a:pPr marL="342900" indent="-342900">
              <a:buFont typeface="+mj-lt"/>
              <a:buAutoNum type="arabicPeriod" startAt="6"/>
            </a:pPr>
            <a:endParaRPr lang="en-US" dirty="0"/>
          </a:p>
          <a:p>
            <a:pPr marL="342900" indent="-342900">
              <a:buFont typeface="+mj-lt"/>
              <a:buAutoNum type="arabicPeriod" startAt="6"/>
            </a:pPr>
            <a:r>
              <a:rPr lang="en-US" dirty="0"/>
              <a:t>Adobe IJ Form: Technical fixes underway to minimize errors and enhance overall IJ form. </a:t>
            </a:r>
          </a:p>
          <a:p>
            <a:pPr marL="342900" indent="-342900">
              <a:buFont typeface="+mj-lt"/>
              <a:buAutoNum type="arabicPeriod" startAt="6"/>
            </a:pPr>
            <a:endParaRPr lang="en-US" dirty="0"/>
          </a:p>
          <a:p>
            <a:r>
              <a:rPr lang="en-US" dirty="0"/>
              <a:t>		New for FY25 – Investment Justification form now </a:t>
            </a:r>
          </a:p>
          <a:p>
            <a:r>
              <a:rPr lang="en-US" dirty="0"/>
              <a:t>				available on </a:t>
            </a:r>
            <a:r>
              <a:rPr lang="en-US" dirty="0">
                <a:hlinkClick r:id="rId2"/>
              </a:rPr>
              <a:t>http://Grants.gov</a:t>
            </a:r>
            <a:r>
              <a:rPr lang="en-US" dirty="0"/>
              <a:t>  </a:t>
            </a:r>
          </a:p>
        </p:txBody>
      </p:sp>
    </p:spTree>
    <p:extLst>
      <p:ext uri="{BB962C8B-B14F-4D97-AF65-F5344CB8AC3E}">
        <p14:creationId xmlns:p14="http://schemas.microsoft.com/office/powerpoint/2010/main" val="81660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1E2FA-4A46-9A5C-A90D-C69BB44787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A95819-130A-DFC8-ED5C-2C61BDD94EDB}"/>
              </a:ext>
            </a:extLst>
          </p:cNvPr>
          <p:cNvSpPr txBox="1"/>
          <p:nvPr/>
        </p:nvSpPr>
        <p:spPr>
          <a:xfrm>
            <a:off x="1229561" y="462370"/>
            <a:ext cx="8783119" cy="3970318"/>
          </a:xfrm>
          <a:prstGeom prst="rect">
            <a:avLst/>
          </a:prstGeom>
          <a:noFill/>
        </p:spPr>
        <p:txBody>
          <a:bodyPr wrap="square" rtlCol="0">
            <a:spAutoFit/>
          </a:bodyPr>
          <a:lstStyle/>
          <a:p>
            <a:pPr algn="ctr"/>
            <a:r>
              <a:rPr lang="en-US" b="1" dirty="0"/>
              <a:t>FEMA’s Key Takeaways from FY 2023 applications (continued)</a:t>
            </a:r>
          </a:p>
          <a:p>
            <a:pPr marL="342900" indent="-342900" algn="ctr">
              <a:buFont typeface="+mj-lt"/>
              <a:buAutoNum type="arabicPeriod"/>
            </a:pPr>
            <a:endParaRPr lang="en-US" b="1" dirty="0"/>
          </a:p>
          <a:p>
            <a:pPr marL="342900" indent="-342900">
              <a:buFont typeface="+mj-lt"/>
              <a:buAutoNum type="arabicPeriod" startAt="11"/>
            </a:pPr>
            <a:r>
              <a:rPr lang="en-US" dirty="0"/>
              <a:t>Explore Peer to Peer Support: Leveraging partnerships and engage with successful nonprofits.</a:t>
            </a:r>
          </a:p>
          <a:p>
            <a:pPr marL="342900" indent="-342900">
              <a:buFont typeface="+mj-lt"/>
              <a:buAutoNum type="arabicPeriod" startAt="11"/>
            </a:pPr>
            <a:endParaRPr lang="en-US" dirty="0"/>
          </a:p>
          <a:p>
            <a:pPr marL="342900" indent="-342900">
              <a:buFont typeface="+mj-lt"/>
              <a:buAutoNum type="arabicPeriod" startAt="11"/>
            </a:pPr>
            <a:r>
              <a:rPr lang="en-US" dirty="0"/>
              <a:t>Vulnerability Assessments: Should be refreshed every 5 years, sooner if substantive changes in vulnerability, and/or safety/security posture.</a:t>
            </a:r>
          </a:p>
          <a:p>
            <a:pPr marL="342900" indent="-342900">
              <a:buFont typeface="+mj-lt"/>
              <a:buAutoNum type="arabicPeriod" startAt="11"/>
            </a:pPr>
            <a:endParaRPr lang="en-US" dirty="0"/>
          </a:p>
          <a:p>
            <a:pPr marL="342900" indent="-342900">
              <a:buFont typeface="+mj-lt"/>
              <a:buAutoNum type="arabicPeriod" startAt="11"/>
            </a:pPr>
            <a:r>
              <a:rPr lang="en-US" dirty="0"/>
              <a:t>Bookmark State Administrative Agency (SAA) Website: Nonprofits should have their SAA’s website and contact information bookmarked.</a:t>
            </a:r>
          </a:p>
          <a:p>
            <a:pPr marL="342900" indent="-342900">
              <a:buFont typeface="+mj-lt"/>
              <a:buAutoNum type="arabicPeriod" startAt="11"/>
            </a:pPr>
            <a:endParaRPr lang="en-US" dirty="0"/>
          </a:p>
          <a:p>
            <a:pPr marL="342900" indent="-342900">
              <a:buFont typeface="+mj-lt"/>
              <a:buAutoNum type="arabicPeriod" startAt="11"/>
            </a:pPr>
            <a:r>
              <a:rPr lang="en-US" dirty="0"/>
              <a:t>Conflict of Interest: Avoid any actual or perception of conflict between grant writers/consultants and contractors/vendors executing post award activities.</a:t>
            </a:r>
          </a:p>
          <a:p>
            <a:endParaRPr lang="en-US" dirty="0"/>
          </a:p>
        </p:txBody>
      </p:sp>
    </p:spTree>
    <p:extLst>
      <p:ext uri="{BB962C8B-B14F-4D97-AF65-F5344CB8AC3E}">
        <p14:creationId xmlns:p14="http://schemas.microsoft.com/office/powerpoint/2010/main" val="342846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1E2FA-4A46-9A5C-A90D-C69BB44787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A95819-130A-DFC8-ED5C-2C61BDD94EDB}"/>
              </a:ext>
            </a:extLst>
          </p:cNvPr>
          <p:cNvSpPr txBox="1"/>
          <p:nvPr/>
        </p:nvSpPr>
        <p:spPr>
          <a:xfrm>
            <a:off x="1229561" y="462370"/>
            <a:ext cx="8783119" cy="4247317"/>
          </a:xfrm>
          <a:prstGeom prst="rect">
            <a:avLst/>
          </a:prstGeom>
          <a:noFill/>
        </p:spPr>
        <p:txBody>
          <a:bodyPr wrap="square" rtlCol="0">
            <a:spAutoFit/>
          </a:bodyPr>
          <a:lstStyle/>
          <a:p>
            <a:pPr algn="ctr"/>
            <a:r>
              <a:rPr lang="en-US" b="1" dirty="0"/>
              <a:t>Expectations for Successful Applicants </a:t>
            </a:r>
          </a:p>
          <a:p>
            <a:endParaRPr lang="en-US" b="1" dirty="0"/>
          </a:p>
          <a:p>
            <a:r>
              <a:rPr lang="en-US" dirty="0"/>
              <a:t>Successful Applicants will receive an Award Notification package after IOEM receives FEMA Award Notification.</a:t>
            </a:r>
          </a:p>
          <a:p>
            <a:endParaRPr lang="en-US" dirty="0"/>
          </a:p>
          <a:p>
            <a:r>
              <a:rPr lang="en-US" dirty="0"/>
              <a:t>Successful Applicants are expected to participate in a “Kick Off” meeting that will include representatives from IOEM and the Applicant’s “Day to Day” Project Manager and Financial Manager.  This meeting will explain reporting requirements, reimbursement procedures and ancillary FEMA requirements such as completion of the Environmental and Historical Protection Screen. </a:t>
            </a:r>
          </a:p>
          <a:p>
            <a:endParaRPr lang="en-US" dirty="0"/>
          </a:p>
          <a:p>
            <a:r>
              <a:rPr lang="en-US" dirty="0"/>
              <a:t>No facility modifications should begin prior to receiving an Award Notification document and receiving FEMA approval notification of your Environmental and Historical Protection Screen.</a:t>
            </a:r>
          </a:p>
          <a:p>
            <a:endParaRPr lang="en-US" dirty="0"/>
          </a:p>
        </p:txBody>
      </p:sp>
    </p:spTree>
    <p:extLst>
      <p:ext uri="{BB962C8B-B14F-4D97-AF65-F5344CB8AC3E}">
        <p14:creationId xmlns:p14="http://schemas.microsoft.com/office/powerpoint/2010/main" val="50797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122505" y="652153"/>
            <a:ext cx="8160232" cy="5078313"/>
          </a:xfrm>
          <a:prstGeom prst="rect">
            <a:avLst/>
          </a:prstGeom>
          <a:noFill/>
        </p:spPr>
        <p:txBody>
          <a:bodyPr wrap="square" rtlCol="0">
            <a:spAutoFit/>
          </a:bodyPr>
          <a:lstStyle/>
          <a:p>
            <a:pPr algn="ctr"/>
            <a:r>
              <a:rPr lang="en-US" b="1" dirty="0"/>
              <a:t>NSGP Eligibility</a:t>
            </a:r>
          </a:p>
          <a:p>
            <a:pPr algn="ctr"/>
            <a:endParaRPr lang="en-US" b="1" dirty="0"/>
          </a:p>
          <a:p>
            <a:r>
              <a:rPr lang="en-US" dirty="0"/>
              <a:t>Nonprofit organizations designated as an </a:t>
            </a:r>
            <a:r>
              <a:rPr lang="en-US" b="1" dirty="0"/>
              <a:t>IRS 501(c)(3) </a:t>
            </a:r>
            <a:r>
              <a:rPr lang="en-US" dirty="0"/>
              <a:t>entity and exempt from tax under section 501(a) of the Internal Revenue Code.</a:t>
            </a:r>
          </a:p>
          <a:p>
            <a:endParaRPr lang="en-US" dirty="0"/>
          </a:p>
          <a:p>
            <a:pPr marL="742950" lvl="1" indent="-285750">
              <a:buFont typeface="Wingdings" panose="05000000000000000000" pitchFamily="2" charset="2"/>
              <a:buChar char="Ø"/>
            </a:pPr>
            <a:r>
              <a:rPr lang="en-US" dirty="0"/>
              <a:t>Organizations such as churches, mosques, and synagogues are considered exempt if they meet the requirements of section 501(c)(3) and do not have to apply for and receive recognition of exemption from the IRS.</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Able to demonstrate, through the application (Investment Justification- IJ), that the organization is at high risk of a terrorist or other extremist attacks.</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Tax Exempt Organization Search</a:t>
            </a:r>
          </a:p>
          <a:p>
            <a:pPr lvl="2"/>
            <a:r>
              <a:rPr lang="en-US" dirty="0">
                <a:hlinkClick r:id="rId2"/>
              </a:rPr>
              <a:t>Tax Exempt Organization Search (irs.gov)</a:t>
            </a:r>
            <a:endParaRPr lang="en-US" dirty="0"/>
          </a:p>
          <a:p>
            <a:endParaRPr lang="en-US" dirty="0"/>
          </a:p>
          <a:p>
            <a:endParaRPr lang="en-US" dirty="0"/>
          </a:p>
        </p:txBody>
      </p:sp>
    </p:spTree>
    <p:extLst>
      <p:ext uri="{BB962C8B-B14F-4D97-AF65-F5344CB8AC3E}">
        <p14:creationId xmlns:p14="http://schemas.microsoft.com/office/powerpoint/2010/main" val="144289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799376" y="507479"/>
            <a:ext cx="6956178" cy="2585323"/>
          </a:xfrm>
          <a:prstGeom prst="rect">
            <a:avLst/>
          </a:prstGeom>
          <a:noFill/>
        </p:spPr>
        <p:txBody>
          <a:bodyPr wrap="square" rtlCol="0">
            <a:spAutoFit/>
          </a:bodyPr>
          <a:lstStyle/>
          <a:p>
            <a:pPr algn="ctr"/>
            <a:r>
              <a:rPr lang="en-US" b="1" dirty="0"/>
              <a:t>Questions:</a:t>
            </a:r>
          </a:p>
          <a:p>
            <a:pPr algn="ctr"/>
            <a:endParaRPr lang="en-US" b="1" dirty="0"/>
          </a:p>
          <a:p>
            <a:pPr algn="ctr"/>
            <a:endParaRPr lang="en-US" b="1" dirty="0"/>
          </a:p>
          <a:p>
            <a:pPr algn="ctr"/>
            <a:endParaRPr lang="en-US" b="1" dirty="0"/>
          </a:p>
          <a:p>
            <a:r>
              <a:rPr lang="en-US" b="1" dirty="0"/>
              <a:t>Matt McCarter                                    </a:t>
            </a:r>
            <a:r>
              <a:rPr lang="en-US" dirty="0"/>
              <a:t>	</a:t>
            </a:r>
            <a:r>
              <a:rPr lang="en-US" b="1" dirty="0"/>
              <a:t>Kari Harneck</a:t>
            </a:r>
          </a:p>
          <a:p>
            <a:r>
              <a:rPr lang="en-US" dirty="0"/>
              <a:t>Grants Branch Chief                              	Finance Section Chief</a:t>
            </a:r>
          </a:p>
          <a:p>
            <a:r>
              <a:rPr lang="en-US" dirty="0"/>
              <a:t>IOEM								IOEM</a:t>
            </a:r>
          </a:p>
          <a:p>
            <a:r>
              <a:rPr lang="en-US" dirty="0">
                <a:hlinkClick r:id="rId2"/>
              </a:rPr>
              <a:t>mmccarter@imd.Idaho.gov</a:t>
            </a:r>
            <a:r>
              <a:rPr lang="en-US" dirty="0"/>
              <a:t>			</a:t>
            </a:r>
            <a:r>
              <a:rPr lang="en-US" dirty="0">
                <a:hlinkClick r:id="rId3"/>
              </a:rPr>
              <a:t>Kharneck@imd.Idaho.gov</a:t>
            </a:r>
            <a:r>
              <a:rPr lang="en-US" dirty="0"/>
              <a:t> </a:t>
            </a:r>
          </a:p>
          <a:p>
            <a:r>
              <a:rPr lang="en-US" dirty="0"/>
              <a:t>(208)258-6517						(208)258-6564</a:t>
            </a:r>
          </a:p>
        </p:txBody>
      </p:sp>
      <p:sp>
        <p:nvSpPr>
          <p:cNvPr id="2" name="TextBox 1">
            <a:extLst>
              <a:ext uri="{FF2B5EF4-FFF2-40B4-BE49-F238E27FC236}">
                <a16:creationId xmlns:a16="http://schemas.microsoft.com/office/drawing/2014/main" id="{F879BAB4-8107-4B0C-B6C6-FB60076701FA}"/>
              </a:ext>
            </a:extLst>
          </p:cNvPr>
          <p:cNvSpPr txBox="1"/>
          <p:nvPr/>
        </p:nvSpPr>
        <p:spPr>
          <a:xfrm>
            <a:off x="1799376" y="3481759"/>
            <a:ext cx="5016231" cy="1754326"/>
          </a:xfrm>
          <a:prstGeom prst="rect">
            <a:avLst/>
          </a:prstGeom>
          <a:noFill/>
        </p:spPr>
        <p:txBody>
          <a:bodyPr wrap="square" rtlCol="0">
            <a:spAutoFit/>
          </a:bodyPr>
          <a:lstStyle/>
          <a:p>
            <a:r>
              <a:rPr lang="en-US" b="1" dirty="0"/>
              <a:t>Luis </a:t>
            </a:r>
            <a:r>
              <a:rPr lang="en-US" b="1" dirty="0" err="1"/>
              <a:t>Magdelano</a:t>
            </a:r>
            <a:endParaRPr lang="en-US" dirty="0"/>
          </a:p>
          <a:p>
            <a:r>
              <a:rPr lang="en-US" dirty="0"/>
              <a:t>Grant Finance Specialist</a:t>
            </a:r>
          </a:p>
          <a:p>
            <a:r>
              <a:rPr lang="en-US" dirty="0"/>
              <a:t>IOEM</a:t>
            </a:r>
          </a:p>
          <a:p>
            <a:r>
              <a:rPr lang="en-US" dirty="0">
                <a:hlinkClick r:id="rId4"/>
              </a:rPr>
              <a:t>lmagdelano@imd.Idaho.gov</a:t>
            </a:r>
            <a:endParaRPr lang="en-US" dirty="0"/>
          </a:p>
          <a:p>
            <a:r>
              <a:rPr lang="en-US" dirty="0"/>
              <a:t>(208)258-6529</a:t>
            </a:r>
          </a:p>
          <a:p>
            <a:r>
              <a:rPr lang="en-US" dirty="0"/>
              <a:t>	</a:t>
            </a:r>
          </a:p>
        </p:txBody>
      </p:sp>
      <p:sp>
        <p:nvSpPr>
          <p:cNvPr id="4" name="TextBox 3">
            <a:extLst>
              <a:ext uri="{FF2B5EF4-FFF2-40B4-BE49-F238E27FC236}">
                <a16:creationId xmlns:a16="http://schemas.microsoft.com/office/drawing/2014/main" id="{FD6491B0-88C2-C0A8-552B-2D62E619DE84}"/>
              </a:ext>
            </a:extLst>
          </p:cNvPr>
          <p:cNvSpPr txBox="1"/>
          <p:nvPr/>
        </p:nvSpPr>
        <p:spPr>
          <a:xfrm>
            <a:off x="6016775" y="3564287"/>
            <a:ext cx="3472962" cy="1477328"/>
          </a:xfrm>
          <a:prstGeom prst="rect">
            <a:avLst/>
          </a:prstGeom>
          <a:noFill/>
        </p:spPr>
        <p:txBody>
          <a:bodyPr wrap="square" rtlCol="0">
            <a:spAutoFit/>
          </a:bodyPr>
          <a:lstStyle/>
          <a:p>
            <a:r>
              <a:rPr lang="en-US" b="1" dirty="0"/>
              <a:t>Val Mills</a:t>
            </a:r>
            <a:endParaRPr lang="en-US" dirty="0"/>
          </a:p>
          <a:p>
            <a:r>
              <a:rPr lang="en-US" dirty="0"/>
              <a:t>IRC:208-947-7891</a:t>
            </a:r>
          </a:p>
          <a:p>
            <a:r>
              <a:rPr lang="en-US" dirty="0"/>
              <a:t>Volunteer Logistics Support</a:t>
            </a:r>
          </a:p>
          <a:p>
            <a:r>
              <a:rPr lang="en-US" dirty="0">
                <a:hlinkClick r:id="rId5"/>
              </a:rPr>
              <a:t>vmills@imd.Idaho.gov</a:t>
            </a:r>
            <a:r>
              <a:rPr lang="en-US" dirty="0"/>
              <a:t> </a:t>
            </a:r>
          </a:p>
          <a:p>
            <a:r>
              <a:rPr lang="en-US" dirty="0"/>
              <a:t>Office Hours Tue-Thu 1pm-4pm</a:t>
            </a:r>
          </a:p>
        </p:txBody>
      </p:sp>
    </p:spTree>
    <p:extLst>
      <p:ext uri="{BB962C8B-B14F-4D97-AF65-F5344CB8AC3E}">
        <p14:creationId xmlns:p14="http://schemas.microsoft.com/office/powerpoint/2010/main" val="2223876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E701A-19BF-7DEB-956F-7F325C7F6B7C}"/>
              </a:ext>
            </a:extLst>
          </p:cNvPr>
          <p:cNvSpPr/>
          <p:nvPr/>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Object 1">
            <a:extLst>
              <a:ext uri="{FF2B5EF4-FFF2-40B4-BE49-F238E27FC236}">
                <a16:creationId xmlns:a16="http://schemas.microsoft.com/office/drawing/2014/main" id="{001D4B31-3E20-9FEF-087E-8BC5FDE361D7}"/>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754370384"/>
              </p:ext>
            </p:extLst>
          </p:nvPr>
        </p:nvGraphicFramePr>
        <p:xfrm>
          <a:off x="4152900" y="912813"/>
          <a:ext cx="3886200" cy="5029200"/>
        </p:xfrm>
        <a:graphic>
          <a:graphicData uri="http://schemas.openxmlformats.org/presentationml/2006/ole">
            <mc:AlternateContent xmlns:mc="http://schemas.openxmlformats.org/markup-compatibility/2006">
              <mc:Choice xmlns:v="urn:schemas-microsoft-com:vml" Requires="v">
                <p:oleObj name="Acrobat Document" r:id="rId2" imgW="3886052" imgH="5029200" progId="Acrobat.Document.DC">
                  <p:embed/>
                </p:oleObj>
              </mc:Choice>
              <mc:Fallback>
                <p:oleObj name="Acrobat Document" r:id="rId2" imgW="3886052" imgH="5029200" progId="Acrobat.Document.DC">
                  <p:embed/>
                  <p:pic>
                    <p:nvPicPr>
                      <p:cNvPr id="0" name=""/>
                      <p:cNvPicPr/>
                      <p:nvPr/>
                    </p:nvPicPr>
                    <p:blipFill>
                      <a:blip r:embed="rId3"/>
                      <a:stretch>
                        <a:fillRect/>
                      </a:stretch>
                    </p:blipFill>
                    <p:spPr>
                      <a:xfrm>
                        <a:off x="4152900" y="912813"/>
                        <a:ext cx="3886200" cy="5029200"/>
                      </a:xfrm>
                      <a:prstGeom prst="rect">
                        <a:avLst/>
                      </a:prstGeom>
                    </p:spPr>
                  </p:pic>
                </p:oleObj>
              </mc:Fallback>
            </mc:AlternateContent>
          </a:graphicData>
        </a:graphic>
      </p:graphicFrame>
    </p:spTree>
    <p:extLst>
      <p:ext uri="{BB962C8B-B14F-4D97-AF65-F5344CB8AC3E}">
        <p14:creationId xmlns:p14="http://schemas.microsoft.com/office/powerpoint/2010/main" val="4998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421B2B6-3DAA-19E9-D8C0-4445B9E77214}"/>
              </a:ext>
            </a:extLst>
          </p:cNvPr>
          <p:cNvPicPr>
            <a:picLocks noChangeAspect="1"/>
          </p:cNvPicPr>
          <p:nvPr/>
        </p:nvPicPr>
        <p:blipFill rotWithShape="1">
          <a:blip r:embed="rId3"/>
          <a:srcRect t="16576"/>
          <a:stretch/>
        </p:blipFill>
        <p:spPr>
          <a:xfrm>
            <a:off x="1742647" y="451822"/>
            <a:ext cx="7069827" cy="5421853"/>
          </a:xfrm>
          <a:prstGeom prst="rect">
            <a:avLst/>
          </a:prstGeom>
        </p:spPr>
      </p:pic>
    </p:spTree>
    <p:extLst>
      <p:ext uri="{BB962C8B-B14F-4D97-AF65-F5344CB8AC3E}">
        <p14:creationId xmlns:p14="http://schemas.microsoft.com/office/powerpoint/2010/main" val="3808832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E3BB13-C1F5-DA75-093B-26E136D12EF2}"/>
              </a:ext>
            </a:extLst>
          </p:cNvPr>
          <p:cNvPicPr>
            <a:picLocks noChangeAspect="1"/>
          </p:cNvPicPr>
          <p:nvPr/>
        </p:nvPicPr>
        <p:blipFill>
          <a:blip r:embed="rId2"/>
          <a:stretch>
            <a:fillRect/>
          </a:stretch>
        </p:blipFill>
        <p:spPr>
          <a:xfrm>
            <a:off x="1560524" y="561930"/>
            <a:ext cx="7467803" cy="5107350"/>
          </a:xfrm>
          <a:prstGeom prst="rect">
            <a:avLst/>
          </a:prstGeom>
        </p:spPr>
      </p:pic>
    </p:spTree>
    <p:extLst>
      <p:ext uri="{BB962C8B-B14F-4D97-AF65-F5344CB8AC3E}">
        <p14:creationId xmlns:p14="http://schemas.microsoft.com/office/powerpoint/2010/main" val="314565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465404" y="366403"/>
            <a:ext cx="8330105" cy="5816977"/>
          </a:xfrm>
          <a:prstGeom prst="rect">
            <a:avLst/>
          </a:prstGeom>
          <a:noFill/>
        </p:spPr>
        <p:txBody>
          <a:bodyPr wrap="square" rtlCol="0">
            <a:spAutoFit/>
          </a:bodyPr>
          <a:lstStyle/>
          <a:p>
            <a:pPr algn="ctr"/>
            <a:r>
              <a:rPr lang="en-US" b="1" dirty="0"/>
              <a:t>2025 Nonprofit Security Grant Program (NSGP) Resources</a:t>
            </a:r>
          </a:p>
          <a:p>
            <a:endParaRPr lang="en-US" sz="1400" dirty="0"/>
          </a:p>
          <a:p>
            <a:r>
              <a:rPr lang="en-US" dirty="0"/>
              <a:t>The NSGP seeks to integrate the preparedness activities of nonprofit organizations with broader state and local preparedness efforts.</a:t>
            </a:r>
          </a:p>
          <a:p>
            <a:endParaRPr lang="en-US" sz="1400" dirty="0"/>
          </a:p>
          <a:p>
            <a:pPr marL="742950" lvl="1" indent="-285750">
              <a:buFont typeface="Wingdings" panose="05000000000000000000" pitchFamily="2" charset="2"/>
              <a:buChar char="Ø"/>
            </a:pPr>
            <a:r>
              <a:rPr lang="en-US" dirty="0"/>
              <a:t>National Preparedness Goal</a:t>
            </a:r>
          </a:p>
          <a:p>
            <a:pPr lvl="2"/>
            <a:r>
              <a:rPr lang="en-US" dirty="0">
                <a:hlinkClick r:id="rId3"/>
              </a:rPr>
              <a:t>National Preparedness Goal | FEMA.gov</a:t>
            </a:r>
            <a:endParaRPr lang="en-US" dirty="0"/>
          </a:p>
          <a:p>
            <a:endParaRPr lang="en-US" sz="1400" dirty="0"/>
          </a:p>
          <a:p>
            <a:pPr marL="742950" lvl="1" indent="-285750">
              <a:buFont typeface="Wingdings" panose="05000000000000000000" pitchFamily="2" charset="2"/>
              <a:buChar char="Ø"/>
            </a:pPr>
            <a:r>
              <a:rPr lang="en-US" dirty="0"/>
              <a:t>Idaho Preparedness Efforts</a:t>
            </a:r>
          </a:p>
          <a:p>
            <a:pPr lvl="2"/>
            <a:r>
              <a:rPr lang="en-US" dirty="0">
                <a:hlinkClick r:id="rId4"/>
              </a:rPr>
              <a:t>Community Preparedness | Office of Emergency Management (idaho.gov)</a:t>
            </a:r>
            <a:endParaRPr lang="en-US" dirty="0"/>
          </a:p>
          <a:p>
            <a:pPr lvl="2"/>
            <a:endParaRPr lang="en-US" sz="1600" dirty="0"/>
          </a:p>
          <a:p>
            <a:pPr marL="742950" lvl="1" indent="-285750">
              <a:buFont typeface="Wingdings" panose="05000000000000000000" pitchFamily="2" charset="2"/>
              <a:buChar char="Ø"/>
            </a:pPr>
            <a:r>
              <a:rPr lang="en-US" dirty="0"/>
              <a:t>FY25 NSGP NOFO / Guidance / Quick Start / FAQ</a:t>
            </a:r>
          </a:p>
          <a:p>
            <a:pPr marL="742950" lvl="1">
              <a:buFont typeface="Wingdings" panose="05000000000000000000" pitchFamily="2" charset="2"/>
              <a:buChar char="Ø"/>
            </a:pPr>
            <a:r>
              <a:rPr lang="en-US" dirty="0">
                <a:hlinkClick r:id="rId5"/>
              </a:rPr>
              <a:t>The U. S. Department of Homeland Security (DHS) Notice of Funding Opportunity (NOFO) Fiscal Year 2025 Nonprofit Security Grant Program | FEMA.gov </a:t>
            </a:r>
            <a:endParaRPr lang="en-US" dirty="0"/>
          </a:p>
          <a:p>
            <a:pPr marL="742950" lvl="2">
              <a:buFont typeface="Wingdings" panose="05000000000000000000" pitchFamily="2" charset="2"/>
              <a:buChar char="Ø"/>
            </a:pPr>
            <a:r>
              <a:rPr lang="en-US" dirty="0">
                <a:hlinkClick r:id="rId6"/>
              </a:rPr>
              <a:t>Fiscal Year 2025 Nonprofit Security Grant Program – FAQ</a:t>
            </a:r>
            <a:endParaRPr lang="en-US" dirty="0"/>
          </a:p>
          <a:p>
            <a:pPr marL="742950" lvl="2">
              <a:buFont typeface="Wingdings" panose="05000000000000000000" pitchFamily="2" charset="2"/>
              <a:buChar char="Ø"/>
            </a:pPr>
            <a:r>
              <a:rPr lang="en-US" dirty="0">
                <a:hlinkClick r:id="rId7"/>
              </a:rPr>
              <a:t>Fiscal Year 2025 Nonprofit Security Grant Program (NSGP) Subapplicant Quick Start Guide | FEMA.gov</a:t>
            </a:r>
            <a:endParaRPr lang="en-US" dirty="0"/>
          </a:p>
          <a:p>
            <a:pPr marL="742950" lvl="2">
              <a:buFont typeface="Wingdings" panose="05000000000000000000" pitchFamily="2" charset="2"/>
              <a:buChar char="Ø"/>
            </a:pPr>
            <a:r>
              <a:rPr lang="en-US" dirty="0">
                <a:solidFill>
                  <a:srgbClr val="0000FF"/>
                </a:solidFill>
                <a:latin typeface="Trebuchet MS" panose="020B0603020202020204" pitchFamily="34" charset="0"/>
                <a:hlinkClick r:id="rId8"/>
              </a:rPr>
              <a:t>Fiscal Year 2025 Preparedness Grants Manual</a:t>
            </a:r>
            <a:r>
              <a:rPr lang="en-US" sz="1400" dirty="0"/>
              <a:t>(page 80)</a:t>
            </a:r>
          </a:p>
          <a:p>
            <a:endParaRPr lang="en-US" dirty="0"/>
          </a:p>
        </p:txBody>
      </p:sp>
    </p:spTree>
    <p:extLst>
      <p:ext uri="{BB962C8B-B14F-4D97-AF65-F5344CB8AC3E}">
        <p14:creationId xmlns:p14="http://schemas.microsoft.com/office/powerpoint/2010/main" val="338369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237053" y="265773"/>
            <a:ext cx="8636151" cy="5570756"/>
          </a:xfrm>
          <a:prstGeom prst="rect">
            <a:avLst/>
          </a:prstGeom>
          <a:noFill/>
        </p:spPr>
        <p:txBody>
          <a:bodyPr wrap="square" rtlCol="0">
            <a:spAutoFit/>
          </a:bodyPr>
          <a:lstStyle/>
          <a:p>
            <a:pPr algn="ctr"/>
            <a:r>
              <a:rPr lang="en-US" b="1" dirty="0"/>
              <a:t>National Preparedness Goal, Mission Areas</a:t>
            </a:r>
          </a:p>
          <a:p>
            <a:pPr algn="ctr"/>
            <a:endParaRPr lang="en-US" b="1" dirty="0"/>
          </a:p>
          <a:p>
            <a:pPr marL="285750" indent="-285750">
              <a:spcAft>
                <a:spcPts val="1200"/>
              </a:spcAft>
              <a:buFont typeface="Arial" panose="020B0604020202020204" pitchFamily="34" charset="0"/>
              <a:buChar char="•"/>
            </a:pPr>
            <a:r>
              <a:rPr lang="en-US" dirty="0"/>
              <a:t>Preventing, avoiding, or stopping an imminent, threatened or an actual act of terrorism.</a:t>
            </a:r>
          </a:p>
          <a:p>
            <a:pPr marL="285750" indent="-285750">
              <a:spcAft>
                <a:spcPts val="1200"/>
              </a:spcAft>
              <a:buFont typeface="Arial" panose="020B0604020202020204" pitchFamily="34" charset="0"/>
              <a:buChar char="•"/>
            </a:pPr>
            <a:r>
              <a:rPr lang="en-US" dirty="0"/>
              <a:t>Protecting our citizens, residents, visitors, and assets against the greatest threats and hazards in a manner that allows our interests, aspirations, and way of life to thrive.</a:t>
            </a:r>
          </a:p>
          <a:p>
            <a:pPr marL="285750" indent="-285750">
              <a:spcAft>
                <a:spcPts val="1200"/>
              </a:spcAft>
              <a:buFont typeface="Arial" panose="020B0604020202020204" pitchFamily="34" charset="0"/>
              <a:buChar char="•"/>
            </a:pPr>
            <a:r>
              <a:rPr lang="en-US" dirty="0"/>
              <a:t>Mitigating / Reducing the loss of life and property by lessening the impact of future disasters.</a:t>
            </a:r>
          </a:p>
          <a:p>
            <a:pPr marL="285750" indent="-285750">
              <a:spcAft>
                <a:spcPts val="1200"/>
              </a:spcAft>
              <a:buFont typeface="Arial" panose="020B0604020202020204" pitchFamily="34" charset="0"/>
              <a:buChar char="•"/>
            </a:pPr>
            <a:r>
              <a:rPr lang="en-US" dirty="0"/>
              <a:t>Responding quickly to save lives, protect property and the environment, and meet basic human needs in the aftermath of an incident.</a:t>
            </a:r>
          </a:p>
          <a:p>
            <a:pPr marL="285750" indent="-285750">
              <a:spcAft>
                <a:spcPts val="1200"/>
              </a:spcAft>
              <a:buFont typeface="Arial" panose="020B0604020202020204" pitchFamily="34" charset="0"/>
              <a:buChar char="•"/>
            </a:pPr>
            <a:r>
              <a:rPr lang="en-US" dirty="0"/>
              <a:t>Recovering through a focus on the timely restoration, strengthening, and revitalization of infrastructure, housing, and a sustainable economy, as well as the health, social, cultural, historic, and environmental fabric of communities affected by an incident.</a:t>
            </a:r>
            <a:endParaRPr lang="en-US" b="1" dirty="0"/>
          </a:p>
          <a:p>
            <a:endParaRPr lang="en-US" dirty="0"/>
          </a:p>
          <a:p>
            <a:endParaRPr lang="en-US" dirty="0"/>
          </a:p>
        </p:txBody>
      </p:sp>
    </p:spTree>
    <p:extLst>
      <p:ext uri="{BB962C8B-B14F-4D97-AF65-F5344CB8AC3E}">
        <p14:creationId xmlns:p14="http://schemas.microsoft.com/office/powerpoint/2010/main" val="301582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962878" y="529118"/>
            <a:ext cx="8672612" cy="5170646"/>
          </a:xfrm>
          <a:prstGeom prst="rect">
            <a:avLst/>
          </a:prstGeom>
          <a:noFill/>
        </p:spPr>
        <p:txBody>
          <a:bodyPr wrap="square" rtlCol="0">
            <a:spAutoFit/>
          </a:bodyPr>
          <a:lstStyle/>
          <a:p>
            <a:pPr algn="ctr"/>
            <a:r>
              <a:rPr lang="en-US" b="1" dirty="0"/>
              <a:t>2025 NSGP Funding Landscape</a:t>
            </a:r>
          </a:p>
          <a:p>
            <a:pPr algn="ctr"/>
            <a:endParaRPr lang="en-US" b="1" dirty="0"/>
          </a:p>
          <a:p>
            <a:pPr marL="285750" indent="-285750">
              <a:buFont typeface="Wingdings" panose="05000000000000000000" pitchFamily="2" charset="2"/>
              <a:buChar char="Ø"/>
            </a:pPr>
            <a:r>
              <a:rPr lang="en-US" dirty="0"/>
              <a:t>Idaho (recipient) target allocation: award = </a:t>
            </a:r>
            <a:r>
              <a:rPr lang="nn-NO" dirty="0"/>
              <a:t>$2,205,000 </a:t>
            </a:r>
            <a:endParaRPr lang="en-US" dirty="0"/>
          </a:p>
          <a:p>
            <a:pPr marL="285750" indent="-285750">
              <a:buFont typeface="Wingdings" panose="05000000000000000000" pitchFamily="2" charset="2"/>
              <a:buChar char="Ø"/>
            </a:pPr>
            <a:endParaRPr lang="en-US" sz="1200" dirty="0"/>
          </a:p>
          <a:p>
            <a:pPr marL="285750" indent="-285750">
              <a:buFont typeface="Wingdings" panose="05000000000000000000" pitchFamily="2" charset="2"/>
              <a:buChar char="Ø"/>
            </a:pPr>
            <a:r>
              <a:rPr lang="en-US" dirty="0"/>
              <a:t>Applicant (subrecipient) may apply for up to $200,000 per site (up to 3 sites - separate IJ required for each site*, up to total no more than $600,000) </a:t>
            </a:r>
          </a:p>
          <a:p>
            <a:pPr marL="285750" indent="-285750">
              <a:buFont typeface="Wingdings" panose="05000000000000000000" pitchFamily="2" charset="2"/>
              <a:buChar char="Ø"/>
            </a:pPr>
            <a:endParaRPr lang="en-US" dirty="0"/>
          </a:p>
          <a:p>
            <a:pPr algn="ctr"/>
            <a:r>
              <a:rPr lang="en-US" b="1" dirty="0"/>
              <a:t>2025 NSGP Process</a:t>
            </a:r>
          </a:p>
          <a:p>
            <a:pPr algn="ctr"/>
            <a:endParaRPr lang="en-US" sz="1200" b="1" dirty="0"/>
          </a:p>
          <a:p>
            <a:pPr marL="285750" indent="-285750">
              <a:buFont typeface="Wingdings" panose="05000000000000000000" pitchFamily="2" charset="2"/>
              <a:buChar char="Ø"/>
            </a:pPr>
            <a:r>
              <a:rPr lang="en-US" dirty="0"/>
              <a:t>Three phases of Application Review:</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endParaRPr lang="en-US" dirty="0"/>
          </a:p>
          <a:p>
            <a:pPr marL="285750" indent="-285750">
              <a:buFont typeface="Wingdings" panose="05000000000000000000" pitchFamily="2" charset="2"/>
              <a:buChar char="Ø"/>
            </a:pPr>
            <a:r>
              <a:rPr lang="en-US" dirty="0"/>
              <a:t>State Administrative Agency (SAA)= IOEM</a:t>
            </a:r>
          </a:p>
          <a:p>
            <a:pPr marL="285750" indent="-285750">
              <a:buFont typeface="Wingdings" panose="05000000000000000000" pitchFamily="2" charset="2"/>
              <a:buChar char="Ø"/>
            </a:pPr>
            <a:endParaRPr lang="en-US" dirty="0"/>
          </a:p>
          <a:p>
            <a:endParaRPr lang="en-US" dirty="0"/>
          </a:p>
          <a:p>
            <a:endParaRPr lang="en-US" dirty="0"/>
          </a:p>
        </p:txBody>
      </p:sp>
      <p:grpSp>
        <p:nvGrpSpPr>
          <p:cNvPr id="20" name="Group 19">
            <a:extLst>
              <a:ext uri="{FF2B5EF4-FFF2-40B4-BE49-F238E27FC236}">
                <a16:creationId xmlns:a16="http://schemas.microsoft.com/office/drawing/2014/main" id="{F70EF6B1-B0A4-C3A3-6EB9-24E0DD07B871}"/>
              </a:ext>
            </a:extLst>
          </p:cNvPr>
          <p:cNvGrpSpPr/>
          <p:nvPr/>
        </p:nvGrpSpPr>
        <p:grpSpPr>
          <a:xfrm>
            <a:off x="6186879" y="3366136"/>
            <a:ext cx="1593706" cy="1263014"/>
            <a:chOff x="6278319" y="3160396"/>
            <a:chExt cx="1593706" cy="1263014"/>
          </a:xfrm>
        </p:grpSpPr>
        <p:sp>
          <p:nvSpPr>
            <p:cNvPr id="18" name="Rectangle: Rounded Corners 17">
              <a:extLst>
                <a:ext uri="{FF2B5EF4-FFF2-40B4-BE49-F238E27FC236}">
                  <a16:creationId xmlns:a16="http://schemas.microsoft.com/office/drawing/2014/main" id="{33C65E8C-03D0-C984-94A9-E16657DC3BB5}"/>
                </a:ext>
              </a:extLst>
            </p:cNvPr>
            <p:cNvSpPr/>
            <p:nvPr/>
          </p:nvSpPr>
          <p:spPr>
            <a:xfrm>
              <a:off x="6297930" y="3160396"/>
              <a:ext cx="1554480" cy="1263014"/>
            </a:xfrm>
            <a:prstGeom prst="roundRect">
              <a:avLst/>
            </a:prstGeom>
            <a:solidFill>
              <a:srgbClr val="000099"/>
            </a:solidFill>
            <a:ln>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31E0288-D690-D18B-2714-C0219C7B8FC6}"/>
                </a:ext>
              </a:extLst>
            </p:cNvPr>
            <p:cNvSpPr txBox="1"/>
            <p:nvPr/>
          </p:nvSpPr>
          <p:spPr>
            <a:xfrm>
              <a:off x="6278319" y="3279693"/>
              <a:ext cx="1593706" cy="1077218"/>
            </a:xfrm>
            <a:prstGeom prst="rect">
              <a:avLst/>
            </a:prstGeom>
            <a:noFill/>
          </p:spPr>
          <p:txBody>
            <a:bodyPr wrap="none" rtlCol="0">
              <a:spAutoFit/>
            </a:bodyPr>
            <a:lstStyle/>
            <a:p>
              <a:pPr algn="ctr"/>
              <a:r>
                <a:rPr lang="en-US" sz="1600" dirty="0">
                  <a:solidFill>
                    <a:schemeClr val="bg1"/>
                  </a:solidFill>
                </a:rPr>
                <a:t>Secretary, </a:t>
              </a:r>
            </a:p>
            <a:p>
              <a:pPr algn="ctr"/>
              <a:r>
                <a:rPr lang="en-US" sz="1600" dirty="0">
                  <a:solidFill>
                    <a:schemeClr val="bg1"/>
                  </a:solidFill>
                </a:rPr>
                <a:t>Department of </a:t>
              </a:r>
            </a:p>
            <a:p>
              <a:pPr algn="ctr"/>
              <a:r>
                <a:rPr lang="en-US" sz="1600" dirty="0">
                  <a:solidFill>
                    <a:schemeClr val="bg1"/>
                  </a:solidFill>
                </a:rPr>
                <a:t>Homeland</a:t>
              </a:r>
            </a:p>
            <a:p>
              <a:pPr algn="ctr"/>
              <a:r>
                <a:rPr lang="en-US" sz="1600" dirty="0">
                  <a:solidFill>
                    <a:schemeClr val="bg1"/>
                  </a:solidFill>
                </a:rPr>
                <a:t>Security</a:t>
              </a:r>
            </a:p>
          </p:txBody>
        </p:sp>
      </p:grpSp>
      <p:grpSp>
        <p:nvGrpSpPr>
          <p:cNvPr id="32" name="Group 31">
            <a:extLst>
              <a:ext uri="{FF2B5EF4-FFF2-40B4-BE49-F238E27FC236}">
                <a16:creationId xmlns:a16="http://schemas.microsoft.com/office/drawing/2014/main" id="{98CB067C-DBF0-44DA-A23A-60738C3D61B8}"/>
              </a:ext>
            </a:extLst>
          </p:cNvPr>
          <p:cNvGrpSpPr/>
          <p:nvPr/>
        </p:nvGrpSpPr>
        <p:grpSpPr>
          <a:xfrm>
            <a:off x="1776303" y="3569018"/>
            <a:ext cx="1840230" cy="857250"/>
            <a:chOff x="6443531" y="5035152"/>
            <a:chExt cx="1840230" cy="857250"/>
          </a:xfrm>
        </p:grpSpPr>
        <p:sp>
          <p:nvSpPr>
            <p:cNvPr id="27" name="Arrow: Right 26">
              <a:extLst>
                <a:ext uri="{FF2B5EF4-FFF2-40B4-BE49-F238E27FC236}">
                  <a16:creationId xmlns:a16="http://schemas.microsoft.com/office/drawing/2014/main" id="{F5116B9F-5B35-8BB9-C000-8028E1206786}"/>
                </a:ext>
              </a:extLst>
            </p:cNvPr>
            <p:cNvSpPr/>
            <p:nvPr/>
          </p:nvSpPr>
          <p:spPr>
            <a:xfrm>
              <a:off x="6443531" y="5035152"/>
              <a:ext cx="1840230" cy="857250"/>
            </a:xfrm>
            <a:prstGeom prst="rightArrow">
              <a:avLst/>
            </a:prstGeom>
            <a:solidFill>
              <a:srgbClr val="000099"/>
            </a:solidFill>
            <a:ln>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9B4912F-6CE4-52BE-07D8-0532FC2E9553}"/>
                </a:ext>
              </a:extLst>
            </p:cNvPr>
            <p:cNvSpPr txBox="1"/>
            <p:nvPr/>
          </p:nvSpPr>
          <p:spPr>
            <a:xfrm>
              <a:off x="6510992" y="5303756"/>
              <a:ext cx="1092479" cy="307777"/>
            </a:xfrm>
            <a:prstGeom prst="rect">
              <a:avLst/>
            </a:prstGeom>
            <a:noFill/>
            <a:ln>
              <a:solidFill>
                <a:srgbClr val="000099"/>
              </a:solidFill>
            </a:ln>
          </p:spPr>
          <p:txBody>
            <a:bodyPr wrap="none" rtlCol="0">
              <a:spAutoFit/>
            </a:bodyPr>
            <a:lstStyle/>
            <a:p>
              <a:r>
                <a:rPr lang="en-US" sz="1400" dirty="0">
                  <a:solidFill>
                    <a:schemeClr val="bg1"/>
                  </a:solidFill>
                </a:rPr>
                <a:t>SAA Review</a:t>
              </a:r>
            </a:p>
          </p:txBody>
        </p:sp>
      </p:grpSp>
      <p:grpSp>
        <p:nvGrpSpPr>
          <p:cNvPr id="33" name="Group 32">
            <a:extLst>
              <a:ext uri="{FF2B5EF4-FFF2-40B4-BE49-F238E27FC236}">
                <a16:creationId xmlns:a16="http://schemas.microsoft.com/office/drawing/2014/main" id="{D127A75D-885E-F745-3E44-655970B1E245}"/>
              </a:ext>
            </a:extLst>
          </p:cNvPr>
          <p:cNvGrpSpPr/>
          <p:nvPr/>
        </p:nvGrpSpPr>
        <p:grpSpPr>
          <a:xfrm>
            <a:off x="3991397" y="3569018"/>
            <a:ext cx="1840230" cy="857250"/>
            <a:chOff x="6443531" y="5035152"/>
            <a:chExt cx="1840230" cy="857250"/>
          </a:xfrm>
        </p:grpSpPr>
        <p:sp>
          <p:nvSpPr>
            <p:cNvPr id="34" name="Arrow: Right 33">
              <a:extLst>
                <a:ext uri="{FF2B5EF4-FFF2-40B4-BE49-F238E27FC236}">
                  <a16:creationId xmlns:a16="http://schemas.microsoft.com/office/drawing/2014/main" id="{DC75CF0E-CF68-A95F-9ED6-6E97B49FCB26}"/>
                </a:ext>
              </a:extLst>
            </p:cNvPr>
            <p:cNvSpPr/>
            <p:nvPr/>
          </p:nvSpPr>
          <p:spPr>
            <a:xfrm>
              <a:off x="6443531" y="5035152"/>
              <a:ext cx="1840230" cy="857250"/>
            </a:xfrm>
            <a:prstGeom prst="rightArrow">
              <a:avLst/>
            </a:prstGeom>
            <a:solidFill>
              <a:srgbClr val="000099"/>
            </a:solidFill>
            <a:ln>
              <a:solidFill>
                <a:srgbClr val="00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A1FB1A07-6092-B689-4A84-0E74C9186C1D}"/>
                </a:ext>
              </a:extLst>
            </p:cNvPr>
            <p:cNvSpPr txBox="1"/>
            <p:nvPr/>
          </p:nvSpPr>
          <p:spPr>
            <a:xfrm>
              <a:off x="6510992" y="5303756"/>
              <a:ext cx="1217513" cy="307777"/>
            </a:xfrm>
            <a:prstGeom prst="rect">
              <a:avLst/>
            </a:prstGeom>
            <a:noFill/>
            <a:ln>
              <a:solidFill>
                <a:srgbClr val="000099"/>
              </a:solidFill>
            </a:ln>
          </p:spPr>
          <p:txBody>
            <a:bodyPr wrap="none" rtlCol="0">
              <a:spAutoFit/>
            </a:bodyPr>
            <a:lstStyle/>
            <a:p>
              <a:r>
                <a:rPr lang="en-US" sz="1400" dirty="0">
                  <a:solidFill>
                    <a:schemeClr val="bg1"/>
                  </a:solidFill>
                </a:rPr>
                <a:t>FEMA Review</a:t>
              </a:r>
            </a:p>
          </p:txBody>
        </p:sp>
      </p:grpSp>
    </p:spTree>
    <p:extLst>
      <p:ext uri="{BB962C8B-B14F-4D97-AF65-F5344CB8AC3E}">
        <p14:creationId xmlns:p14="http://schemas.microsoft.com/office/powerpoint/2010/main" val="389442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CFA54B"/>
      </a:accent1>
      <a:accent2>
        <a:srgbClr val="283891"/>
      </a:accent2>
      <a:accent3>
        <a:srgbClr val="530525"/>
      </a:accent3>
      <a:accent4>
        <a:srgbClr val="5A5B5C"/>
      </a:accent4>
      <a:accent5>
        <a:srgbClr val="959697"/>
      </a:accent5>
      <a:accent6>
        <a:srgbClr val="C2C2C2"/>
      </a:accent6>
      <a:hlink>
        <a:srgbClr val="6878D6"/>
      </a:hlink>
      <a:folHlink>
        <a:srgbClr val="E2C99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18759</TotalTime>
  <Words>6402</Words>
  <Application>Microsoft Office PowerPoint</Application>
  <PresentationFormat>Widescreen</PresentationFormat>
  <Paragraphs>525</Paragraphs>
  <Slides>41</Slides>
  <Notes>27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2" baseType="lpstr">
      <vt:lpstr>Arial</vt:lpstr>
      <vt:lpstr>Calibri</vt:lpstr>
      <vt:lpstr>CIDFont+F2</vt:lpstr>
      <vt:lpstr>Segoe UI</vt:lpstr>
      <vt:lpstr>Symbol</vt:lpstr>
      <vt:lpstr>Times New Roman</vt:lpstr>
      <vt:lpstr>Trebuchet MS</vt:lpstr>
      <vt:lpstr>Wingdings</vt:lpstr>
      <vt:lpstr>Wingdings 3</vt:lpstr>
      <vt:lpstr>Facet</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 Office of  Emergency Management</dc:title>
  <dc:creator>Shore Amy;Mills</dc:creator>
  <cp:keywords>2025 from 2024 from;2023;Sali,NSGP</cp:keywords>
  <cp:lastModifiedBy>McCarter Matt</cp:lastModifiedBy>
  <cp:revision>378</cp:revision>
  <cp:lastPrinted>2024-02-28T15:56:17Z</cp:lastPrinted>
  <dcterms:created xsi:type="dcterms:W3CDTF">2016-08-25T21:23:48Z</dcterms:created>
  <dcterms:modified xsi:type="dcterms:W3CDTF">2025-10-15T21:07:07Z</dcterms:modified>
</cp:coreProperties>
</file>