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9" r:id="rId2"/>
    <p:sldId id="360" r:id="rId3"/>
    <p:sldId id="280" r:id="rId4"/>
    <p:sldId id="361" r:id="rId5"/>
    <p:sldId id="335" r:id="rId6"/>
    <p:sldId id="269" r:id="rId7"/>
    <p:sldId id="334" r:id="rId8"/>
    <p:sldId id="308" r:id="rId9"/>
    <p:sldId id="309" r:id="rId10"/>
    <p:sldId id="303" r:id="rId11"/>
    <p:sldId id="302" r:id="rId12"/>
    <p:sldId id="329" r:id="rId13"/>
    <p:sldId id="328" r:id="rId14"/>
    <p:sldId id="350" r:id="rId15"/>
    <p:sldId id="351" r:id="rId16"/>
    <p:sldId id="359" r:id="rId17"/>
    <p:sldId id="356" r:id="rId18"/>
    <p:sldId id="357" r:id="rId19"/>
    <p:sldId id="345" r:id="rId20"/>
    <p:sldId id="278" r:id="rId21"/>
    <p:sldId id="312"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FDE0"/>
    <a:srgbClr val="000099"/>
    <a:srgbClr val="333399"/>
    <a:srgbClr val="3333CC"/>
    <a:srgbClr val="3333FF"/>
    <a:srgbClr val="283891"/>
    <a:srgbClr val="FFFF00"/>
    <a:srgbClr val="B4FECD"/>
    <a:srgbClr val="6B323F"/>
    <a:srgbClr val="530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67" autoAdjust="0"/>
  </p:normalViewPr>
  <p:slideViewPr>
    <p:cSldViewPr snapToGrid="0">
      <p:cViewPr varScale="1">
        <p:scale>
          <a:sx n="109" d="100"/>
          <a:sy n="109" d="100"/>
        </p:scale>
        <p:origin x="672" y="96"/>
      </p:cViewPr>
      <p:guideLst>
        <p:guide orient="horz" pos="4272"/>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88AF9C80-74C2-4BD4-A5AB-F518104B7501}" type="datetimeFigureOut">
              <a:rPr lang="en-US" smtClean="0"/>
              <a:t>9/2/2025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18548830-9309-4B66-A94A-C034AEE9E375}" type="slidenum">
              <a:rPr lang="en-US" smtClean="0"/>
              <a:t>‹#›</a:t>
            </a:fld>
            <a:endParaRPr lang="en-US"/>
          </a:p>
        </p:txBody>
      </p:sp>
    </p:spTree>
    <p:extLst>
      <p:ext uri="{BB962C8B-B14F-4D97-AF65-F5344CB8AC3E}">
        <p14:creationId xmlns:p14="http://schemas.microsoft.com/office/powerpoint/2010/main" val="422246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3</a:t>
            </a:fld>
            <a:endParaRPr lang="en-US"/>
          </a:p>
        </p:txBody>
      </p:sp>
    </p:spTree>
    <p:extLst>
      <p:ext uri="{BB962C8B-B14F-4D97-AF65-F5344CB8AC3E}">
        <p14:creationId xmlns:p14="http://schemas.microsoft.com/office/powerpoint/2010/main" val="59484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D36DA-FFCE-8386-1B59-3294D9D25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CF1B7-34A4-D061-2209-8B5D050F1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0EF79-BE46-4F90-45E0-763D67D962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F4F84A-202C-490F-A919-F29F0A1B9CCD}"/>
              </a:ext>
            </a:extLst>
          </p:cNvPr>
          <p:cNvSpPr>
            <a:spLocks noGrp="1"/>
          </p:cNvSpPr>
          <p:nvPr>
            <p:ph type="sldNum" sz="quarter" idx="5"/>
          </p:nvPr>
        </p:nvSpPr>
        <p:spPr/>
        <p:txBody>
          <a:bodyPr/>
          <a:lstStyle/>
          <a:p>
            <a:fld id="{18548830-9309-4B66-A94A-C034AEE9E375}" type="slidenum">
              <a:rPr lang="en-US" smtClean="0"/>
              <a:t>15</a:t>
            </a:fld>
            <a:endParaRPr lang="en-US"/>
          </a:p>
        </p:txBody>
      </p:sp>
    </p:spTree>
    <p:extLst>
      <p:ext uri="{BB962C8B-B14F-4D97-AF65-F5344CB8AC3E}">
        <p14:creationId xmlns:p14="http://schemas.microsoft.com/office/powerpoint/2010/main" val="288873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9.2.25</a:t>
            </a:r>
          </a:p>
        </p:txBody>
      </p:sp>
      <p:sp>
        <p:nvSpPr>
          <p:cNvPr id="4" name="Slide Number Placeholder 3"/>
          <p:cNvSpPr>
            <a:spLocks noGrp="1"/>
          </p:cNvSpPr>
          <p:nvPr>
            <p:ph type="sldNum" sz="quarter" idx="5"/>
          </p:nvPr>
        </p:nvSpPr>
        <p:spPr/>
        <p:txBody>
          <a:bodyPr/>
          <a:lstStyle/>
          <a:p>
            <a:fld id="{18548830-9309-4B66-A94A-C034AEE9E375}" type="slidenum">
              <a:rPr lang="en-US" smtClean="0"/>
              <a:t>20</a:t>
            </a:fld>
            <a:endParaRPr lang="en-US"/>
          </a:p>
        </p:txBody>
      </p:sp>
    </p:spTree>
    <p:extLst>
      <p:ext uri="{BB962C8B-B14F-4D97-AF65-F5344CB8AC3E}">
        <p14:creationId xmlns:p14="http://schemas.microsoft.com/office/powerpoint/2010/main" val="15972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5</a:t>
            </a:fld>
            <a:endParaRPr lang="en-US"/>
          </a:p>
        </p:txBody>
      </p:sp>
    </p:spTree>
    <p:extLst>
      <p:ext uri="{BB962C8B-B14F-4D97-AF65-F5344CB8AC3E}">
        <p14:creationId xmlns:p14="http://schemas.microsoft.com/office/powerpoint/2010/main" val="98285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6</a:t>
            </a:fld>
            <a:endParaRPr lang="en-US"/>
          </a:p>
        </p:txBody>
      </p:sp>
    </p:spTree>
    <p:extLst>
      <p:ext uri="{BB962C8B-B14F-4D97-AF65-F5344CB8AC3E}">
        <p14:creationId xmlns:p14="http://schemas.microsoft.com/office/powerpoint/2010/main" val="406842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AFO discussion.</a:t>
            </a:r>
          </a:p>
        </p:txBody>
      </p:sp>
      <p:sp>
        <p:nvSpPr>
          <p:cNvPr id="4" name="Slide Number Placeholder 3"/>
          <p:cNvSpPr>
            <a:spLocks noGrp="1"/>
          </p:cNvSpPr>
          <p:nvPr>
            <p:ph type="sldNum" sz="quarter" idx="5"/>
          </p:nvPr>
        </p:nvSpPr>
        <p:spPr/>
        <p:txBody>
          <a:bodyPr/>
          <a:lstStyle/>
          <a:p>
            <a:fld id="{18548830-9309-4B66-A94A-C034AEE9E375}" type="slidenum">
              <a:rPr lang="en-US" smtClean="0"/>
              <a:t>7</a:t>
            </a:fld>
            <a:endParaRPr lang="en-US"/>
          </a:p>
        </p:txBody>
      </p:sp>
    </p:spTree>
    <p:extLst>
      <p:ext uri="{BB962C8B-B14F-4D97-AF65-F5344CB8AC3E}">
        <p14:creationId xmlns:p14="http://schemas.microsoft.com/office/powerpoint/2010/main" val="167262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intention is to provide you a EHP Screening form with the top 6 blocks pre-populated with your Award Package</a:t>
            </a:r>
          </a:p>
        </p:txBody>
      </p:sp>
      <p:sp>
        <p:nvSpPr>
          <p:cNvPr id="4" name="Slide Number Placeholder 3"/>
          <p:cNvSpPr>
            <a:spLocks noGrp="1"/>
          </p:cNvSpPr>
          <p:nvPr>
            <p:ph type="sldNum" sz="quarter" idx="5"/>
          </p:nvPr>
        </p:nvSpPr>
        <p:spPr/>
        <p:txBody>
          <a:bodyPr/>
          <a:lstStyle/>
          <a:p>
            <a:fld id="{18548830-9309-4B66-A94A-C034AEE9E375}" type="slidenum">
              <a:rPr lang="en-US" smtClean="0"/>
              <a:t>9</a:t>
            </a:fld>
            <a:endParaRPr lang="en-US"/>
          </a:p>
        </p:txBody>
      </p:sp>
    </p:spTree>
    <p:extLst>
      <p:ext uri="{BB962C8B-B14F-4D97-AF65-F5344CB8AC3E}">
        <p14:creationId xmlns:p14="http://schemas.microsoft.com/office/powerpoint/2010/main" val="22137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10</a:t>
            </a:fld>
            <a:endParaRPr lang="en-US"/>
          </a:p>
        </p:txBody>
      </p:sp>
    </p:spTree>
    <p:extLst>
      <p:ext uri="{BB962C8B-B14F-4D97-AF65-F5344CB8AC3E}">
        <p14:creationId xmlns:p14="http://schemas.microsoft.com/office/powerpoint/2010/main" val="119387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nonprofit organization must be able to sustain the contract personnel capability in future years without NSGP funding, and a sustainment plan will be required as part of the closeout package for any award funding this capability. Cap: may not use more than 50% of their awards to pay for personnel activities unless a waiver is approved by FEMA</a:t>
            </a:r>
          </a:p>
        </p:txBody>
      </p:sp>
      <p:sp>
        <p:nvSpPr>
          <p:cNvPr id="4" name="Slide Number Placeholder 3"/>
          <p:cNvSpPr>
            <a:spLocks noGrp="1"/>
          </p:cNvSpPr>
          <p:nvPr>
            <p:ph type="sldNum" sz="quarter" idx="5"/>
          </p:nvPr>
        </p:nvSpPr>
        <p:spPr/>
        <p:txBody>
          <a:bodyPr/>
          <a:lstStyle/>
          <a:p>
            <a:fld id="{18548830-9309-4B66-A94A-C034AEE9E375}" type="slidenum">
              <a:rPr lang="en-US" smtClean="0"/>
              <a:t>11</a:t>
            </a:fld>
            <a:endParaRPr lang="en-US"/>
          </a:p>
        </p:txBody>
      </p:sp>
    </p:spTree>
    <p:extLst>
      <p:ext uri="{BB962C8B-B14F-4D97-AF65-F5344CB8AC3E}">
        <p14:creationId xmlns:p14="http://schemas.microsoft.com/office/powerpoint/2010/main" val="959393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9/2/25</a:t>
            </a:r>
          </a:p>
        </p:txBody>
      </p:sp>
      <p:sp>
        <p:nvSpPr>
          <p:cNvPr id="4" name="Slide Number Placeholder 3"/>
          <p:cNvSpPr>
            <a:spLocks noGrp="1"/>
          </p:cNvSpPr>
          <p:nvPr>
            <p:ph type="sldNum" sz="quarter" idx="5"/>
          </p:nvPr>
        </p:nvSpPr>
        <p:spPr/>
        <p:txBody>
          <a:bodyPr/>
          <a:lstStyle/>
          <a:p>
            <a:fld id="{18548830-9309-4B66-A94A-C034AEE9E375}" type="slidenum">
              <a:rPr lang="en-US" smtClean="0"/>
              <a:t>12</a:t>
            </a:fld>
            <a:endParaRPr lang="en-US"/>
          </a:p>
        </p:txBody>
      </p:sp>
    </p:spTree>
    <p:extLst>
      <p:ext uri="{BB962C8B-B14F-4D97-AF65-F5344CB8AC3E}">
        <p14:creationId xmlns:p14="http://schemas.microsoft.com/office/powerpoint/2010/main" val="365226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44009-8FEB-8146-9D08-48F658AF5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93E-1FEF-7560-3F19-986DFFDCC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4C4BA-3EA7-C02A-3C2F-C81C9C843E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D613EE-70FD-64C1-6C1B-6CC87262F0A2}"/>
              </a:ext>
            </a:extLst>
          </p:cNvPr>
          <p:cNvSpPr>
            <a:spLocks noGrp="1"/>
          </p:cNvSpPr>
          <p:nvPr>
            <p:ph type="sldNum" sz="quarter" idx="5"/>
          </p:nvPr>
        </p:nvSpPr>
        <p:spPr/>
        <p:txBody>
          <a:bodyPr/>
          <a:lstStyle/>
          <a:p>
            <a:fld id="{18548830-9309-4B66-A94A-C034AEE9E375}" type="slidenum">
              <a:rPr lang="en-US" smtClean="0"/>
              <a:t>14</a:t>
            </a:fld>
            <a:endParaRPr lang="en-US"/>
          </a:p>
        </p:txBody>
      </p:sp>
    </p:spTree>
    <p:extLst>
      <p:ext uri="{BB962C8B-B14F-4D97-AF65-F5344CB8AC3E}">
        <p14:creationId xmlns:p14="http://schemas.microsoft.com/office/powerpoint/2010/main" val="3022660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a:extLst>
              <a:ext uri="{FF2B5EF4-FFF2-40B4-BE49-F238E27FC236}">
                <a16:creationId xmlns:a16="http://schemas.microsoft.com/office/drawing/2014/main" id="{3F766B35-0A8E-4356-79C1-35207C0F9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115" y="5065921"/>
            <a:ext cx="1643401" cy="1644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tmp"/></Relationships>
</file>

<file path=ppt/slides/_rels/slide10.xml.rels><?xml version="1.0" encoding="UTF-8" standalone="yes"?>
<Relationships xmlns="http://schemas.openxmlformats.org/package/2006/relationships"><Relationship Id="rId3" Type="http://schemas.openxmlformats.org/officeDocument/2006/relationships/hyperlink" Target="https://www.fema.gov/sites/default/files/documents/fema_policy-405-143-1-prohibition-covered-services-equipment-gpd.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sam.gov/SA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gotomygrants.com/"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vmills@imd.Idaho.gov" TargetMode="External"/><Relationship Id="rId5" Type="http://schemas.openxmlformats.org/officeDocument/2006/relationships/hyperlink" Target="mailto:ElectronicSignature@sign.amplifund.com" TargetMode="External"/><Relationship Id="rId4" Type="http://schemas.openxmlformats.org/officeDocument/2006/relationships/hyperlink" Target="mailto:no-reply@gotomygrant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mccarter@imd.Idaho.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gsali@imd.Idaho.gov" TargetMode="External"/><Relationship Id="rId5" Type="http://schemas.openxmlformats.org/officeDocument/2006/relationships/hyperlink" Target="mailto:jroth@imd.idaho.gov" TargetMode="External"/><Relationship Id="rId4" Type="http://schemas.openxmlformats.org/officeDocument/2006/relationships/hyperlink" Target="mailto:Kharneck@imd.Idaho.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ema.gov/grants/preparedness/nonprofit-security/fy-24-no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ema.gov/grants/preparedness/manual" TargetMode="External"/><Relationship Id="rId5" Type="http://schemas.openxmlformats.org/officeDocument/2006/relationships/hyperlink" Target="https://www.fema.gov/grants/preparedness/nonprofit-security/fy-24-subapplicant-quick-start-guide" TargetMode="External"/><Relationship Id="rId4" Type="http://schemas.openxmlformats.org/officeDocument/2006/relationships/hyperlink" Target="https://www.fema.gov/grants/preparedness/nonprofit-security/fy-24-faq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fema.gov/sites/default/files/documents/fema_ehp-screening_form_ff-207-fy-21-100_3-31-2026.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027911" y="335845"/>
            <a:ext cx="8160232" cy="6186309"/>
          </a:xfrm>
          <a:prstGeom prst="rect">
            <a:avLst/>
          </a:prstGeom>
          <a:noFill/>
        </p:spPr>
        <p:txBody>
          <a:bodyPr wrap="square" rtlCol="0">
            <a:spAutoFit/>
          </a:bodyPr>
          <a:lstStyle/>
          <a:p>
            <a:pPr algn="ctr"/>
            <a:endParaRPr lang="en-US" b="1" dirty="0"/>
          </a:p>
          <a:p>
            <a:pPr algn="ctr"/>
            <a:endParaRPr lang="en-US" b="1" dirty="0"/>
          </a:p>
          <a:p>
            <a:pPr algn="ctr"/>
            <a:r>
              <a:rPr lang="en-US" sz="2400" b="1" dirty="0"/>
              <a:t>2024 Nonprofit Security Grant Program (NSGP)</a:t>
            </a: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400" b="1" dirty="0"/>
              <a:t>Subrecipient Procedures Kickoff</a:t>
            </a:r>
          </a:p>
          <a:p>
            <a:pPr algn="ctr"/>
            <a:r>
              <a:rPr lang="en-US" sz="2400" dirty="0"/>
              <a:t> 10:00 a.m. Monday October 21, 2024</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4B04EBF3-D74B-4E09-A90B-22E1E75CFE5C}"/>
              </a:ext>
            </a:extLst>
          </p:cNvPr>
          <p:cNvPicPr>
            <a:picLocks noChangeAspect="1"/>
          </p:cNvPicPr>
          <p:nvPr/>
        </p:nvPicPr>
        <p:blipFill>
          <a:blip r:embed="rId2"/>
          <a:stretch>
            <a:fillRect/>
          </a:stretch>
        </p:blipFill>
        <p:spPr>
          <a:xfrm>
            <a:off x="7861290" y="3933152"/>
            <a:ext cx="4052841" cy="2690541"/>
          </a:xfrm>
          <a:prstGeom prst="rect">
            <a:avLst/>
          </a:prstGeom>
        </p:spPr>
      </p:pic>
      <p:pic>
        <p:nvPicPr>
          <p:cNvPr id="7" name="Picture 6">
            <a:extLst>
              <a:ext uri="{FF2B5EF4-FFF2-40B4-BE49-F238E27FC236}">
                <a16:creationId xmlns:a16="http://schemas.microsoft.com/office/drawing/2014/main" id="{9AF6F1E8-31C0-4C57-9B97-F31CC42177B2}"/>
              </a:ext>
            </a:extLst>
          </p:cNvPr>
          <p:cNvPicPr>
            <a:picLocks noChangeAspect="1"/>
          </p:cNvPicPr>
          <p:nvPr/>
        </p:nvPicPr>
        <p:blipFill>
          <a:blip r:embed="rId3"/>
          <a:stretch>
            <a:fillRect/>
          </a:stretch>
        </p:blipFill>
        <p:spPr>
          <a:xfrm>
            <a:off x="404758" y="3041004"/>
            <a:ext cx="2470871" cy="1784296"/>
          </a:xfrm>
          <a:prstGeom prst="rect">
            <a:avLst/>
          </a:prstGeom>
        </p:spPr>
      </p:pic>
      <p:pic>
        <p:nvPicPr>
          <p:cNvPr id="11" name="Picture 10">
            <a:extLst>
              <a:ext uri="{FF2B5EF4-FFF2-40B4-BE49-F238E27FC236}">
                <a16:creationId xmlns:a16="http://schemas.microsoft.com/office/drawing/2014/main" id="{B53D3F15-607A-4221-947B-9B5D369F225E}"/>
              </a:ext>
            </a:extLst>
          </p:cNvPr>
          <p:cNvPicPr>
            <a:picLocks noChangeAspect="1"/>
          </p:cNvPicPr>
          <p:nvPr/>
        </p:nvPicPr>
        <p:blipFill>
          <a:blip r:embed="rId4"/>
          <a:stretch>
            <a:fillRect/>
          </a:stretch>
        </p:blipFill>
        <p:spPr>
          <a:xfrm>
            <a:off x="8122956" y="1532685"/>
            <a:ext cx="3376680" cy="2036275"/>
          </a:xfrm>
          <a:prstGeom prst="rect">
            <a:avLst/>
          </a:prstGeom>
        </p:spPr>
      </p:pic>
      <p:pic>
        <p:nvPicPr>
          <p:cNvPr id="6" name="Picture 5">
            <a:extLst>
              <a:ext uri="{FF2B5EF4-FFF2-40B4-BE49-F238E27FC236}">
                <a16:creationId xmlns:a16="http://schemas.microsoft.com/office/drawing/2014/main" id="{3E1188D1-032D-FD7E-2E8B-AC6034D3B492}"/>
              </a:ext>
            </a:extLst>
          </p:cNvPr>
          <p:cNvPicPr>
            <a:picLocks noChangeAspect="1"/>
          </p:cNvPicPr>
          <p:nvPr/>
        </p:nvPicPr>
        <p:blipFill>
          <a:blip r:embed="rId5"/>
          <a:stretch>
            <a:fillRect/>
          </a:stretch>
        </p:blipFill>
        <p:spPr>
          <a:xfrm>
            <a:off x="3023686" y="1846286"/>
            <a:ext cx="4689546" cy="2389435"/>
          </a:xfrm>
          <a:prstGeom prst="rect">
            <a:avLst/>
          </a:prstGeom>
        </p:spPr>
      </p:pic>
    </p:spTree>
    <p:extLst>
      <p:ext uri="{BB962C8B-B14F-4D97-AF65-F5344CB8AC3E}">
        <p14:creationId xmlns:p14="http://schemas.microsoft.com/office/powerpoint/2010/main" val="1535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3970318"/>
          </a:xfrm>
          <a:prstGeom prst="rect">
            <a:avLst/>
          </a:prstGeom>
          <a:noFill/>
        </p:spPr>
        <p:txBody>
          <a:bodyPr wrap="square" rtlCol="0">
            <a:spAutoFit/>
          </a:bodyPr>
          <a:lstStyle/>
          <a:p>
            <a:r>
              <a:rPr lang="en-US" b="1" dirty="0"/>
              <a:t>Prohibition on Telecommunication, Video Surveillance Equipment and Services</a:t>
            </a:r>
          </a:p>
          <a:p>
            <a:endParaRPr lang="en-US" dirty="0"/>
          </a:p>
          <a:p>
            <a:r>
              <a:rPr lang="en-US" dirty="0"/>
              <a:t>Subrecipients may not use any FEMA funds to procure or obtain China made or China affiliated telecommunication, video surveillance equipment or services. Reference FEMA policy #405-143-1 </a:t>
            </a:r>
            <a:r>
              <a:rPr lang="en-US" dirty="0">
                <a:hlinkClick r:id="rId3"/>
              </a:rPr>
              <a:t>https://www.fema.gov/sites/default/files/documents/fema_policy-405-143-1-prohibition-covered-services-equipment-gpd.pdf</a:t>
            </a:r>
            <a:endParaRPr lang="en-US" dirty="0"/>
          </a:p>
          <a:p>
            <a:endParaRPr lang="en-US" dirty="0"/>
          </a:p>
          <a:p>
            <a:r>
              <a:rPr lang="en-US" dirty="0"/>
              <a:t>System for Award Management (SAM) provides a consolidated exclusion list of subsidiaries of telecommunication companies </a:t>
            </a:r>
            <a:r>
              <a:rPr lang="en-US" dirty="0">
                <a:hlinkClick r:id="rId4"/>
              </a:rPr>
              <a:t>https://sam.gov/SAM/</a:t>
            </a:r>
            <a:endParaRPr lang="en-US" dirty="0"/>
          </a:p>
          <a:p>
            <a:endParaRPr lang="en-US" dirty="0"/>
          </a:p>
          <a:p>
            <a:r>
              <a:rPr lang="en-US" dirty="0"/>
              <a:t>Contact IOEM for assistance in determining if equipment or services are eligible under this program.</a:t>
            </a:r>
          </a:p>
        </p:txBody>
      </p:sp>
    </p:spTree>
    <p:extLst>
      <p:ext uri="{BB962C8B-B14F-4D97-AF65-F5344CB8AC3E}">
        <p14:creationId xmlns:p14="http://schemas.microsoft.com/office/powerpoint/2010/main" val="26428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4247317"/>
          </a:xfrm>
          <a:prstGeom prst="rect">
            <a:avLst/>
          </a:prstGeom>
          <a:noFill/>
        </p:spPr>
        <p:txBody>
          <a:bodyPr wrap="square" rtlCol="0">
            <a:spAutoFit/>
          </a:bodyPr>
          <a:lstStyle/>
          <a:p>
            <a:pPr algn="ctr"/>
            <a:r>
              <a:rPr lang="en-US" b="1" dirty="0"/>
              <a:t>2025 NSGP Allowable Costs</a:t>
            </a:r>
          </a:p>
          <a:p>
            <a:pPr algn="ctr"/>
            <a:endParaRPr lang="en-US" b="1" dirty="0"/>
          </a:p>
          <a:p>
            <a:r>
              <a:rPr lang="en-US" u="sng" dirty="0"/>
              <a:t>Personnel</a:t>
            </a:r>
            <a:r>
              <a:rPr lang="en-US" dirty="0"/>
              <a:t>- Contracted security protection is the only allowable personnel cost in this category under NSGP.</a:t>
            </a:r>
          </a:p>
          <a:p>
            <a:endParaRPr lang="en-US" dirty="0"/>
          </a:p>
          <a:p>
            <a:pPr marL="285750" indent="-285750">
              <a:buFont typeface="Wingdings" panose="05000000000000000000" pitchFamily="2" charset="2"/>
              <a:buChar char="Ø"/>
            </a:pPr>
            <a:r>
              <a:rPr lang="en-US" dirty="0"/>
              <a:t>Funds may not be used to purchase equipment for contracted security.</a:t>
            </a:r>
          </a:p>
          <a:p>
            <a:pPr marL="285750" indent="-285750">
              <a:buFont typeface="Wingdings" panose="05000000000000000000" pitchFamily="2" charset="2"/>
              <a:buChar char="Ø"/>
            </a:pPr>
            <a:r>
              <a:rPr lang="en-US" dirty="0"/>
              <a:t>Applicant must justify proposed contracted security personnel spending in the facility hardening narrative section of the application.</a:t>
            </a:r>
          </a:p>
          <a:p>
            <a:pPr marL="285750" indent="-285750">
              <a:buFont typeface="Wingdings" panose="05000000000000000000" pitchFamily="2" charset="2"/>
              <a:buChar char="Ø"/>
            </a:pPr>
            <a:r>
              <a:rPr lang="en-US" b="1" dirty="0"/>
              <a:t>Sustainment</a:t>
            </a:r>
            <a:r>
              <a:rPr lang="en-US" dirty="0"/>
              <a:t> planning for non-NSGP-funded contract personnel capability is required as part of IJ narrative and </a:t>
            </a:r>
            <a:r>
              <a:rPr lang="en-US" b="1" dirty="0"/>
              <a:t>will be revisited in the audit portion of the closeout actions.</a:t>
            </a:r>
          </a:p>
          <a:p>
            <a:pPr marL="742950" lvl="1" indent="-285750">
              <a:buFont typeface="Wingdings" panose="05000000000000000000" pitchFamily="2" charset="2"/>
              <a:buChar char="ü"/>
            </a:pPr>
            <a:r>
              <a:rPr lang="en-US" dirty="0"/>
              <a:t>i.e. number of personnel, frequency of use, hourly rate</a:t>
            </a:r>
          </a:p>
          <a:p>
            <a:pPr marL="285750" indent="-285750">
              <a:buFont typeface="Wingdings" panose="05000000000000000000" pitchFamily="2" charset="2"/>
              <a:buChar char="Ø"/>
            </a:pPr>
            <a:r>
              <a:rPr lang="en-US" dirty="0"/>
              <a:t>NSGP subrecipients may not use more than 50 percent of their awards to pay for personnel activities unless a waiver is approved by FEMA</a:t>
            </a:r>
          </a:p>
          <a:p>
            <a:endParaRPr lang="en-US" dirty="0"/>
          </a:p>
        </p:txBody>
      </p:sp>
    </p:spTree>
    <p:extLst>
      <p:ext uri="{BB962C8B-B14F-4D97-AF65-F5344CB8AC3E}">
        <p14:creationId xmlns:p14="http://schemas.microsoft.com/office/powerpoint/2010/main" val="71297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BAD9E1-9884-591F-4B41-DE43A13E1AC5}"/>
              </a:ext>
            </a:extLst>
          </p:cNvPr>
          <p:cNvSpPr txBox="1"/>
          <p:nvPr/>
        </p:nvSpPr>
        <p:spPr>
          <a:xfrm>
            <a:off x="1718631" y="616945"/>
            <a:ext cx="7425369" cy="4801314"/>
          </a:xfrm>
          <a:prstGeom prst="rect">
            <a:avLst/>
          </a:prstGeom>
          <a:noFill/>
        </p:spPr>
        <p:txBody>
          <a:bodyPr wrap="square" rtlCol="0">
            <a:spAutoFit/>
          </a:bodyPr>
          <a:lstStyle/>
          <a:p>
            <a:pPr algn="ctr"/>
            <a:r>
              <a:rPr lang="en-US" b="1" dirty="0"/>
              <a:t>How to Apply- NEW Application Process </a:t>
            </a:r>
          </a:p>
          <a:p>
            <a:endParaRPr lang="en-US" b="1" dirty="0"/>
          </a:p>
          <a:p>
            <a:pPr marL="285750" indent="-285750">
              <a:buFont typeface="Wingdings" panose="05000000000000000000" pitchFamily="2" charset="2"/>
              <a:buChar char="Ø"/>
            </a:pPr>
            <a:r>
              <a:rPr lang="en-US" b="1" dirty="0"/>
              <a:t>FY25 AMPLIFUND is the new grant management system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To Register on the Idaho Grant Management System </a:t>
            </a:r>
          </a:p>
          <a:p>
            <a:pPr marL="742950" lvl="1" indent="-285750">
              <a:buFont typeface="Wingdings" panose="05000000000000000000" pitchFamily="2" charset="2"/>
              <a:buChar char="Ø"/>
            </a:pPr>
            <a:r>
              <a:rPr lang="en-US" dirty="0"/>
              <a:t>Idaho Grant Management System (GMS) of record (Amplifund) is online at: </a:t>
            </a:r>
            <a:r>
              <a:rPr lang="en-US" u="sng" dirty="0">
                <a:hlinkClick r:id="rId3"/>
              </a:rPr>
              <a:t>https://gotomygrants.com</a:t>
            </a:r>
            <a:r>
              <a:rPr lang="en-US" u="sng" dirty="0"/>
              <a:t>.  </a:t>
            </a:r>
            <a:endParaRPr lang="en-US" dirty="0"/>
          </a:p>
          <a:p>
            <a:pPr marL="742950" lvl="1" indent="-285750">
              <a:buFont typeface="Wingdings" panose="05000000000000000000" pitchFamily="2" charset="2"/>
              <a:buChar char="Ø"/>
            </a:pPr>
            <a:r>
              <a:rPr lang="en-US" dirty="0"/>
              <a:t>Activation of account (and reset password) email comes from                 </a:t>
            </a:r>
            <a:r>
              <a:rPr lang="en-US" u="sng" dirty="0">
                <a:hlinkClick r:id="rId4"/>
              </a:rPr>
              <a:t>no-reply@gotomygrants.com</a:t>
            </a:r>
            <a:r>
              <a:rPr lang="en-US" dirty="0"/>
              <a:t> and </a:t>
            </a:r>
          </a:p>
          <a:p>
            <a:pPr marL="742950" lvl="1" indent="-285750">
              <a:buFont typeface="Wingdings" panose="05000000000000000000" pitchFamily="2" charset="2"/>
              <a:buChar char="Ø"/>
            </a:pPr>
            <a:r>
              <a:rPr lang="en-US" dirty="0"/>
              <a:t>E-Signature requests come from </a:t>
            </a:r>
            <a:r>
              <a:rPr lang="en-US" b="1" u="sng" cap="small" dirty="0">
                <a:hlinkClick r:id="rId5"/>
              </a:rPr>
              <a:t>ElectronicSignature@sign.amplifund.com</a:t>
            </a:r>
            <a:r>
              <a:rPr lang="en-US" dirty="0"/>
              <a:t>. </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See also </a:t>
            </a:r>
            <a:r>
              <a:rPr lang="en-US" i="1" dirty="0"/>
              <a:t>Attachment 1. SHSP-23 Subgrantee Guidance IOEM Subrecipient AmpliFund User Guide_2025 v1 </a:t>
            </a:r>
          </a:p>
          <a:p>
            <a:pPr marL="1200150" lvl="2" indent="-285750">
              <a:buFont typeface="Wingdings" panose="05000000000000000000" pitchFamily="2" charset="2"/>
              <a:buChar char="Ø"/>
            </a:pPr>
            <a:r>
              <a:rPr lang="en-US" i="1" dirty="0"/>
              <a:t>Guide </a:t>
            </a:r>
            <a:r>
              <a:rPr lang="en-US" dirty="0"/>
              <a:t>available by email from </a:t>
            </a:r>
            <a:r>
              <a:rPr lang="en-US" dirty="0">
                <a:hlinkClick r:id="rId6"/>
              </a:rPr>
              <a:t>vmills@imd.Idaho.gov</a:t>
            </a:r>
            <a:r>
              <a:rPr lang="en-US" dirty="0"/>
              <a:t> or on the shared drive at </a:t>
            </a:r>
            <a:r>
              <a:rPr lang="en-US" i="1" dirty="0"/>
              <a:t>H:\BHS FINANCE\Grants\2025\2025 SHSP\3-Guidance</a:t>
            </a:r>
          </a:p>
        </p:txBody>
      </p:sp>
      <p:pic>
        <p:nvPicPr>
          <p:cNvPr id="8" name="Picture 7" descr="Text&#10;&#10;Description automatically generated">
            <a:extLst>
              <a:ext uri="{FF2B5EF4-FFF2-40B4-BE49-F238E27FC236}">
                <a16:creationId xmlns:a16="http://schemas.microsoft.com/office/drawing/2014/main" id="{4FE85530-19CD-485B-6559-6E030E4235FF}"/>
              </a:ext>
            </a:extLst>
          </p:cNvPr>
          <p:cNvPicPr>
            <a:picLocks noChangeAspect="1"/>
          </p:cNvPicPr>
          <p:nvPr/>
        </p:nvPicPr>
        <p:blipFill>
          <a:blip r:embed="rId7"/>
          <a:stretch>
            <a:fillRect/>
          </a:stretch>
        </p:blipFill>
        <p:spPr>
          <a:xfrm>
            <a:off x="4550005" y="4259457"/>
            <a:ext cx="428118" cy="609998"/>
          </a:xfrm>
          <a:prstGeom prst="rect">
            <a:avLst/>
          </a:prstGeom>
        </p:spPr>
      </p:pic>
    </p:spTree>
    <p:extLst>
      <p:ext uri="{BB962C8B-B14F-4D97-AF65-F5344CB8AC3E}">
        <p14:creationId xmlns:p14="http://schemas.microsoft.com/office/powerpoint/2010/main" val="252046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A07B69-80FA-E575-FE6D-9B0F2729CE51}"/>
              </a:ext>
            </a:extLst>
          </p:cNvPr>
          <p:cNvSpPr txBox="1"/>
          <p:nvPr/>
        </p:nvSpPr>
        <p:spPr>
          <a:xfrm>
            <a:off x="1597445" y="286439"/>
            <a:ext cx="7105880" cy="923330"/>
          </a:xfrm>
          <a:prstGeom prst="rect">
            <a:avLst/>
          </a:prstGeom>
          <a:noFill/>
        </p:spPr>
        <p:txBody>
          <a:bodyPr wrap="square" rtlCol="0">
            <a:spAutoFit/>
          </a:bodyPr>
          <a:lstStyle/>
          <a:p>
            <a:r>
              <a:rPr lang="en-US" dirty="0"/>
              <a:t>This should take you to a screen like this</a:t>
            </a:r>
          </a:p>
          <a:p>
            <a:r>
              <a:rPr lang="en-US" dirty="0"/>
              <a:t>	Enter your information and select “Continue to Step 2”</a:t>
            </a:r>
          </a:p>
          <a:p>
            <a:r>
              <a:rPr lang="en-US" dirty="0"/>
              <a:t>	to complete your registration</a:t>
            </a:r>
          </a:p>
        </p:txBody>
      </p:sp>
      <p:pic>
        <p:nvPicPr>
          <p:cNvPr id="7" name="Picture 6">
            <a:extLst>
              <a:ext uri="{FF2B5EF4-FFF2-40B4-BE49-F238E27FC236}">
                <a16:creationId xmlns:a16="http://schemas.microsoft.com/office/drawing/2014/main" id="{0C860A38-D5C4-961E-5A46-2622DC7F476B}"/>
              </a:ext>
            </a:extLst>
          </p:cNvPr>
          <p:cNvPicPr>
            <a:picLocks noChangeAspect="1"/>
          </p:cNvPicPr>
          <p:nvPr/>
        </p:nvPicPr>
        <p:blipFill>
          <a:blip r:embed="rId2"/>
          <a:stretch>
            <a:fillRect/>
          </a:stretch>
        </p:blipFill>
        <p:spPr>
          <a:xfrm>
            <a:off x="551999" y="1308918"/>
            <a:ext cx="9983593" cy="5163271"/>
          </a:xfrm>
          <a:prstGeom prst="rect">
            <a:avLst/>
          </a:prstGeom>
        </p:spPr>
      </p:pic>
      <p:pic>
        <p:nvPicPr>
          <p:cNvPr id="2" name="Picture 1" descr="Text&#10;&#10;Description automatically generated">
            <a:extLst>
              <a:ext uri="{FF2B5EF4-FFF2-40B4-BE49-F238E27FC236}">
                <a16:creationId xmlns:a16="http://schemas.microsoft.com/office/drawing/2014/main" id="{AC970E20-73C6-A54E-9512-89595C5E0B99}"/>
              </a:ext>
            </a:extLst>
          </p:cNvPr>
          <p:cNvPicPr>
            <a:picLocks noChangeAspect="1"/>
          </p:cNvPicPr>
          <p:nvPr/>
        </p:nvPicPr>
        <p:blipFill>
          <a:blip r:embed="rId3"/>
          <a:stretch>
            <a:fillRect/>
          </a:stretch>
        </p:blipFill>
        <p:spPr>
          <a:xfrm>
            <a:off x="4307634" y="6066223"/>
            <a:ext cx="428118" cy="609998"/>
          </a:xfrm>
          <a:prstGeom prst="rect">
            <a:avLst/>
          </a:prstGeom>
        </p:spPr>
      </p:pic>
    </p:spTree>
    <p:extLst>
      <p:ext uri="{BB962C8B-B14F-4D97-AF65-F5344CB8AC3E}">
        <p14:creationId xmlns:p14="http://schemas.microsoft.com/office/powerpoint/2010/main" val="306353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4019D-4167-6FFF-DA6B-243BE7146AFE}"/>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9CBB27D5-9DE3-4956-8226-63C78B0A408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3FAD7484-8D9A-BFFE-A16D-D60E884B9F09}"/>
              </a:ext>
            </a:extLst>
          </p:cNvPr>
          <p:cNvPicPr>
            <a:picLocks noChangeAspect="1"/>
          </p:cNvPicPr>
          <p:nvPr/>
        </p:nvPicPr>
        <p:blipFill>
          <a:blip r:embed="rId3"/>
          <a:srcRect t="17568"/>
          <a:stretch/>
        </p:blipFill>
        <p:spPr>
          <a:xfrm>
            <a:off x="925482" y="1421742"/>
            <a:ext cx="9897856" cy="5159257"/>
          </a:xfrm>
          <a:prstGeom prst="rect">
            <a:avLst/>
          </a:prstGeom>
        </p:spPr>
      </p:pic>
      <p:pic>
        <p:nvPicPr>
          <p:cNvPr id="2" name="Picture 1" descr="Text&#10;&#10;Description automatically generated">
            <a:extLst>
              <a:ext uri="{FF2B5EF4-FFF2-40B4-BE49-F238E27FC236}">
                <a16:creationId xmlns:a16="http://schemas.microsoft.com/office/drawing/2014/main" id="{20D6CDEB-450C-D335-1799-F856BC83436E}"/>
              </a:ext>
            </a:extLst>
          </p:cNvPr>
          <p:cNvPicPr>
            <a:picLocks noChangeAspect="1"/>
          </p:cNvPicPr>
          <p:nvPr/>
        </p:nvPicPr>
        <p:blipFill>
          <a:blip r:embed="rId4"/>
          <a:stretch>
            <a:fillRect/>
          </a:stretch>
        </p:blipFill>
        <p:spPr>
          <a:xfrm>
            <a:off x="4896701" y="6171802"/>
            <a:ext cx="428118" cy="609998"/>
          </a:xfrm>
          <a:prstGeom prst="rect">
            <a:avLst/>
          </a:prstGeom>
        </p:spPr>
      </p:pic>
      <p:sp>
        <p:nvSpPr>
          <p:cNvPr id="6" name="TextBox 5">
            <a:extLst>
              <a:ext uri="{FF2B5EF4-FFF2-40B4-BE49-F238E27FC236}">
                <a16:creationId xmlns:a16="http://schemas.microsoft.com/office/drawing/2014/main" id="{6024524A-F26D-3595-7FB1-0D3FB08945F2}"/>
              </a:ext>
            </a:extLst>
          </p:cNvPr>
          <p:cNvSpPr txBox="1"/>
          <p:nvPr/>
        </p:nvSpPr>
        <p:spPr>
          <a:xfrm>
            <a:off x="1046602" y="528810"/>
            <a:ext cx="8879596" cy="646331"/>
          </a:xfrm>
          <a:prstGeom prst="rect">
            <a:avLst/>
          </a:prstGeom>
          <a:noFill/>
        </p:spPr>
        <p:txBody>
          <a:bodyPr wrap="square" rtlCol="0">
            <a:spAutoFit/>
          </a:bodyPr>
          <a:lstStyle/>
          <a:p>
            <a:r>
              <a:rPr lang="en-US" dirty="0"/>
              <a:t>That will bring you here.  Enter and confirm your password and other information and select “Complete Registration”</a:t>
            </a:r>
          </a:p>
        </p:txBody>
      </p:sp>
    </p:spTree>
    <p:extLst>
      <p:ext uri="{BB962C8B-B14F-4D97-AF65-F5344CB8AC3E}">
        <p14:creationId xmlns:p14="http://schemas.microsoft.com/office/powerpoint/2010/main" val="281835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D016-D7DF-3B10-5244-E639AEC83E21}"/>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1EDD420C-4883-84FA-9C13-999BC4AD5B2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Text&#10;&#10;Description automatically generated">
            <a:extLst>
              <a:ext uri="{FF2B5EF4-FFF2-40B4-BE49-F238E27FC236}">
                <a16:creationId xmlns:a16="http://schemas.microsoft.com/office/drawing/2014/main" id="{891C7C97-9F36-9EDC-31DD-4BB279A42984}"/>
              </a:ext>
            </a:extLst>
          </p:cNvPr>
          <p:cNvPicPr>
            <a:picLocks noChangeAspect="1"/>
          </p:cNvPicPr>
          <p:nvPr/>
        </p:nvPicPr>
        <p:blipFill>
          <a:blip r:embed="rId3"/>
          <a:stretch>
            <a:fillRect/>
          </a:stretch>
        </p:blipFill>
        <p:spPr>
          <a:xfrm>
            <a:off x="10609279" y="3391373"/>
            <a:ext cx="428118" cy="609998"/>
          </a:xfrm>
          <a:prstGeom prst="rect">
            <a:avLst/>
          </a:prstGeom>
        </p:spPr>
      </p:pic>
      <p:pic>
        <p:nvPicPr>
          <p:cNvPr id="6" name="Picture 5">
            <a:extLst>
              <a:ext uri="{FF2B5EF4-FFF2-40B4-BE49-F238E27FC236}">
                <a16:creationId xmlns:a16="http://schemas.microsoft.com/office/drawing/2014/main" id="{FF907735-6F71-F321-B0A2-90B0873C3C3E}"/>
              </a:ext>
            </a:extLst>
          </p:cNvPr>
          <p:cNvPicPr>
            <a:picLocks noChangeAspect="1"/>
          </p:cNvPicPr>
          <p:nvPr/>
        </p:nvPicPr>
        <p:blipFill>
          <a:blip r:embed="rId4"/>
          <a:stretch>
            <a:fillRect/>
          </a:stretch>
        </p:blipFill>
        <p:spPr>
          <a:xfrm>
            <a:off x="1089914" y="1334919"/>
            <a:ext cx="10012172" cy="3439005"/>
          </a:xfrm>
          <a:prstGeom prst="rect">
            <a:avLst/>
          </a:prstGeom>
        </p:spPr>
      </p:pic>
      <p:sp>
        <p:nvSpPr>
          <p:cNvPr id="2" name="TextBox 1">
            <a:extLst>
              <a:ext uri="{FF2B5EF4-FFF2-40B4-BE49-F238E27FC236}">
                <a16:creationId xmlns:a16="http://schemas.microsoft.com/office/drawing/2014/main" id="{8C2C008A-06CC-1AF0-1AC9-7B6938C1F5BE}"/>
              </a:ext>
            </a:extLst>
          </p:cNvPr>
          <p:cNvSpPr txBox="1"/>
          <p:nvPr/>
        </p:nvSpPr>
        <p:spPr>
          <a:xfrm>
            <a:off x="2126256" y="683042"/>
            <a:ext cx="2134687" cy="369332"/>
          </a:xfrm>
          <a:prstGeom prst="rect">
            <a:avLst/>
          </a:prstGeom>
          <a:noFill/>
        </p:spPr>
        <p:txBody>
          <a:bodyPr wrap="none" rtlCol="0">
            <a:spAutoFit/>
          </a:bodyPr>
          <a:lstStyle/>
          <a:p>
            <a:r>
              <a:rPr lang="en-US" dirty="0"/>
              <a:t>You should see this</a:t>
            </a:r>
          </a:p>
        </p:txBody>
      </p:sp>
      <p:sp>
        <p:nvSpPr>
          <p:cNvPr id="3" name="TextBox 2">
            <a:extLst>
              <a:ext uri="{FF2B5EF4-FFF2-40B4-BE49-F238E27FC236}">
                <a16:creationId xmlns:a16="http://schemas.microsoft.com/office/drawing/2014/main" id="{699ED68D-612D-7CE9-7B94-81B919F8C43A}"/>
              </a:ext>
            </a:extLst>
          </p:cNvPr>
          <p:cNvSpPr txBox="1"/>
          <p:nvPr/>
        </p:nvSpPr>
        <p:spPr>
          <a:xfrm>
            <a:off x="1321272" y="5219103"/>
            <a:ext cx="9409160" cy="923330"/>
          </a:xfrm>
          <a:prstGeom prst="rect">
            <a:avLst/>
          </a:prstGeom>
          <a:noFill/>
        </p:spPr>
        <p:txBody>
          <a:bodyPr wrap="square" rtlCol="0">
            <a:spAutoFit/>
          </a:bodyPr>
          <a:lstStyle/>
          <a:p>
            <a:r>
              <a:rPr lang="en-US" dirty="0">
                <a:solidFill>
                  <a:srgbClr val="FF0000"/>
                </a:solidFill>
              </a:rPr>
              <a:t>When you get to this point an email will go to a Grants Finance Specialist.  The Specialist will set up your grant in GMS and allow you access to GMS to view your grant documents where you will enter your grant information.</a:t>
            </a:r>
          </a:p>
        </p:txBody>
      </p:sp>
    </p:spTree>
    <p:extLst>
      <p:ext uri="{BB962C8B-B14F-4D97-AF65-F5344CB8AC3E}">
        <p14:creationId xmlns:p14="http://schemas.microsoft.com/office/powerpoint/2010/main" val="3739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0D2BF-F408-6E45-2617-30026E5E4742}"/>
              </a:ext>
            </a:extLst>
          </p:cNvPr>
          <p:cNvPicPr>
            <a:picLocks noChangeAspect="1"/>
          </p:cNvPicPr>
          <p:nvPr/>
        </p:nvPicPr>
        <p:blipFill>
          <a:blip r:embed="rId2"/>
          <a:stretch>
            <a:fillRect/>
          </a:stretch>
        </p:blipFill>
        <p:spPr>
          <a:xfrm>
            <a:off x="323350" y="1634752"/>
            <a:ext cx="11545300" cy="3566469"/>
          </a:xfrm>
          <a:prstGeom prst="rect">
            <a:avLst/>
          </a:prstGeom>
        </p:spPr>
      </p:pic>
      <p:sp>
        <p:nvSpPr>
          <p:cNvPr id="2" name="TextBox 1">
            <a:extLst>
              <a:ext uri="{FF2B5EF4-FFF2-40B4-BE49-F238E27FC236}">
                <a16:creationId xmlns:a16="http://schemas.microsoft.com/office/drawing/2014/main" id="{6A68317D-9472-FFD5-52DF-17F5A6074BD1}"/>
              </a:ext>
            </a:extLst>
          </p:cNvPr>
          <p:cNvSpPr txBox="1"/>
          <p:nvPr/>
        </p:nvSpPr>
        <p:spPr>
          <a:xfrm>
            <a:off x="683046" y="780671"/>
            <a:ext cx="9915181" cy="369332"/>
          </a:xfrm>
          <a:prstGeom prst="rect">
            <a:avLst/>
          </a:prstGeom>
          <a:noFill/>
        </p:spPr>
        <p:txBody>
          <a:bodyPr wrap="square" rtlCol="0">
            <a:spAutoFit/>
          </a:bodyPr>
          <a:lstStyle/>
          <a:p>
            <a:r>
              <a:rPr lang="en-US" b="1" dirty="0">
                <a:solidFill>
                  <a:srgbClr val="FF0000"/>
                </a:solidFill>
              </a:rPr>
              <a:t>The email will look something like this</a:t>
            </a:r>
            <a:r>
              <a:rPr lang="en-US" b="1" dirty="0"/>
              <a:t>. Follow the instructions to enter your information. </a:t>
            </a:r>
          </a:p>
        </p:txBody>
      </p:sp>
      <p:sp>
        <p:nvSpPr>
          <p:cNvPr id="3" name="TextBox 2">
            <a:extLst>
              <a:ext uri="{FF2B5EF4-FFF2-40B4-BE49-F238E27FC236}">
                <a16:creationId xmlns:a16="http://schemas.microsoft.com/office/drawing/2014/main" id="{E774AF4D-923B-4621-E49B-F9F545A14A3B}"/>
              </a:ext>
            </a:extLst>
          </p:cNvPr>
          <p:cNvSpPr txBox="1"/>
          <p:nvPr/>
        </p:nvSpPr>
        <p:spPr>
          <a:xfrm>
            <a:off x="769345" y="5501304"/>
            <a:ext cx="10511927" cy="369332"/>
          </a:xfrm>
          <a:prstGeom prst="rect">
            <a:avLst/>
          </a:prstGeom>
          <a:noFill/>
        </p:spPr>
        <p:txBody>
          <a:bodyPr wrap="square" rtlCol="0">
            <a:spAutoFit/>
          </a:bodyPr>
          <a:lstStyle/>
          <a:p>
            <a:r>
              <a:rPr lang="en-US" b="1" dirty="0"/>
              <a:t>After you have completed your document upload, you will enter the information from your IJ. </a:t>
            </a:r>
          </a:p>
        </p:txBody>
      </p:sp>
    </p:spTree>
    <p:extLst>
      <p:ext uri="{BB962C8B-B14F-4D97-AF65-F5344CB8AC3E}">
        <p14:creationId xmlns:p14="http://schemas.microsoft.com/office/powerpoint/2010/main" val="109368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AEABAE-A220-D55E-24CB-A7BFE718B1D9}"/>
              </a:ext>
            </a:extLst>
          </p:cNvPr>
          <p:cNvPicPr>
            <a:picLocks noChangeAspect="1"/>
          </p:cNvPicPr>
          <p:nvPr/>
        </p:nvPicPr>
        <p:blipFill>
          <a:blip r:embed="rId2"/>
          <a:stretch>
            <a:fillRect/>
          </a:stretch>
        </p:blipFill>
        <p:spPr>
          <a:xfrm>
            <a:off x="1885910" y="1728550"/>
            <a:ext cx="7935432" cy="3400900"/>
          </a:xfrm>
          <a:prstGeom prst="rect">
            <a:avLst/>
          </a:prstGeom>
        </p:spPr>
      </p:pic>
      <p:sp>
        <p:nvSpPr>
          <p:cNvPr id="3" name="TextBox 2">
            <a:extLst>
              <a:ext uri="{FF2B5EF4-FFF2-40B4-BE49-F238E27FC236}">
                <a16:creationId xmlns:a16="http://schemas.microsoft.com/office/drawing/2014/main" id="{3ABD0E46-C451-1C6A-2A29-56140E1823A2}"/>
              </a:ext>
            </a:extLst>
          </p:cNvPr>
          <p:cNvSpPr txBox="1"/>
          <p:nvPr/>
        </p:nvSpPr>
        <p:spPr>
          <a:xfrm>
            <a:off x="683046" y="780671"/>
            <a:ext cx="10014332" cy="646331"/>
          </a:xfrm>
          <a:prstGeom prst="rect">
            <a:avLst/>
          </a:prstGeom>
          <a:noFill/>
        </p:spPr>
        <p:txBody>
          <a:bodyPr wrap="square" rtlCol="0">
            <a:spAutoFit/>
          </a:bodyPr>
          <a:lstStyle/>
          <a:p>
            <a:r>
              <a:rPr lang="en-US" b="1" dirty="0"/>
              <a:t>You will enter information that will come directly from the Investment Justification (IJ) you prepared to receive this grant. Information from Section IV-B is an example. </a:t>
            </a:r>
          </a:p>
        </p:txBody>
      </p:sp>
    </p:spTree>
    <p:extLst>
      <p:ext uri="{BB962C8B-B14F-4D97-AF65-F5344CB8AC3E}">
        <p14:creationId xmlns:p14="http://schemas.microsoft.com/office/powerpoint/2010/main" val="15077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A2BE3-6093-587A-6C0D-A611BACCAAF5}"/>
              </a:ext>
            </a:extLst>
          </p:cNvPr>
          <p:cNvPicPr>
            <a:picLocks noChangeAspect="1"/>
          </p:cNvPicPr>
          <p:nvPr/>
        </p:nvPicPr>
        <p:blipFill>
          <a:blip r:embed="rId2"/>
          <a:stretch>
            <a:fillRect/>
          </a:stretch>
        </p:blipFill>
        <p:spPr>
          <a:xfrm>
            <a:off x="1640555" y="1628850"/>
            <a:ext cx="7897327" cy="3886742"/>
          </a:xfrm>
          <a:prstGeom prst="rect">
            <a:avLst/>
          </a:prstGeom>
        </p:spPr>
      </p:pic>
      <p:sp>
        <p:nvSpPr>
          <p:cNvPr id="2" name="TextBox 1">
            <a:extLst>
              <a:ext uri="{FF2B5EF4-FFF2-40B4-BE49-F238E27FC236}">
                <a16:creationId xmlns:a16="http://schemas.microsoft.com/office/drawing/2014/main" id="{9F9F409E-3B28-889E-8153-B8BDEE6A925D}"/>
              </a:ext>
            </a:extLst>
          </p:cNvPr>
          <p:cNvSpPr txBox="1"/>
          <p:nvPr/>
        </p:nvSpPr>
        <p:spPr>
          <a:xfrm>
            <a:off x="2016087" y="901859"/>
            <a:ext cx="6202496" cy="369332"/>
          </a:xfrm>
          <a:prstGeom prst="rect">
            <a:avLst/>
          </a:prstGeom>
          <a:noFill/>
        </p:spPr>
        <p:txBody>
          <a:bodyPr wrap="square" rtlCol="0">
            <a:spAutoFit/>
          </a:bodyPr>
          <a:lstStyle/>
          <a:p>
            <a:r>
              <a:rPr lang="en-US" b="1" dirty="0"/>
              <a:t>You will also enter your stated Milestones from Part V.</a:t>
            </a:r>
          </a:p>
        </p:txBody>
      </p:sp>
    </p:spTree>
    <p:extLst>
      <p:ext uri="{BB962C8B-B14F-4D97-AF65-F5344CB8AC3E}">
        <p14:creationId xmlns:p14="http://schemas.microsoft.com/office/powerpoint/2010/main" val="342574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68317D-9472-FFD5-52DF-17F5A6074BD1}"/>
              </a:ext>
            </a:extLst>
          </p:cNvPr>
          <p:cNvSpPr txBox="1"/>
          <p:nvPr/>
        </p:nvSpPr>
        <p:spPr>
          <a:xfrm>
            <a:off x="1333042" y="2228671"/>
            <a:ext cx="8945696" cy="1200329"/>
          </a:xfrm>
          <a:prstGeom prst="rect">
            <a:avLst/>
          </a:prstGeom>
          <a:noFill/>
        </p:spPr>
        <p:txBody>
          <a:bodyPr wrap="square" rtlCol="0">
            <a:spAutoFit/>
          </a:bodyPr>
          <a:lstStyle/>
          <a:p>
            <a:r>
              <a:rPr lang="en-US" b="1" dirty="0"/>
              <a:t>No facility modifications should begin prior to receiving a Grant Award Notification document </a:t>
            </a:r>
            <a:r>
              <a:rPr lang="en-US" b="1" u="sng" dirty="0"/>
              <a:t>and</a:t>
            </a:r>
            <a:r>
              <a:rPr lang="en-US" b="1" dirty="0"/>
              <a:t> receiving FEMA approval notification of your Environmental and Historical Protection Screen.  When those are completed, you will </a:t>
            </a:r>
            <a:r>
              <a:rPr lang="en-US" b="1" dirty="0">
                <a:solidFill>
                  <a:srgbClr val="FF0000"/>
                </a:solidFill>
              </a:rPr>
              <a:t>receive an email</a:t>
            </a:r>
            <a:r>
              <a:rPr lang="en-US" b="1" dirty="0"/>
              <a:t>.  Then you can begin work.</a:t>
            </a:r>
          </a:p>
        </p:txBody>
      </p:sp>
    </p:spTree>
    <p:extLst>
      <p:ext uri="{BB962C8B-B14F-4D97-AF65-F5344CB8AC3E}">
        <p14:creationId xmlns:p14="http://schemas.microsoft.com/office/powerpoint/2010/main" val="264488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505C2-B197-DD6D-D35F-7E953DBB6AC1}"/>
              </a:ext>
            </a:extLst>
          </p:cNvPr>
          <p:cNvSpPr>
            <a:spLocks noGrp="1"/>
          </p:cNvSpPr>
          <p:nvPr>
            <p:ph type="title"/>
          </p:nvPr>
        </p:nvSpPr>
        <p:spPr/>
        <p:txBody>
          <a:bodyPr/>
          <a:lstStyle/>
          <a:p>
            <a:r>
              <a:rPr lang="en-US" dirty="0"/>
              <a:t>Goals for the Morning</a:t>
            </a:r>
          </a:p>
        </p:txBody>
      </p:sp>
      <p:sp>
        <p:nvSpPr>
          <p:cNvPr id="3" name="Content Placeholder 2">
            <a:extLst>
              <a:ext uri="{FF2B5EF4-FFF2-40B4-BE49-F238E27FC236}">
                <a16:creationId xmlns:a16="http://schemas.microsoft.com/office/drawing/2014/main" id="{904E87DF-A6A7-F144-8341-A6E0CF445012}"/>
              </a:ext>
            </a:extLst>
          </p:cNvPr>
          <p:cNvSpPr>
            <a:spLocks noGrp="1"/>
          </p:cNvSpPr>
          <p:nvPr>
            <p:ph idx="1"/>
          </p:nvPr>
        </p:nvSpPr>
        <p:spPr/>
        <p:txBody>
          <a:bodyPr/>
          <a:lstStyle/>
          <a:p>
            <a:r>
              <a:rPr lang="en-US" dirty="0"/>
              <a:t>Celebrate!  Congrats on your awards</a:t>
            </a:r>
          </a:p>
          <a:p>
            <a:r>
              <a:rPr lang="en-US" dirty="0"/>
              <a:t>Review guidance on programmatic and financial management of your grants</a:t>
            </a:r>
          </a:p>
          <a:p>
            <a:r>
              <a:rPr lang="en-US" dirty="0"/>
              <a:t>Clarify requirements</a:t>
            </a:r>
          </a:p>
          <a:p>
            <a:r>
              <a:rPr lang="en-US" dirty="0"/>
              <a:t>Introduce GMS</a:t>
            </a:r>
          </a:p>
          <a:p>
            <a:r>
              <a:rPr lang="en-US" dirty="0"/>
              <a:t>Introduce reimbursement procedures</a:t>
            </a:r>
          </a:p>
          <a:p>
            <a:r>
              <a:rPr lang="en-US" dirty="0"/>
              <a:t>Answer questions</a:t>
            </a:r>
          </a:p>
          <a:p>
            <a:endParaRPr lang="en-US" dirty="0"/>
          </a:p>
          <a:p>
            <a:pPr marL="0" indent="0">
              <a:buNone/>
            </a:pPr>
            <a:r>
              <a:rPr lang="en-US" b="1" dirty="0"/>
              <a:t>No facility modifications should begin prior to receiving a Grant Award Notification document and receiving FEMA approval notification of your Environmental and Historical Protection Screen.</a:t>
            </a:r>
          </a:p>
          <a:p>
            <a:endParaRPr lang="en-US" dirty="0"/>
          </a:p>
        </p:txBody>
      </p:sp>
    </p:spTree>
    <p:extLst>
      <p:ext uri="{BB962C8B-B14F-4D97-AF65-F5344CB8AC3E}">
        <p14:creationId xmlns:p14="http://schemas.microsoft.com/office/powerpoint/2010/main" val="9254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2342490" y="1323539"/>
            <a:ext cx="6956178" cy="2308324"/>
          </a:xfrm>
          <a:prstGeom prst="rect">
            <a:avLst/>
          </a:prstGeom>
          <a:noFill/>
        </p:spPr>
        <p:txBody>
          <a:bodyPr wrap="square" rtlCol="0">
            <a:spAutoFit/>
          </a:bodyPr>
          <a:lstStyle/>
          <a:p>
            <a:pPr algn="ctr"/>
            <a:r>
              <a:rPr lang="en-US" b="1" dirty="0"/>
              <a:t>IOEM support is available to help if you have questions.</a:t>
            </a:r>
          </a:p>
          <a:p>
            <a:pPr algn="ctr"/>
            <a:endParaRPr lang="en-US" b="1" dirty="0"/>
          </a:p>
          <a:p>
            <a:pPr algn="ctr"/>
            <a:endParaRPr lang="en-US" b="1" dirty="0"/>
          </a:p>
          <a:p>
            <a:r>
              <a:rPr lang="en-US" dirty="0"/>
              <a:t>Matt McCarter                                    	Kari Harneck</a:t>
            </a:r>
          </a:p>
          <a:p>
            <a:r>
              <a:rPr lang="en-US" dirty="0"/>
              <a:t>Grants Branch Chief                              	Finance Section Chief</a:t>
            </a:r>
          </a:p>
          <a:p>
            <a:r>
              <a:rPr lang="en-US" dirty="0"/>
              <a:t>IOEM								IOEM</a:t>
            </a:r>
          </a:p>
          <a:p>
            <a:r>
              <a:rPr lang="en-US" dirty="0">
                <a:hlinkClick r:id="rId3"/>
              </a:rPr>
              <a:t>mmccarter@imd.Idaho.gov</a:t>
            </a:r>
            <a:r>
              <a:rPr lang="en-US" dirty="0"/>
              <a:t>			</a:t>
            </a:r>
            <a:r>
              <a:rPr lang="en-US" dirty="0">
                <a:hlinkClick r:id="rId4"/>
              </a:rPr>
              <a:t>Kharneck@imd.Idaho.gov</a:t>
            </a:r>
            <a:r>
              <a:rPr lang="en-US" dirty="0"/>
              <a:t> </a:t>
            </a:r>
          </a:p>
          <a:p>
            <a:r>
              <a:rPr lang="en-US" dirty="0"/>
              <a:t>(208)258-6517						(208)258-6511</a:t>
            </a:r>
          </a:p>
        </p:txBody>
      </p:sp>
      <p:sp>
        <p:nvSpPr>
          <p:cNvPr id="2" name="TextBox 1">
            <a:extLst>
              <a:ext uri="{FF2B5EF4-FFF2-40B4-BE49-F238E27FC236}">
                <a16:creationId xmlns:a16="http://schemas.microsoft.com/office/drawing/2014/main" id="{F879BAB4-8107-4B0C-B6C6-FB60076701FA}"/>
              </a:ext>
            </a:extLst>
          </p:cNvPr>
          <p:cNvSpPr txBox="1"/>
          <p:nvPr/>
        </p:nvSpPr>
        <p:spPr>
          <a:xfrm>
            <a:off x="2342490" y="3916667"/>
            <a:ext cx="3266932" cy="2031325"/>
          </a:xfrm>
          <a:prstGeom prst="rect">
            <a:avLst/>
          </a:prstGeom>
          <a:noFill/>
        </p:spPr>
        <p:txBody>
          <a:bodyPr wrap="square" rtlCol="0">
            <a:spAutoFit/>
          </a:bodyPr>
          <a:lstStyle/>
          <a:p>
            <a:r>
              <a:rPr lang="en-US" dirty="0"/>
              <a:t>Joe Roth                 	</a:t>
            </a:r>
          </a:p>
          <a:p>
            <a:r>
              <a:rPr lang="en-US" dirty="0">
                <a:ea typeface="Aptos" panose="020B0004020202020204" pitchFamily="34" charset="0"/>
              </a:rPr>
              <a:t>Community Preparedness Coordinator</a:t>
            </a:r>
          </a:p>
          <a:p>
            <a:pPr marL="0" marR="0">
              <a:spcBef>
                <a:spcPts val="0"/>
              </a:spcBef>
              <a:spcAft>
                <a:spcPts val="0"/>
              </a:spcAft>
            </a:pPr>
            <a:r>
              <a:rPr lang="en-US" sz="1800" dirty="0">
                <a:effectLst/>
                <a:ea typeface="Aptos" panose="020B0004020202020204" pitchFamily="34" charset="0"/>
              </a:rPr>
              <a:t>IOEM</a:t>
            </a:r>
          </a:p>
          <a:p>
            <a:pPr marL="0" marR="0">
              <a:spcBef>
                <a:spcPts val="0"/>
              </a:spcBef>
              <a:spcAft>
                <a:spcPts val="0"/>
              </a:spcAft>
            </a:pPr>
            <a:r>
              <a:rPr lang="en-US" sz="1800" u="sng" dirty="0">
                <a:solidFill>
                  <a:srgbClr val="0563C1"/>
                </a:solidFill>
                <a:effectLst/>
                <a:ea typeface="Aptos" panose="020B0004020202020204" pitchFamily="34" charset="0"/>
                <a:hlinkClick r:id="rId5"/>
              </a:rPr>
              <a:t>jroth@imd.idaho.gov</a:t>
            </a:r>
            <a:endParaRPr lang="en-US" sz="1800" u="sng" dirty="0">
              <a:solidFill>
                <a:srgbClr val="0563C1"/>
              </a:solidFill>
              <a:effectLst/>
              <a:ea typeface="Aptos" panose="020B0004020202020204" pitchFamily="34" charset="0"/>
            </a:endParaRPr>
          </a:p>
          <a:p>
            <a:r>
              <a:rPr lang="en-US" sz="1800" dirty="0">
                <a:effectLst/>
                <a:ea typeface="Aptos" panose="020B0004020202020204" pitchFamily="34" charset="0"/>
              </a:rPr>
              <a:t>208-986-2514</a:t>
            </a:r>
          </a:p>
          <a:p>
            <a:r>
              <a:rPr lang="en-US" dirty="0"/>
              <a:t>	</a:t>
            </a:r>
          </a:p>
        </p:txBody>
      </p:sp>
      <p:sp>
        <p:nvSpPr>
          <p:cNvPr id="4" name="TextBox 3">
            <a:extLst>
              <a:ext uri="{FF2B5EF4-FFF2-40B4-BE49-F238E27FC236}">
                <a16:creationId xmlns:a16="http://schemas.microsoft.com/office/drawing/2014/main" id="{F95F2BE9-BE6B-EAF2-4934-5FF4202D7FF9}"/>
              </a:ext>
            </a:extLst>
          </p:cNvPr>
          <p:cNvSpPr txBox="1"/>
          <p:nvPr/>
        </p:nvSpPr>
        <p:spPr>
          <a:xfrm>
            <a:off x="6582579" y="4193665"/>
            <a:ext cx="2716089" cy="1477328"/>
          </a:xfrm>
          <a:prstGeom prst="rect">
            <a:avLst/>
          </a:prstGeom>
          <a:noFill/>
        </p:spPr>
        <p:txBody>
          <a:bodyPr wrap="square" rtlCol="0">
            <a:spAutoFit/>
          </a:bodyPr>
          <a:lstStyle/>
          <a:p>
            <a:r>
              <a:rPr lang="en-US" dirty="0"/>
              <a:t>Val Mills                    	</a:t>
            </a:r>
          </a:p>
          <a:p>
            <a:r>
              <a:rPr lang="en-US" dirty="0"/>
              <a:t>Logistic Support</a:t>
            </a:r>
          </a:p>
          <a:p>
            <a:r>
              <a:rPr lang="en-US" dirty="0"/>
              <a:t>IOEM (Tue-Thu 1-4pm)</a:t>
            </a:r>
          </a:p>
          <a:p>
            <a:r>
              <a:rPr lang="en-US" dirty="0">
                <a:hlinkClick r:id="rId6"/>
              </a:rPr>
              <a:t>vmills@imd.Idaho.gov</a:t>
            </a:r>
            <a:r>
              <a:rPr lang="en-US" dirty="0"/>
              <a:t> </a:t>
            </a:r>
          </a:p>
          <a:p>
            <a:r>
              <a:rPr lang="en-US" dirty="0"/>
              <a:t>(208)947-7891		</a:t>
            </a:r>
          </a:p>
        </p:txBody>
      </p:sp>
    </p:spTree>
    <p:extLst>
      <p:ext uri="{BB962C8B-B14F-4D97-AF65-F5344CB8AC3E}">
        <p14:creationId xmlns:p14="http://schemas.microsoft.com/office/powerpoint/2010/main" val="2223876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E701A-19BF-7DEB-956F-7F325C7F6B7C}"/>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83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465404" y="873179"/>
            <a:ext cx="8330105" cy="3847207"/>
          </a:xfrm>
          <a:prstGeom prst="rect">
            <a:avLst/>
          </a:prstGeom>
          <a:noFill/>
        </p:spPr>
        <p:txBody>
          <a:bodyPr wrap="square" rtlCol="0">
            <a:spAutoFit/>
          </a:bodyPr>
          <a:lstStyle/>
          <a:p>
            <a:pPr algn="ctr"/>
            <a:r>
              <a:rPr lang="en-US" b="1" dirty="0">
                <a:solidFill>
                  <a:srgbClr val="FF0000"/>
                </a:solidFill>
              </a:rPr>
              <a:t>2024 Nonprofit Security Grant Program (NSGP) Guidance</a:t>
            </a:r>
          </a:p>
          <a:p>
            <a:endParaRPr lang="en-US" sz="1400" dirty="0">
              <a:solidFill>
                <a:srgbClr val="FF0000"/>
              </a:solidFill>
            </a:endParaRPr>
          </a:p>
          <a:p>
            <a:r>
              <a:rPr lang="en-US" dirty="0">
                <a:solidFill>
                  <a:srgbClr val="FF0000"/>
                </a:solidFill>
              </a:rPr>
              <a:t>Guidance and implementation procedures come the following resources.</a:t>
            </a:r>
          </a:p>
          <a:p>
            <a:endParaRPr lang="en-US" sz="1400" dirty="0">
              <a:solidFill>
                <a:srgbClr val="FF0000"/>
              </a:solidFill>
            </a:endParaRPr>
          </a:p>
          <a:p>
            <a:pPr marL="742950" lvl="1" indent="-285750">
              <a:buFont typeface="Wingdings" panose="05000000000000000000" pitchFamily="2" charset="2"/>
              <a:buChar char="Ø"/>
            </a:pPr>
            <a:r>
              <a:rPr lang="en-US" dirty="0">
                <a:solidFill>
                  <a:srgbClr val="FF0000"/>
                </a:solidFill>
              </a:rPr>
              <a:t>FY24 NSGP NOFO / Guidance / Quick Start / FAQ</a:t>
            </a:r>
          </a:p>
          <a:p>
            <a:pPr marL="742950" lvl="1">
              <a:buFont typeface="Wingdings" panose="05000000000000000000" pitchFamily="2" charset="2"/>
              <a:buChar char="Ø"/>
            </a:pPr>
            <a:r>
              <a:rPr lang="en-US" dirty="0">
                <a:solidFill>
                  <a:srgbClr val="FF0000"/>
                </a:solidFill>
                <a:hlinkClick r:id="rId3">
                  <a:extLst>
                    <a:ext uri="{A12FA001-AC4F-418D-AE19-62706E023703}">
                      <ahyp:hlinkClr xmlns:ahyp="http://schemas.microsoft.com/office/drawing/2018/hyperlinkcolor" val="tx"/>
                    </a:ext>
                  </a:extLst>
                </a:hlinkClick>
              </a:rPr>
              <a:t>The U. S. Department of Homeland Security (DHS) Notice of Funding Opportunity (NOFO) Fiscal Year 2024 Nonprofit Security Grant Program | FEMA.gov </a:t>
            </a:r>
            <a:endParaRPr lang="en-US" dirty="0">
              <a:solidFill>
                <a:srgbClr val="FF0000"/>
              </a:solidFill>
            </a:endParaRPr>
          </a:p>
          <a:p>
            <a:pPr marL="742950" lvl="2">
              <a:buFont typeface="Wingdings" panose="05000000000000000000" pitchFamily="2" charset="2"/>
              <a:buChar char="Ø"/>
            </a:pPr>
            <a:r>
              <a:rPr lang="en-US" dirty="0">
                <a:solidFill>
                  <a:srgbClr val="FF0000"/>
                </a:solidFill>
                <a:hlinkClick r:id="rId4">
                  <a:extLst>
                    <a:ext uri="{A12FA001-AC4F-418D-AE19-62706E023703}">
                      <ahyp:hlinkClr xmlns:ahyp="http://schemas.microsoft.com/office/drawing/2018/hyperlinkcolor" val="tx"/>
                    </a:ext>
                  </a:extLst>
                </a:hlinkClick>
              </a:rPr>
              <a:t>Fiscal Year 2024 Nonprofit Security Grant Program – FAQ</a:t>
            </a:r>
            <a:endParaRPr lang="en-US" dirty="0">
              <a:solidFill>
                <a:srgbClr val="FF0000"/>
              </a:solidFill>
            </a:endParaRPr>
          </a:p>
          <a:p>
            <a:pPr marL="742950" lvl="2">
              <a:buFont typeface="Wingdings" panose="05000000000000000000" pitchFamily="2" charset="2"/>
              <a:buChar char="Ø"/>
            </a:pPr>
            <a:r>
              <a:rPr lang="en-US" dirty="0">
                <a:solidFill>
                  <a:srgbClr val="FF0000"/>
                </a:solidFill>
                <a:hlinkClick r:id="rId5">
                  <a:extLst>
                    <a:ext uri="{A12FA001-AC4F-418D-AE19-62706E023703}">
                      <ahyp:hlinkClr xmlns:ahyp="http://schemas.microsoft.com/office/drawing/2018/hyperlinkcolor" val="tx"/>
                    </a:ext>
                  </a:extLst>
                </a:hlinkClick>
              </a:rPr>
              <a:t>Fiscal Year 2024 Nonprofit Security Grant Program (NSGP) Subapplicant Quick Start Guide | FEMA.gov</a:t>
            </a:r>
            <a:endParaRPr lang="en-US" dirty="0">
              <a:solidFill>
                <a:srgbClr val="FF0000"/>
              </a:solidFill>
            </a:endParaRPr>
          </a:p>
          <a:p>
            <a:pPr marL="742950" lvl="2">
              <a:buFont typeface="Wingdings" panose="05000000000000000000" pitchFamily="2" charset="2"/>
              <a:buChar char="Ø"/>
            </a:pPr>
            <a:r>
              <a:rPr lang="en-US" dirty="0">
                <a:solidFill>
                  <a:srgbClr val="FF0000"/>
                </a:solidFill>
                <a:latin typeface="Trebuchet MS" panose="020B0603020202020204" pitchFamily="34" charset="0"/>
                <a:hlinkClick r:id="rId6">
                  <a:extLst>
                    <a:ext uri="{A12FA001-AC4F-418D-AE19-62706E023703}">
                      <ahyp:hlinkClr xmlns:ahyp="http://schemas.microsoft.com/office/drawing/2018/hyperlinkcolor" val="tx"/>
                    </a:ext>
                  </a:extLst>
                </a:hlinkClick>
              </a:rPr>
              <a:t>Preparedness Grants Manual</a:t>
            </a:r>
            <a:r>
              <a:rPr lang="en-US" dirty="0">
                <a:solidFill>
                  <a:srgbClr val="FF0000"/>
                </a:solidFill>
              </a:rPr>
              <a:t>(page 83)</a:t>
            </a:r>
          </a:p>
          <a:p>
            <a:pPr marL="742950" lvl="2">
              <a:buFont typeface="Wingdings" panose="05000000000000000000" pitchFamily="2" charset="2"/>
              <a:buChar char="Ø"/>
            </a:pPr>
            <a:r>
              <a:rPr lang="en-US" dirty="0">
                <a:solidFill>
                  <a:srgbClr val="FF0000"/>
                </a:solidFill>
              </a:rPr>
              <a:t>FY24 NSGP Subrecipient Guidance</a:t>
            </a:r>
          </a:p>
          <a:p>
            <a:endParaRPr lang="en-US" dirty="0"/>
          </a:p>
        </p:txBody>
      </p:sp>
    </p:spTree>
    <p:extLst>
      <p:ext uri="{BB962C8B-B14F-4D97-AF65-F5344CB8AC3E}">
        <p14:creationId xmlns:p14="http://schemas.microsoft.com/office/powerpoint/2010/main" val="33836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E2FA-4A46-9A5C-A90D-C69BB44787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A95819-130A-DFC8-ED5C-2C61BDD94EDB}"/>
              </a:ext>
            </a:extLst>
          </p:cNvPr>
          <p:cNvSpPr txBox="1"/>
          <p:nvPr/>
        </p:nvSpPr>
        <p:spPr>
          <a:xfrm>
            <a:off x="722785" y="671690"/>
            <a:ext cx="9258497" cy="1754326"/>
          </a:xfrm>
          <a:prstGeom prst="rect">
            <a:avLst/>
          </a:prstGeom>
          <a:noFill/>
        </p:spPr>
        <p:txBody>
          <a:bodyPr wrap="square" rtlCol="0">
            <a:spAutoFit/>
          </a:bodyPr>
          <a:lstStyle/>
          <a:p>
            <a:pPr algn="ctr"/>
            <a:r>
              <a:rPr lang="en-US" b="1" dirty="0"/>
              <a:t>Expectations for Successful NSGP Applicants </a:t>
            </a:r>
          </a:p>
          <a:p>
            <a:endParaRPr lang="en-US" dirty="0"/>
          </a:p>
          <a:p>
            <a:r>
              <a:rPr lang="en-US" dirty="0"/>
              <a:t>Some Sub-recipients have a hold on some portion of their award.  We have contacted each of these Sub-recipients and are working with FEMA to resolve issues that necessitated these holds.  When the issues are resolved, the funds will be released.</a:t>
            </a:r>
            <a:endParaRPr lang="en-US" b="1" dirty="0"/>
          </a:p>
          <a:p>
            <a:endParaRPr lang="en-US" dirty="0"/>
          </a:p>
        </p:txBody>
      </p:sp>
      <p:graphicFrame>
        <p:nvGraphicFramePr>
          <p:cNvPr id="2" name="Table 1">
            <a:extLst>
              <a:ext uri="{FF2B5EF4-FFF2-40B4-BE49-F238E27FC236}">
                <a16:creationId xmlns:a16="http://schemas.microsoft.com/office/drawing/2014/main" id="{F9B22519-1DE0-5CCD-0A64-FD0CC15A2AA9}"/>
              </a:ext>
            </a:extLst>
          </p:cNvPr>
          <p:cNvGraphicFramePr>
            <a:graphicFrameLocks noGrp="1"/>
          </p:cNvGraphicFramePr>
          <p:nvPr/>
        </p:nvGraphicFramePr>
        <p:xfrm>
          <a:off x="1855849" y="2341561"/>
          <a:ext cx="7442386" cy="3044190"/>
        </p:xfrm>
        <a:graphic>
          <a:graphicData uri="http://schemas.openxmlformats.org/drawingml/2006/table">
            <a:tbl>
              <a:tblPr>
                <a:tableStyleId>{5C22544A-7EE6-4342-B048-85BDC9FD1C3A}</a:tableStyleId>
              </a:tblPr>
              <a:tblGrid>
                <a:gridCol w="3628135">
                  <a:extLst>
                    <a:ext uri="{9D8B030D-6E8A-4147-A177-3AD203B41FA5}">
                      <a16:colId xmlns:a16="http://schemas.microsoft.com/office/drawing/2014/main" val="184076524"/>
                    </a:ext>
                  </a:extLst>
                </a:gridCol>
                <a:gridCol w="452751">
                  <a:extLst>
                    <a:ext uri="{9D8B030D-6E8A-4147-A177-3AD203B41FA5}">
                      <a16:colId xmlns:a16="http://schemas.microsoft.com/office/drawing/2014/main" val="1039244071"/>
                    </a:ext>
                  </a:extLst>
                </a:gridCol>
                <a:gridCol w="1169145">
                  <a:extLst>
                    <a:ext uri="{9D8B030D-6E8A-4147-A177-3AD203B41FA5}">
                      <a16:colId xmlns:a16="http://schemas.microsoft.com/office/drawing/2014/main" val="1443316048"/>
                    </a:ext>
                  </a:extLst>
                </a:gridCol>
                <a:gridCol w="1068636">
                  <a:extLst>
                    <a:ext uri="{9D8B030D-6E8A-4147-A177-3AD203B41FA5}">
                      <a16:colId xmlns:a16="http://schemas.microsoft.com/office/drawing/2014/main" val="416225576"/>
                    </a:ext>
                  </a:extLst>
                </a:gridCol>
                <a:gridCol w="1123719">
                  <a:extLst>
                    <a:ext uri="{9D8B030D-6E8A-4147-A177-3AD203B41FA5}">
                      <a16:colId xmlns:a16="http://schemas.microsoft.com/office/drawing/2014/main" val="717863475"/>
                    </a:ext>
                  </a:extLst>
                </a:gridCol>
              </a:tblGrid>
              <a:tr h="266700">
                <a:tc gridSpan="5">
                  <a:txBody>
                    <a:bodyPr/>
                    <a:lstStyle/>
                    <a:p>
                      <a:pPr algn="ctr" fontAlgn="b"/>
                      <a:r>
                        <a:rPr lang="en-US" sz="1600" u="none" strike="noStrike" dirty="0">
                          <a:effectLst/>
                        </a:rPr>
                        <a:t>2024 NSGP AWARDS WITH HOLDS</a:t>
                      </a:r>
                      <a:endParaRPr lang="en-US" sz="1600" b="1" i="0" u="none" strike="noStrike" dirty="0">
                        <a:solidFill>
                          <a:srgbClr val="000000"/>
                        </a:solidFill>
                        <a:effectLst/>
                        <a:latin typeface="Aptos Narrow" panose="020B00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3180244"/>
                  </a:ext>
                </a:extLst>
              </a:tr>
              <a:tr h="247650">
                <a:tc gridSpan="2">
                  <a:txBody>
                    <a:bodyPr/>
                    <a:lstStyle/>
                    <a:p>
                      <a:pPr algn="ctr" fontAlgn="b"/>
                      <a:r>
                        <a:rPr lang="en-US" sz="1600" u="none" strike="noStrike" dirty="0">
                          <a:effectLst/>
                          <a:latin typeface="+mn-lt"/>
                        </a:rPr>
                        <a:t>Awarded</a:t>
                      </a:r>
                      <a:endParaRPr lang="en-US" sz="1600" b="1" i="0" u="none" strike="noStrike" dirty="0">
                        <a:solidFill>
                          <a:srgbClr val="000000"/>
                        </a:solidFill>
                        <a:effectLst/>
                        <a:latin typeface="+mn-lt"/>
                      </a:endParaRPr>
                    </a:p>
                  </a:txBody>
                  <a:tcPr marL="9525" marR="9525" marT="9525" marB="0" anchor="b"/>
                </a:tc>
                <a:tc hMerge="1">
                  <a:txBody>
                    <a:bodyPr/>
                    <a:lstStyle/>
                    <a:p>
                      <a:pPr algn="ctr" fontAlgn="b"/>
                      <a:r>
                        <a:rPr lang="en-US" sz="1600" u="none" strike="noStrike">
                          <a:effectLst/>
                          <a:latin typeface="+mn-lt"/>
                        </a:rPr>
                        <a:t> Amount Awarded </a:t>
                      </a:r>
                      <a:endParaRPr lang="en-US" sz="1600" b="1" i="0" u="none" strike="noStrike">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 Amount Awarded </a:t>
                      </a:r>
                      <a:endParaRPr lang="en-US" sz="1600" b="1" i="0" u="none" strike="noStrike">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 On Hold </a:t>
                      </a:r>
                      <a:endParaRPr lang="en-US" sz="1600" b="1" i="0" u="none" strike="noStrike">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County</a:t>
                      </a:r>
                      <a:endParaRPr lang="en-US" sz="16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14096433"/>
                  </a:ext>
                </a:extLst>
              </a:tr>
              <a:tr h="200025">
                <a:tc gridSpan="2">
                  <a:txBody>
                    <a:bodyPr/>
                    <a:lstStyle/>
                    <a:p>
                      <a:pPr algn="l" fontAlgn="b"/>
                      <a:r>
                        <a:rPr lang="en-US" sz="1600" u="none" strike="noStrike" dirty="0">
                          <a:effectLst/>
                          <a:latin typeface="+mn-lt"/>
                        </a:rPr>
                        <a:t>Central Assembly Christian Life Center</a:t>
                      </a:r>
                      <a:endParaRPr lang="en-US" sz="1600" b="0" i="0" u="none" strike="noStrike" dirty="0">
                        <a:solidFill>
                          <a:srgbClr val="000000"/>
                        </a:solidFill>
                        <a:effectLst/>
                        <a:latin typeface="+mn-lt"/>
                      </a:endParaRPr>
                    </a:p>
                  </a:txBody>
                  <a:tcPr marL="9525" marR="9525" marT="9525" marB="0" anchor="b"/>
                </a:tc>
                <a:tc hMerge="1">
                  <a:txBody>
                    <a:bodyPr/>
                    <a:lstStyle/>
                    <a:p>
                      <a:pPr algn="l" fontAlgn="b"/>
                      <a:r>
                        <a:rPr lang="en-US" sz="1600" u="none" strike="noStrike" dirty="0">
                          <a:effectLst/>
                          <a:latin typeface="+mn-lt"/>
                        </a:rPr>
                        <a:t> $   16,206</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 $   16,206</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 $ 16,206</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Ada</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907735986"/>
                  </a:ext>
                </a:extLst>
              </a:tr>
              <a:tr h="200025">
                <a:tc gridSpan="2">
                  <a:txBody>
                    <a:bodyPr/>
                    <a:lstStyle/>
                    <a:p>
                      <a:pPr algn="l" fontAlgn="b"/>
                      <a:r>
                        <a:rPr lang="en-US" sz="1600" u="none" strike="noStrike" dirty="0">
                          <a:effectLst/>
                          <a:latin typeface="+mn-lt"/>
                        </a:rPr>
                        <a:t>Capital Christian Center, Inc.</a:t>
                      </a:r>
                      <a:endParaRPr lang="en-US" sz="1600" b="0" i="0" u="none" strike="noStrike" dirty="0">
                        <a:solidFill>
                          <a:srgbClr val="000000"/>
                        </a:solidFill>
                        <a:effectLst/>
                        <a:latin typeface="+mn-lt"/>
                      </a:endParaRPr>
                    </a:p>
                  </a:txBody>
                  <a:tcPr marL="9525" marR="9525" marT="9525" marB="0" anchor="b"/>
                </a:tc>
                <a:tc hMerge="1">
                  <a:txBody>
                    <a:bodyPr/>
                    <a:lstStyle/>
                    <a:p>
                      <a:pPr algn="l" fontAlgn="b"/>
                      <a:r>
                        <a:rPr lang="en-US" sz="1600" u="none" strike="noStrike" dirty="0">
                          <a:effectLst/>
                          <a:latin typeface="+mn-lt"/>
                        </a:rPr>
                        <a:t> $ 150,000</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 $ 150,000</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 $   4,480</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Ada</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310454238"/>
                  </a:ext>
                </a:extLst>
              </a:tr>
              <a:tr h="200025">
                <a:tc gridSpan="2">
                  <a:txBody>
                    <a:bodyPr/>
                    <a:lstStyle/>
                    <a:p>
                      <a:pPr algn="l" fontAlgn="b"/>
                      <a:r>
                        <a:rPr lang="en-US" sz="1600" u="none" strike="noStrike" dirty="0">
                          <a:effectLst/>
                          <a:latin typeface="+mn-lt"/>
                        </a:rPr>
                        <a:t>Museum of Idaho - ID Falls</a:t>
                      </a:r>
                      <a:endParaRPr lang="en-US" sz="1600" b="0" i="0" u="none" strike="noStrike" dirty="0">
                        <a:solidFill>
                          <a:srgbClr val="000000"/>
                        </a:solidFill>
                        <a:effectLst/>
                        <a:latin typeface="+mn-lt"/>
                      </a:endParaRPr>
                    </a:p>
                  </a:txBody>
                  <a:tcPr marL="9525" marR="9525" marT="9525" marB="0" anchor="b"/>
                </a:tc>
                <a:tc hMerge="1">
                  <a:txBody>
                    <a:bodyPr/>
                    <a:lstStyle/>
                    <a:p>
                      <a:pPr algn="l" fontAlgn="b"/>
                      <a:r>
                        <a:rPr lang="en-US" sz="1600" u="none" strike="noStrike" dirty="0">
                          <a:effectLst/>
                          <a:latin typeface="+mn-lt"/>
                        </a:rPr>
                        <a:t> $ 110,238</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 $ 110,238</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 $   5,000</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Bonneville</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08765093"/>
                  </a:ext>
                </a:extLst>
              </a:tr>
              <a:tr h="200025">
                <a:tc gridSpan="2">
                  <a:txBody>
                    <a:bodyPr/>
                    <a:lstStyle/>
                    <a:p>
                      <a:pPr algn="l" fontAlgn="b"/>
                      <a:r>
                        <a:rPr lang="en-US" sz="1600" u="none" strike="noStrike" dirty="0">
                          <a:effectLst/>
                          <a:latin typeface="+mn-lt"/>
                        </a:rPr>
                        <a:t>Valor Health Specialty Surgery</a:t>
                      </a:r>
                      <a:endParaRPr lang="en-US" sz="1600" b="0" i="0" u="none" strike="noStrike" dirty="0">
                        <a:solidFill>
                          <a:srgbClr val="000000"/>
                        </a:solidFill>
                        <a:effectLst/>
                        <a:latin typeface="+mn-lt"/>
                      </a:endParaRPr>
                    </a:p>
                  </a:txBody>
                  <a:tcPr marL="9525" marR="9525" marT="9525" marB="0" anchor="b"/>
                </a:tc>
                <a:tc hMerge="1">
                  <a:txBody>
                    <a:bodyPr/>
                    <a:lstStyle/>
                    <a:p>
                      <a:pPr algn="l" fontAlgn="b"/>
                      <a:r>
                        <a:rPr lang="en-US" sz="1600" u="none" strike="noStrike" dirty="0">
                          <a:effectLst/>
                          <a:latin typeface="+mn-lt"/>
                        </a:rPr>
                        <a:t> $   75,300</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 $   75,300</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 $  15,000</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Gem</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463690536"/>
                  </a:ext>
                </a:extLst>
              </a:tr>
              <a:tr h="200025">
                <a:tc gridSpan="2">
                  <a:txBody>
                    <a:bodyPr/>
                    <a:lstStyle/>
                    <a:p>
                      <a:pPr algn="l" fontAlgn="b"/>
                      <a:r>
                        <a:rPr lang="en-US" sz="1600" u="none" strike="noStrike">
                          <a:effectLst/>
                          <a:latin typeface="+mn-lt"/>
                        </a:rPr>
                        <a:t>Kootenai Health, Inc - Main Campus</a:t>
                      </a:r>
                      <a:endParaRPr lang="en-US" sz="1600" b="0" i="0" u="none" strike="noStrike">
                        <a:solidFill>
                          <a:srgbClr val="000000"/>
                        </a:solidFill>
                        <a:effectLst/>
                        <a:latin typeface="+mn-lt"/>
                      </a:endParaRPr>
                    </a:p>
                  </a:txBody>
                  <a:tcPr marL="9525" marR="9525" marT="9525" marB="0" anchor="b"/>
                </a:tc>
                <a:tc hMerge="1">
                  <a:txBody>
                    <a:bodyPr/>
                    <a:lstStyle/>
                    <a:p>
                      <a:pPr algn="l" fontAlgn="b"/>
                      <a:r>
                        <a:rPr lang="en-US" sz="1600" u="none" strike="noStrike" dirty="0">
                          <a:effectLst/>
                          <a:latin typeface="+mn-lt"/>
                        </a:rPr>
                        <a:t> $ 149,889</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 $ 149,889</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 $ 148,889</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Kootenai</a:t>
                      </a:r>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733099742"/>
                  </a:ext>
                </a:extLst>
              </a:tr>
              <a:tr h="199787">
                <a:tc gridSpan="2">
                  <a:txBody>
                    <a:bodyPr/>
                    <a:lstStyle/>
                    <a:p>
                      <a:pPr algn="l" fontAlgn="b"/>
                      <a:endParaRPr lang="en-US" sz="1600" b="0" i="0" u="none" strike="noStrike" dirty="0">
                        <a:solidFill>
                          <a:srgbClr val="000000"/>
                        </a:solidFill>
                        <a:effectLst/>
                        <a:latin typeface="+mn-lt"/>
                      </a:endParaRPr>
                    </a:p>
                  </a:txBody>
                  <a:tcPr marL="9525" marR="9525" marT="9525" marB="0" anchor="b"/>
                </a:tc>
                <a:tc hMerge="1">
                  <a:txBody>
                    <a:bodyPr/>
                    <a:lstStyle/>
                    <a:p>
                      <a:pPr algn="l" fontAlgn="b"/>
                      <a:r>
                        <a:rPr lang="en-US" sz="1600" u="none" strike="noStrike" dirty="0">
                          <a:effectLst/>
                          <a:latin typeface="+mn-lt"/>
                        </a:rPr>
                        <a:t> $ 501,633</a:t>
                      </a:r>
                      <a:endParaRPr lang="en-US" sz="1600" b="1" i="0" u="none" strike="noStrike" dirty="0">
                        <a:solidFill>
                          <a:srgbClr val="000000"/>
                        </a:solidFill>
                        <a:effectLst/>
                        <a:latin typeface="+mn-lt"/>
                      </a:endParaRPr>
                    </a:p>
                  </a:txBody>
                  <a:tcPr marL="9525" marR="9525" marT="9525" marB="0" anchor="b"/>
                </a:tc>
                <a:tc>
                  <a:txBody>
                    <a:bodyPr/>
                    <a:lstStyle/>
                    <a:p>
                      <a:pPr algn="l" fontAlgn="b"/>
                      <a:r>
                        <a:rPr lang="en-US" sz="1600" u="none" strike="noStrike">
                          <a:effectLst/>
                          <a:latin typeface="+mn-lt"/>
                        </a:rPr>
                        <a:t> $ 501,633</a:t>
                      </a:r>
                      <a:endParaRPr lang="en-US" sz="1600" b="1" i="0" u="none" strike="noStrike" dirty="0">
                        <a:solidFill>
                          <a:srgbClr val="000000"/>
                        </a:solidFill>
                        <a:effectLst/>
                        <a:latin typeface="+mn-lt"/>
                      </a:endParaRPr>
                    </a:p>
                  </a:txBody>
                  <a:tcPr marL="9525" marR="9525" marT="9525" marB="0" anchor="b"/>
                </a:tc>
                <a:tc>
                  <a:txBody>
                    <a:bodyPr/>
                    <a:lstStyle/>
                    <a:p>
                      <a:pPr algn="l" fontAlgn="b"/>
                      <a:r>
                        <a:rPr lang="en-US" sz="1600" u="none" strike="noStrike" dirty="0">
                          <a:effectLst/>
                          <a:latin typeface="+mn-lt"/>
                        </a:rPr>
                        <a:t> $ 189,575</a:t>
                      </a:r>
                      <a:endParaRPr lang="en-US" sz="1600" b="1" i="0" u="none" strike="noStrike" dirty="0">
                        <a:solidFill>
                          <a:srgbClr val="000000"/>
                        </a:solidFill>
                        <a:effectLst/>
                        <a:latin typeface="+mn-lt"/>
                      </a:endParaRPr>
                    </a:p>
                  </a:txBody>
                  <a:tcPr marL="9525" marR="9525" marT="9525" marB="0" anchor="b"/>
                </a:tc>
                <a:tc>
                  <a:txBody>
                    <a:bodyPr/>
                    <a:lstStyle/>
                    <a:p>
                      <a:pPr algn="l" fontAlgn="b"/>
                      <a:endParaRPr lang="en-US" sz="16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131714314"/>
                  </a:ext>
                </a:extLst>
              </a:tr>
              <a:tr h="200025">
                <a:tc gridSpan="2">
                  <a:txBody>
                    <a:bodyPr/>
                    <a:lstStyle/>
                    <a:p>
                      <a:pPr algn="l" fontAlgn="b"/>
                      <a:endParaRPr lang="en-US" sz="1600" b="0" i="0" u="none" strike="noStrike">
                        <a:solidFill>
                          <a:srgbClr val="000000"/>
                        </a:solidFill>
                        <a:effectLst/>
                        <a:latin typeface="+mn-lt"/>
                      </a:endParaRPr>
                    </a:p>
                  </a:txBody>
                  <a:tcPr marL="9525" marR="9525" marT="9525" marB="0" anchor="b"/>
                </a:tc>
                <a:tc hMerge="1">
                  <a:txBody>
                    <a:bodyPr/>
                    <a:lstStyle/>
                    <a:p>
                      <a:pPr algn="l" fontAlgn="b"/>
                      <a:endParaRPr lang="en-US" sz="1600" b="0" i="0" u="none" strike="noStrike">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ctr" fontAlgn="b"/>
                      <a:endParaRPr lang="en-US" sz="16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417512124"/>
                  </a:ext>
                </a:extLst>
              </a:tr>
              <a:tr h="200025">
                <a:tc gridSpan="3">
                  <a:txBody>
                    <a:bodyPr/>
                    <a:lstStyle/>
                    <a:p>
                      <a:pPr algn="l" fontAlgn="b"/>
                      <a:r>
                        <a:rPr lang="en-US" sz="1200" u="none" strike="noStrike">
                          <a:effectLst/>
                          <a:latin typeface="+mn-lt"/>
                        </a:rPr>
                        <a:t>AWARDS WITH HELD FUNDS WILL NOT BE SET</a:t>
                      </a:r>
                      <a:endParaRPr lang="en-US" sz="1200" b="1" i="0" u="none" strike="noStrike">
                        <a:solidFill>
                          <a:srgbClr val="000000"/>
                        </a:solidFill>
                        <a:effectLst/>
                        <a:latin typeface="+mn-lt"/>
                      </a:endParaRPr>
                    </a:p>
                  </a:txBody>
                  <a:tcPr marL="9525" marR="9525" marT="9525"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mn-lt"/>
                      </a:endParaRPr>
                    </a:p>
                  </a:txBody>
                  <a:tcPr marL="9525" marR="9525" marT="9525" marB="0" anchor="b"/>
                </a:tc>
                <a:tc>
                  <a:txBody>
                    <a:bodyPr/>
                    <a:lstStyle/>
                    <a:p>
                      <a:pPr algn="l"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960851478"/>
                  </a:ext>
                </a:extLst>
              </a:tr>
              <a:tr h="200025">
                <a:tc>
                  <a:txBody>
                    <a:bodyPr/>
                    <a:lstStyle/>
                    <a:p>
                      <a:pPr algn="l" fontAlgn="b"/>
                      <a:r>
                        <a:rPr lang="en-US" sz="1200" u="none" strike="noStrike" dirty="0">
                          <a:effectLst/>
                          <a:latin typeface="+mn-lt"/>
                        </a:rPr>
                        <a:t> UP IN GMS UNTIL HOLDS ARE RELEASED</a:t>
                      </a:r>
                      <a:endParaRPr lang="en-US" sz="1200" b="1" i="0" u="none" strike="noStrike" dirty="0">
                        <a:solidFill>
                          <a:srgbClr val="000000"/>
                        </a:solidFill>
                        <a:effectLst/>
                        <a:latin typeface="+mn-lt"/>
                      </a:endParaRPr>
                    </a:p>
                  </a:txBody>
                  <a:tcPr marL="9525" marR="9525" marT="9525" marB="0" anchor="b"/>
                </a:tc>
                <a:tc gridSpan="2">
                  <a:txBody>
                    <a:bodyPr/>
                    <a:lstStyle/>
                    <a:p>
                      <a:pPr algn="l" fontAlgn="b"/>
                      <a:endParaRPr lang="en-US" sz="1600" b="0" i="0" u="none" strike="noStrike" dirty="0">
                        <a:solidFill>
                          <a:srgbClr val="000000"/>
                        </a:solidFill>
                        <a:effectLst/>
                        <a:latin typeface="+mn-lt"/>
                      </a:endParaRPr>
                    </a:p>
                  </a:txBody>
                  <a:tcPr marL="9525" marR="9525" marT="9525" marB="0" anchor="b"/>
                </a:tc>
                <a:tc hMerge="1">
                  <a:txBody>
                    <a:bodyPr/>
                    <a:lstStyle/>
                    <a:p>
                      <a:pPr algn="l" fontAlgn="b"/>
                      <a:endParaRPr lang="en-US" sz="1600" b="0" i="0" u="none" strike="noStrike" dirty="0">
                        <a:solidFill>
                          <a:srgbClr val="000000"/>
                        </a:solidFill>
                        <a:effectLst/>
                        <a:latin typeface="+mn-lt"/>
                      </a:endParaRPr>
                    </a:p>
                  </a:txBody>
                  <a:tcPr marL="9525" marR="9525" marT="9525" marB="0" anchor="b"/>
                </a:tc>
                <a:tc>
                  <a:txBody>
                    <a:bodyPr/>
                    <a:lstStyle/>
                    <a:p>
                      <a:pPr algn="l" fontAlgn="b"/>
                      <a:endParaRPr lang="en-US" sz="1600" b="0" i="0" u="none" strike="noStrike">
                        <a:solidFill>
                          <a:srgbClr val="000000"/>
                        </a:solidFill>
                        <a:effectLst/>
                        <a:latin typeface="+mn-lt"/>
                      </a:endParaRPr>
                    </a:p>
                  </a:txBody>
                  <a:tcPr marL="9525" marR="9525" marT="9525" marB="0" anchor="b"/>
                </a:tc>
                <a:tc>
                  <a:txBody>
                    <a:bodyPr/>
                    <a:lstStyle/>
                    <a:p>
                      <a:pPr algn="ctr" fontAlgn="b"/>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54238065"/>
                  </a:ext>
                </a:extLst>
              </a:tr>
            </a:tbl>
          </a:graphicData>
        </a:graphic>
      </p:graphicFrame>
    </p:spTree>
    <p:extLst>
      <p:ext uri="{BB962C8B-B14F-4D97-AF65-F5344CB8AC3E}">
        <p14:creationId xmlns:p14="http://schemas.microsoft.com/office/powerpoint/2010/main" val="299869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1465404" y="1655376"/>
            <a:ext cx="8330105" cy="2462213"/>
          </a:xfrm>
          <a:prstGeom prst="rect">
            <a:avLst/>
          </a:prstGeom>
          <a:noFill/>
        </p:spPr>
        <p:txBody>
          <a:bodyPr wrap="square" rtlCol="0">
            <a:spAutoFit/>
          </a:bodyPr>
          <a:lstStyle/>
          <a:p>
            <a:pPr algn="ctr"/>
            <a:r>
              <a:rPr lang="en-US" b="1" dirty="0"/>
              <a:t>2025 Nonprofit Security Grant Program (NSGP) Guidance</a:t>
            </a:r>
          </a:p>
          <a:p>
            <a:endParaRPr lang="en-US" sz="1400" dirty="0"/>
          </a:p>
          <a:p>
            <a:r>
              <a:rPr lang="en-US" dirty="0"/>
              <a:t>It is important </a:t>
            </a:r>
            <a:r>
              <a:rPr lang="en-US" b="1" dirty="0"/>
              <a:t>not</a:t>
            </a:r>
            <a:r>
              <a:rPr lang="en-US" dirty="0"/>
              <a:t> to expend </a:t>
            </a:r>
            <a:r>
              <a:rPr lang="en-US" b="1" dirty="0"/>
              <a:t>any </a:t>
            </a:r>
            <a:r>
              <a:rPr lang="en-US" dirty="0"/>
              <a:t>of these funds until a </a:t>
            </a:r>
            <a:r>
              <a:rPr lang="en-US" b="1" i="1" dirty="0"/>
              <a:t>Grant Award Notice </a:t>
            </a:r>
            <a:r>
              <a:rPr lang="en-US" dirty="0"/>
              <a:t>has been signed by your official and countersigned by IOEM’s Bureau Chief. You can expect to receive instructions from the Finance Section of the Idaho Office of Emergency Management regarding instructions on how to file for reimbursement of grant expenditures. </a:t>
            </a:r>
          </a:p>
          <a:p>
            <a:endParaRPr lang="en-US" sz="1400" dirty="0"/>
          </a:p>
          <a:p>
            <a:endParaRPr lang="en-US" dirty="0"/>
          </a:p>
        </p:txBody>
      </p:sp>
    </p:spTree>
    <p:extLst>
      <p:ext uri="{BB962C8B-B14F-4D97-AF65-F5344CB8AC3E}">
        <p14:creationId xmlns:p14="http://schemas.microsoft.com/office/powerpoint/2010/main" val="320252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952426" y="145226"/>
            <a:ext cx="8671634" cy="4985980"/>
          </a:xfrm>
          <a:prstGeom prst="rect">
            <a:avLst/>
          </a:prstGeom>
          <a:noFill/>
        </p:spPr>
        <p:txBody>
          <a:bodyPr wrap="square" rtlCol="0">
            <a:spAutoFit/>
          </a:bodyPr>
          <a:lstStyle/>
          <a:p>
            <a:endParaRPr lang="en-US" dirty="0"/>
          </a:p>
          <a:p>
            <a:endParaRPr lang="en-US" b="1" dirty="0"/>
          </a:p>
          <a:p>
            <a:r>
              <a:rPr lang="en-US" b="1" dirty="0"/>
              <a:t>All grants will have periodic Monitoring.</a:t>
            </a:r>
          </a:p>
          <a:p>
            <a:endParaRPr lang="en-US" b="1" dirty="0"/>
          </a:p>
          <a:p>
            <a:r>
              <a:rPr lang="en-US" dirty="0"/>
              <a:t>Monitoring may be in the form of emails, phone calls, desk reviews or site visits. Quarterly reports and financial records are also monitored for timeliness and accuracy.  Monitoring is intended to:</a:t>
            </a:r>
          </a:p>
          <a:p>
            <a:endParaRPr lang="en-US" dirty="0"/>
          </a:p>
          <a:p>
            <a:pPr marL="285750" indent="-285750">
              <a:buFont typeface="Arial" panose="020B0604020202020204" pitchFamily="34" charset="0"/>
              <a:buChar char="•"/>
            </a:pPr>
            <a:r>
              <a:rPr lang="en-US" dirty="0"/>
              <a:t>Identify areas of need for technical assistance and guidance</a:t>
            </a:r>
          </a:p>
          <a:p>
            <a:pPr marL="285750" indent="-285750">
              <a:buFont typeface="Arial" panose="020B0604020202020204" pitchFamily="34" charset="0"/>
              <a:buChar char="•"/>
            </a:pPr>
            <a:r>
              <a:rPr lang="en-US" dirty="0"/>
              <a:t>Review artifacts, policies, ledgers, and other documentation to assure compliance with 2 CFR 200</a:t>
            </a:r>
          </a:p>
          <a:p>
            <a:pPr marL="285750" indent="-285750">
              <a:buFont typeface="Arial" panose="020B0604020202020204" pitchFamily="34" charset="0"/>
              <a:buChar char="•"/>
            </a:pPr>
            <a:r>
              <a:rPr lang="en-US" dirty="0"/>
              <a:t>Identify and document bright spots / great practices</a:t>
            </a:r>
          </a:p>
          <a:p>
            <a:pPr marL="285750" indent="-285750">
              <a:buFont typeface="Arial" panose="020B0604020202020204" pitchFamily="34" charset="0"/>
              <a:buChar char="•"/>
            </a:pPr>
            <a:r>
              <a:rPr lang="en-US" dirty="0"/>
              <a:t>Build relationships</a:t>
            </a:r>
          </a:p>
          <a:p>
            <a:pPr marL="285750" indent="-285750">
              <a:buFont typeface="Arial" panose="020B0604020202020204" pitchFamily="34" charset="0"/>
              <a:buChar char="•"/>
            </a:pPr>
            <a:r>
              <a:rPr lang="en-US" dirty="0"/>
              <a:t>Contribute to smooth audits</a:t>
            </a:r>
          </a:p>
          <a:p>
            <a:pPr marL="285750" indent="-285750">
              <a:buFont typeface="Arial" panose="020B0604020202020204" pitchFamily="34" charset="0"/>
              <a:buChar char="•"/>
            </a:pPr>
            <a:r>
              <a:rPr lang="en-US" dirty="0"/>
              <a:t>Assure the SAA and subrecipients adhere to grant guidelines</a:t>
            </a:r>
          </a:p>
          <a:p>
            <a:pPr marL="285750" indent="-285750">
              <a:buFont typeface="Arial" panose="020B0604020202020204" pitchFamily="34" charset="0"/>
              <a:buChar char="•"/>
            </a:pPr>
            <a:endParaRPr lang="en-US" dirty="0"/>
          </a:p>
          <a:p>
            <a:endParaRPr lang="en-US" sz="1200" dirty="0"/>
          </a:p>
          <a:p>
            <a:endParaRPr lang="en-US" dirty="0"/>
          </a:p>
        </p:txBody>
      </p:sp>
    </p:spTree>
    <p:extLst>
      <p:ext uri="{BB962C8B-B14F-4D97-AF65-F5344CB8AC3E}">
        <p14:creationId xmlns:p14="http://schemas.microsoft.com/office/powerpoint/2010/main" val="16577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201BF-D2D2-422A-B622-0C8920F7185F}"/>
              </a:ext>
            </a:extLst>
          </p:cNvPr>
          <p:cNvSpPr txBox="1"/>
          <p:nvPr/>
        </p:nvSpPr>
        <p:spPr>
          <a:xfrm>
            <a:off x="952426" y="145226"/>
            <a:ext cx="8671634" cy="4339650"/>
          </a:xfrm>
          <a:prstGeom prst="rect">
            <a:avLst/>
          </a:prstGeom>
          <a:noFill/>
        </p:spPr>
        <p:txBody>
          <a:bodyPr wrap="square" rtlCol="0">
            <a:spAutoFit/>
          </a:bodyPr>
          <a:lstStyle/>
          <a:p>
            <a:endParaRPr lang="en-US" dirty="0"/>
          </a:p>
          <a:p>
            <a:r>
              <a:rPr lang="en-US" b="1" dirty="0"/>
              <a:t>Environmental Planning and Historic Preservation (EHP) Compliance </a:t>
            </a:r>
          </a:p>
          <a:p>
            <a:endParaRPr lang="en-US" b="1" dirty="0"/>
          </a:p>
          <a:p>
            <a:r>
              <a:rPr lang="en-US" dirty="0"/>
              <a:t>Most Projects are likely to require EHP Screening. Projects that include AEL Categories 10, 13, 14 &amp; 15 will require EHP Screening.</a:t>
            </a:r>
          </a:p>
          <a:p>
            <a:endParaRPr lang="en-US" sz="1200" dirty="0"/>
          </a:p>
          <a:p>
            <a:r>
              <a:rPr lang="en-US" dirty="0"/>
              <a:t>Proposed Projects that have the potential to impact the environment, including but not limited to construction, modification, renovation of existing buildings, structures, and facilities must participate in the DHS/FEMA EHP review process. This includes any changes to the structure such as adding security cameras, security doors, security glass, etc. </a:t>
            </a:r>
          </a:p>
          <a:p>
            <a:endParaRPr lang="en-US" sz="1200" dirty="0"/>
          </a:p>
          <a:p>
            <a:r>
              <a:rPr lang="en-US" dirty="0"/>
              <a:t>Projects selected for award will complete and submit the </a:t>
            </a:r>
            <a:r>
              <a:rPr lang="en-US" dirty="0">
                <a:hlinkClick r:id="rId3"/>
              </a:rPr>
              <a:t>EHP Screening Form</a:t>
            </a:r>
            <a:r>
              <a:rPr lang="en-US" dirty="0"/>
              <a:t> to IOEM for EHP review and then forwarded to FEMA. The FEMA EHP Screening Form must be approved by FEMA prior to starting approved work. Delays in completing the EHP Screening Form will result in delays in the release of grant funds. </a:t>
            </a:r>
          </a:p>
        </p:txBody>
      </p:sp>
    </p:spTree>
    <p:extLst>
      <p:ext uri="{BB962C8B-B14F-4D97-AF65-F5344CB8AC3E}">
        <p14:creationId xmlns:p14="http://schemas.microsoft.com/office/powerpoint/2010/main" val="25027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AEC5A-FEAD-27EE-8326-C856D256396B}"/>
              </a:ext>
            </a:extLst>
          </p:cNvPr>
          <p:cNvPicPr>
            <a:picLocks noChangeAspect="1"/>
          </p:cNvPicPr>
          <p:nvPr/>
        </p:nvPicPr>
        <p:blipFill>
          <a:blip r:embed="rId2"/>
          <a:stretch>
            <a:fillRect/>
          </a:stretch>
        </p:blipFill>
        <p:spPr>
          <a:xfrm>
            <a:off x="1295829" y="212924"/>
            <a:ext cx="7497221" cy="6249272"/>
          </a:xfrm>
          <a:prstGeom prst="rect">
            <a:avLst/>
          </a:prstGeom>
        </p:spPr>
      </p:pic>
    </p:spTree>
    <p:extLst>
      <p:ext uri="{BB962C8B-B14F-4D97-AF65-F5344CB8AC3E}">
        <p14:creationId xmlns:p14="http://schemas.microsoft.com/office/powerpoint/2010/main" val="409058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90C47-C3A5-0217-CFF1-BAAF9EA46B22}"/>
              </a:ext>
            </a:extLst>
          </p:cNvPr>
          <p:cNvPicPr>
            <a:picLocks noChangeAspect="1"/>
          </p:cNvPicPr>
          <p:nvPr/>
        </p:nvPicPr>
        <p:blipFill>
          <a:blip r:embed="rId3"/>
          <a:stretch>
            <a:fillRect/>
          </a:stretch>
        </p:blipFill>
        <p:spPr>
          <a:xfrm>
            <a:off x="1852020" y="379596"/>
            <a:ext cx="8487960" cy="5239481"/>
          </a:xfrm>
          <a:prstGeom prst="rect">
            <a:avLst/>
          </a:prstGeom>
        </p:spPr>
      </p:pic>
    </p:spTree>
    <p:extLst>
      <p:ext uri="{BB962C8B-B14F-4D97-AF65-F5344CB8AC3E}">
        <p14:creationId xmlns:p14="http://schemas.microsoft.com/office/powerpoint/2010/main" val="1489728322"/>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CFA54B"/>
      </a:accent1>
      <a:accent2>
        <a:srgbClr val="283891"/>
      </a:accent2>
      <a:accent3>
        <a:srgbClr val="530525"/>
      </a:accent3>
      <a:accent4>
        <a:srgbClr val="5A5B5C"/>
      </a:accent4>
      <a:accent5>
        <a:srgbClr val="959697"/>
      </a:accent5>
      <a:accent6>
        <a:srgbClr val="C2C2C2"/>
      </a:accent6>
      <a:hlink>
        <a:srgbClr val="6878D6"/>
      </a:hlink>
      <a:folHlink>
        <a:srgbClr val="E2C99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18975</TotalTime>
  <Words>1371</Words>
  <Application>Microsoft Office PowerPoint</Application>
  <PresentationFormat>Widescreen</PresentationFormat>
  <Paragraphs>167</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Narrow</vt:lpstr>
      <vt:lpstr>Arial</vt:lpstr>
      <vt:lpstr>Calibri</vt:lpstr>
      <vt:lpstr>Trebuchet MS</vt:lpstr>
      <vt:lpstr>Wingdings</vt:lpstr>
      <vt:lpstr>Wingdings 3</vt:lpstr>
      <vt:lpstr>Facet</vt:lpstr>
      <vt:lpstr>PowerPoint Presentation</vt:lpstr>
      <vt:lpstr>Goals for the Morning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Office of  Emergency Management</dc:title>
  <dc:creator>Shore Amy;Mills</dc:creator>
  <cp:keywords>2023</cp:keywords>
  <cp:lastModifiedBy>Mills Valerie</cp:lastModifiedBy>
  <cp:revision>383</cp:revision>
  <cp:lastPrinted>2024-02-28T15:56:17Z</cp:lastPrinted>
  <dcterms:created xsi:type="dcterms:W3CDTF">2016-08-25T21:23:48Z</dcterms:created>
  <dcterms:modified xsi:type="dcterms:W3CDTF">2025-09-02T23:50:38Z</dcterms:modified>
</cp:coreProperties>
</file>