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6" r:id="rId2"/>
    <p:sldMasterId id="2147483711" r:id="rId3"/>
    <p:sldMasterId id="2147483721" r:id="rId4"/>
    <p:sldMasterId id="2147483735" r:id="rId5"/>
    <p:sldMasterId id="2147483747" r:id="rId6"/>
    <p:sldMasterId id="2147483759" r:id="rId7"/>
  </p:sldMasterIdLst>
  <p:notesMasterIdLst>
    <p:notesMasterId r:id="rId137"/>
  </p:notesMasterIdLst>
  <p:sldIdLst>
    <p:sldId id="258" r:id="rId8"/>
    <p:sldId id="329"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28" r:id="rId30"/>
    <p:sldId id="362" r:id="rId31"/>
    <p:sldId id="363" r:id="rId32"/>
    <p:sldId id="364" r:id="rId33"/>
    <p:sldId id="365" r:id="rId34"/>
    <p:sldId id="366" r:id="rId35"/>
    <p:sldId id="367" r:id="rId36"/>
    <p:sldId id="368" r:id="rId37"/>
    <p:sldId id="369" r:id="rId38"/>
    <p:sldId id="370" r:id="rId39"/>
    <p:sldId id="371" r:id="rId40"/>
    <p:sldId id="372" r:id="rId41"/>
    <p:sldId id="373" r:id="rId42"/>
    <p:sldId id="374" r:id="rId43"/>
    <p:sldId id="375" r:id="rId44"/>
    <p:sldId id="376" r:id="rId45"/>
    <p:sldId id="377" r:id="rId46"/>
    <p:sldId id="378" r:id="rId47"/>
    <p:sldId id="379" r:id="rId48"/>
    <p:sldId id="380" r:id="rId49"/>
    <p:sldId id="381" r:id="rId50"/>
    <p:sldId id="382" r:id="rId51"/>
    <p:sldId id="383" r:id="rId52"/>
    <p:sldId id="384" r:id="rId53"/>
    <p:sldId id="385" r:id="rId54"/>
    <p:sldId id="386" r:id="rId55"/>
    <p:sldId id="387" r:id="rId56"/>
    <p:sldId id="388" r:id="rId57"/>
    <p:sldId id="389" r:id="rId58"/>
    <p:sldId id="390" r:id="rId59"/>
    <p:sldId id="391" r:id="rId60"/>
    <p:sldId id="392" r:id="rId61"/>
    <p:sldId id="393" r:id="rId62"/>
    <p:sldId id="394" r:id="rId63"/>
    <p:sldId id="395" r:id="rId64"/>
    <p:sldId id="396" r:id="rId65"/>
    <p:sldId id="397" r:id="rId66"/>
    <p:sldId id="398" r:id="rId67"/>
    <p:sldId id="399" r:id="rId68"/>
    <p:sldId id="400" r:id="rId69"/>
    <p:sldId id="401" r:id="rId70"/>
    <p:sldId id="402" r:id="rId71"/>
    <p:sldId id="403" r:id="rId72"/>
    <p:sldId id="404" r:id="rId73"/>
    <p:sldId id="405" r:id="rId74"/>
    <p:sldId id="406" r:id="rId75"/>
    <p:sldId id="407" r:id="rId76"/>
    <p:sldId id="408" r:id="rId77"/>
    <p:sldId id="409" r:id="rId78"/>
    <p:sldId id="410" r:id="rId79"/>
    <p:sldId id="411" r:id="rId80"/>
    <p:sldId id="412" r:id="rId81"/>
    <p:sldId id="413" r:id="rId82"/>
    <p:sldId id="414" r:id="rId83"/>
    <p:sldId id="415" r:id="rId84"/>
    <p:sldId id="261" r:id="rId85"/>
    <p:sldId id="262" r:id="rId86"/>
    <p:sldId id="263" r:id="rId87"/>
    <p:sldId id="280" r:id="rId88"/>
    <p:sldId id="326" r:id="rId89"/>
    <p:sldId id="327" r:id="rId90"/>
    <p:sldId id="265" r:id="rId91"/>
    <p:sldId id="266" r:id="rId92"/>
    <p:sldId id="325" r:id="rId93"/>
    <p:sldId id="340" r:id="rId94"/>
    <p:sldId id="299" r:id="rId95"/>
    <p:sldId id="300" r:id="rId96"/>
    <p:sldId id="301" r:id="rId97"/>
    <p:sldId id="302" r:id="rId98"/>
    <p:sldId id="303" r:id="rId99"/>
    <p:sldId id="304" r:id="rId100"/>
    <p:sldId id="305" r:id="rId101"/>
    <p:sldId id="306" r:id="rId102"/>
    <p:sldId id="307" r:id="rId103"/>
    <p:sldId id="308" r:id="rId104"/>
    <p:sldId id="309" r:id="rId105"/>
    <p:sldId id="310" r:id="rId106"/>
    <p:sldId id="311" r:id="rId107"/>
    <p:sldId id="312" r:id="rId108"/>
    <p:sldId id="313" r:id="rId109"/>
    <p:sldId id="314" r:id="rId110"/>
    <p:sldId id="315" r:id="rId111"/>
    <p:sldId id="316" r:id="rId112"/>
    <p:sldId id="317" r:id="rId113"/>
    <p:sldId id="318" r:id="rId114"/>
    <p:sldId id="319" r:id="rId115"/>
    <p:sldId id="320" r:id="rId116"/>
    <p:sldId id="321" r:id="rId117"/>
    <p:sldId id="322" r:id="rId118"/>
    <p:sldId id="323" r:id="rId119"/>
    <p:sldId id="295" r:id="rId120"/>
    <p:sldId id="332" r:id="rId121"/>
    <p:sldId id="333" r:id="rId122"/>
    <p:sldId id="334" r:id="rId123"/>
    <p:sldId id="335" r:id="rId124"/>
    <p:sldId id="336" r:id="rId125"/>
    <p:sldId id="337" r:id="rId126"/>
    <p:sldId id="338" r:id="rId127"/>
    <p:sldId id="339" r:id="rId128"/>
    <p:sldId id="297" r:id="rId129"/>
    <p:sldId id="298" r:id="rId130"/>
    <p:sldId id="341" r:id="rId131"/>
    <p:sldId id="292" r:id="rId132"/>
    <p:sldId id="293" r:id="rId133"/>
    <p:sldId id="294" r:id="rId134"/>
    <p:sldId id="275" r:id="rId135"/>
    <p:sldId id="278" r:id="rId1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presProps" Target="presProps.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viewProps" Target="view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4.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6" Type="http://schemas.openxmlformats.org/officeDocument/2006/relationships/slide" Target="slides/slide9.xml"/></Relationships>
</file>

<file path=ppt/diagrams/_rels/data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NULL"/><Relationship Id="rId1" Type="http://schemas.openxmlformats.org/officeDocument/2006/relationships/image" Target="../media/image177.png"/><Relationship Id="rId6" Type="http://schemas.openxmlformats.org/officeDocument/2006/relationships/image" Target="NULL"/><Relationship Id="rId5" Type="http://schemas.openxmlformats.org/officeDocument/2006/relationships/image" Target="../media/image179.png"/><Relationship Id="rId4" Type="http://schemas.openxmlformats.org/officeDocument/2006/relationships/image" Target="NUL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E2032C-6F76-4FFB-A337-351866750D2E}"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EEF267DC-3180-4580-B14E-A8B9D435B5B8}">
      <dgm:prSet phldrT="[Text]"/>
      <dgm:spPr/>
      <dgm:t>
        <a:bodyPr/>
        <a:lstStyle/>
        <a:p>
          <a:r>
            <a:rPr lang="en-US" dirty="0"/>
            <a:t>IOEM Informal Visits and Training Sessions	</a:t>
          </a:r>
        </a:p>
      </dgm:t>
    </dgm:pt>
    <dgm:pt modelId="{3288C223-8383-49BF-80EF-B1652EA00FA0}" type="parTrans" cxnId="{12BC3B13-9D90-4903-82A5-1325030E9933}">
      <dgm:prSet/>
      <dgm:spPr/>
      <dgm:t>
        <a:bodyPr/>
        <a:lstStyle/>
        <a:p>
          <a:endParaRPr lang="en-US"/>
        </a:p>
      </dgm:t>
    </dgm:pt>
    <dgm:pt modelId="{59B7EAF7-D155-4793-AE38-24A5D60B94FD}" type="sibTrans" cxnId="{12BC3B13-9D90-4903-82A5-1325030E9933}">
      <dgm:prSet/>
      <dgm:spPr/>
      <dgm:t>
        <a:bodyPr/>
        <a:lstStyle/>
        <a:p>
          <a:endParaRPr lang="en-US"/>
        </a:p>
      </dgm:t>
    </dgm:pt>
    <dgm:pt modelId="{3E115D9A-50AB-491C-8893-AB609CE0D479}">
      <dgm:prSet phldrT="[Text]"/>
      <dgm:spPr/>
      <dgm:t>
        <a:bodyPr/>
        <a:lstStyle/>
        <a:p>
          <a:r>
            <a:rPr lang="en-US" dirty="0"/>
            <a:t>City of Blackfoot</a:t>
          </a:r>
        </a:p>
      </dgm:t>
    </dgm:pt>
    <dgm:pt modelId="{860EF07F-9B9F-4BB7-AEC5-5E3ECE8E47F8}" type="parTrans" cxnId="{84F7B302-1252-4DA3-9A58-4937A7105125}">
      <dgm:prSet/>
      <dgm:spPr/>
      <dgm:t>
        <a:bodyPr/>
        <a:lstStyle/>
        <a:p>
          <a:endParaRPr lang="en-US"/>
        </a:p>
      </dgm:t>
    </dgm:pt>
    <dgm:pt modelId="{ABBCD935-6548-444B-B3C7-673D7DDA4F1D}" type="sibTrans" cxnId="{84F7B302-1252-4DA3-9A58-4937A7105125}">
      <dgm:prSet/>
      <dgm:spPr/>
      <dgm:t>
        <a:bodyPr/>
        <a:lstStyle/>
        <a:p>
          <a:endParaRPr lang="en-US"/>
        </a:p>
      </dgm:t>
    </dgm:pt>
    <dgm:pt modelId="{3D0BEF4B-DF92-44ED-83B0-28F15DEEF336}">
      <dgm:prSet phldrT="[Text]"/>
      <dgm:spPr/>
      <dgm:t>
        <a:bodyPr/>
        <a:lstStyle/>
        <a:p>
          <a:r>
            <a:rPr lang="en-US" dirty="0"/>
            <a:t>Put the City on the Application Path</a:t>
          </a:r>
        </a:p>
      </dgm:t>
    </dgm:pt>
    <dgm:pt modelId="{98DC0F30-4E4C-4441-B3FF-F238FD0BB321}" type="parTrans" cxnId="{60CD3224-CD04-4586-8542-173BCDDCE819}">
      <dgm:prSet/>
      <dgm:spPr/>
      <dgm:t>
        <a:bodyPr/>
        <a:lstStyle/>
        <a:p>
          <a:endParaRPr lang="en-US"/>
        </a:p>
      </dgm:t>
    </dgm:pt>
    <dgm:pt modelId="{0CE5DE80-2EB7-4518-A31A-55072CAE082C}" type="sibTrans" cxnId="{60CD3224-CD04-4586-8542-173BCDDCE819}">
      <dgm:prSet/>
      <dgm:spPr/>
      <dgm:t>
        <a:bodyPr/>
        <a:lstStyle/>
        <a:p>
          <a:endParaRPr lang="en-US"/>
        </a:p>
      </dgm:t>
    </dgm:pt>
    <dgm:pt modelId="{4CE0943A-EE62-4DA6-A058-1B143E10F4D0}" type="pres">
      <dgm:prSet presAssocID="{82E2032C-6F76-4FFB-A337-351866750D2E}" presName="linearFlow" presStyleCnt="0">
        <dgm:presLayoutVars>
          <dgm:dir/>
          <dgm:resizeHandles val="exact"/>
        </dgm:presLayoutVars>
      </dgm:prSet>
      <dgm:spPr/>
    </dgm:pt>
    <dgm:pt modelId="{F530E50A-40DD-4318-90E0-B084F1BF1E9E}" type="pres">
      <dgm:prSet presAssocID="{EEF267DC-3180-4580-B14E-A8B9D435B5B8}" presName="node" presStyleLbl="node1" presStyleIdx="0" presStyleCnt="3">
        <dgm:presLayoutVars>
          <dgm:bulletEnabled val="1"/>
        </dgm:presLayoutVars>
      </dgm:prSet>
      <dgm:spPr/>
      <dgm:t>
        <a:bodyPr/>
        <a:lstStyle/>
        <a:p>
          <a:endParaRPr lang="en-US"/>
        </a:p>
      </dgm:t>
    </dgm:pt>
    <dgm:pt modelId="{B7603326-F49B-4D03-8680-61467B1F28CB}" type="pres">
      <dgm:prSet presAssocID="{59B7EAF7-D155-4793-AE38-24A5D60B94FD}" presName="spacerL" presStyleCnt="0"/>
      <dgm:spPr/>
    </dgm:pt>
    <dgm:pt modelId="{D0F00E8F-A385-4DA0-B59F-A49CDCF3DDEB}" type="pres">
      <dgm:prSet presAssocID="{59B7EAF7-D155-4793-AE38-24A5D60B94FD}" presName="sibTrans" presStyleLbl="sibTrans2D1" presStyleIdx="0" presStyleCnt="2"/>
      <dgm:spPr/>
      <dgm:t>
        <a:bodyPr/>
        <a:lstStyle/>
        <a:p>
          <a:endParaRPr lang="en-US"/>
        </a:p>
      </dgm:t>
    </dgm:pt>
    <dgm:pt modelId="{1965B225-98D9-4DD5-BE2D-AC836CFC346F}" type="pres">
      <dgm:prSet presAssocID="{59B7EAF7-D155-4793-AE38-24A5D60B94FD}" presName="spacerR" presStyleCnt="0"/>
      <dgm:spPr/>
    </dgm:pt>
    <dgm:pt modelId="{9E5CAE18-8468-4EDB-B2A3-77DC3F3EAEE3}" type="pres">
      <dgm:prSet presAssocID="{3E115D9A-50AB-491C-8893-AB609CE0D479}" presName="node" presStyleLbl="node1" presStyleIdx="1" presStyleCnt="3">
        <dgm:presLayoutVars>
          <dgm:bulletEnabled val="1"/>
        </dgm:presLayoutVars>
      </dgm:prSet>
      <dgm:spPr/>
      <dgm:t>
        <a:bodyPr/>
        <a:lstStyle/>
        <a:p>
          <a:endParaRPr lang="en-US"/>
        </a:p>
      </dgm:t>
    </dgm:pt>
    <dgm:pt modelId="{B95E9D0A-3137-4689-8205-F4AF81C0F30C}" type="pres">
      <dgm:prSet presAssocID="{ABBCD935-6548-444B-B3C7-673D7DDA4F1D}" presName="spacerL" presStyleCnt="0"/>
      <dgm:spPr/>
    </dgm:pt>
    <dgm:pt modelId="{37F14035-ADF6-4C2E-A5F5-D21C9F660B6E}" type="pres">
      <dgm:prSet presAssocID="{ABBCD935-6548-444B-B3C7-673D7DDA4F1D}" presName="sibTrans" presStyleLbl="sibTrans2D1" presStyleIdx="1" presStyleCnt="2"/>
      <dgm:spPr/>
      <dgm:t>
        <a:bodyPr/>
        <a:lstStyle/>
        <a:p>
          <a:endParaRPr lang="en-US"/>
        </a:p>
      </dgm:t>
    </dgm:pt>
    <dgm:pt modelId="{2FE1928F-957B-4639-AB1F-0B09F95DEF42}" type="pres">
      <dgm:prSet presAssocID="{ABBCD935-6548-444B-B3C7-673D7DDA4F1D}" presName="spacerR" presStyleCnt="0"/>
      <dgm:spPr/>
    </dgm:pt>
    <dgm:pt modelId="{B9BF1821-2A93-4E74-92A5-0B26A993BBF4}" type="pres">
      <dgm:prSet presAssocID="{3D0BEF4B-DF92-44ED-83B0-28F15DEEF336}" presName="node" presStyleLbl="node1" presStyleIdx="2" presStyleCnt="3">
        <dgm:presLayoutVars>
          <dgm:bulletEnabled val="1"/>
        </dgm:presLayoutVars>
      </dgm:prSet>
      <dgm:spPr/>
      <dgm:t>
        <a:bodyPr/>
        <a:lstStyle/>
        <a:p>
          <a:endParaRPr lang="en-US"/>
        </a:p>
      </dgm:t>
    </dgm:pt>
  </dgm:ptLst>
  <dgm:cxnLst>
    <dgm:cxn modelId="{84F7B302-1252-4DA3-9A58-4937A7105125}" srcId="{82E2032C-6F76-4FFB-A337-351866750D2E}" destId="{3E115D9A-50AB-491C-8893-AB609CE0D479}" srcOrd="1" destOrd="0" parTransId="{860EF07F-9B9F-4BB7-AEC5-5E3ECE8E47F8}" sibTransId="{ABBCD935-6548-444B-B3C7-673D7DDA4F1D}"/>
    <dgm:cxn modelId="{F8D893BE-F1DA-4B63-A76B-6CADE5EF0980}" type="presOf" srcId="{82E2032C-6F76-4FFB-A337-351866750D2E}" destId="{4CE0943A-EE62-4DA6-A058-1B143E10F4D0}" srcOrd="0" destOrd="0" presId="urn:microsoft.com/office/officeart/2005/8/layout/equation1"/>
    <dgm:cxn modelId="{60CD3224-CD04-4586-8542-173BCDDCE819}" srcId="{82E2032C-6F76-4FFB-A337-351866750D2E}" destId="{3D0BEF4B-DF92-44ED-83B0-28F15DEEF336}" srcOrd="2" destOrd="0" parTransId="{98DC0F30-4E4C-4441-B3FF-F238FD0BB321}" sibTransId="{0CE5DE80-2EB7-4518-A31A-55072CAE082C}"/>
    <dgm:cxn modelId="{14C749BB-7774-4C15-B3BC-60E07C6F706C}" type="presOf" srcId="{3E115D9A-50AB-491C-8893-AB609CE0D479}" destId="{9E5CAE18-8468-4EDB-B2A3-77DC3F3EAEE3}" srcOrd="0" destOrd="0" presId="urn:microsoft.com/office/officeart/2005/8/layout/equation1"/>
    <dgm:cxn modelId="{0464A0C7-6A84-42FF-9156-90BA93E49CB1}" type="presOf" srcId="{ABBCD935-6548-444B-B3C7-673D7DDA4F1D}" destId="{37F14035-ADF6-4C2E-A5F5-D21C9F660B6E}" srcOrd="0" destOrd="0" presId="urn:microsoft.com/office/officeart/2005/8/layout/equation1"/>
    <dgm:cxn modelId="{12BC3B13-9D90-4903-82A5-1325030E9933}" srcId="{82E2032C-6F76-4FFB-A337-351866750D2E}" destId="{EEF267DC-3180-4580-B14E-A8B9D435B5B8}" srcOrd="0" destOrd="0" parTransId="{3288C223-8383-49BF-80EF-B1652EA00FA0}" sibTransId="{59B7EAF7-D155-4793-AE38-24A5D60B94FD}"/>
    <dgm:cxn modelId="{42696D6A-A431-4224-9AFF-DE154DD87424}" type="presOf" srcId="{3D0BEF4B-DF92-44ED-83B0-28F15DEEF336}" destId="{B9BF1821-2A93-4E74-92A5-0B26A993BBF4}" srcOrd="0" destOrd="0" presId="urn:microsoft.com/office/officeart/2005/8/layout/equation1"/>
    <dgm:cxn modelId="{47C11101-E525-4338-93CE-E9A830757AE0}" type="presOf" srcId="{59B7EAF7-D155-4793-AE38-24A5D60B94FD}" destId="{D0F00E8F-A385-4DA0-B59F-A49CDCF3DDEB}" srcOrd="0" destOrd="0" presId="urn:microsoft.com/office/officeart/2005/8/layout/equation1"/>
    <dgm:cxn modelId="{5C5E8F56-44CA-4BFF-A406-F9C45140A6CE}" type="presOf" srcId="{EEF267DC-3180-4580-B14E-A8B9D435B5B8}" destId="{F530E50A-40DD-4318-90E0-B084F1BF1E9E}" srcOrd="0" destOrd="0" presId="urn:microsoft.com/office/officeart/2005/8/layout/equation1"/>
    <dgm:cxn modelId="{B7838786-0C85-4192-BF51-58ACE2C0E94B}" type="presParOf" srcId="{4CE0943A-EE62-4DA6-A058-1B143E10F4D0}" destId="{F530E50A-40DD-4318-90E0-B084F1BF1E9E}" srcOrd="0" destOrd="0" presId="urn:microsoft.com/office/officeart/2005/8/layout/equation1"/>
    <dgm:cxn modelId="{4DD16D9D-7942-498C-B0D9-DEB02BD51460}" type="presParOf" srcId="{4CE0943A-EE62-4DA6-A058-1B143E10F4D0}" destId="{B7603326-F49B-4D03-8680-61467B1F28CB}" srcOrd="1" destOrd="0" presId="urn:microsoft.com/office/officeart/2005/8/layout/equation1"/>
    <dgm:cxn modelId="{79CFF0DC-D78B-4824-B9D3-516BDF7D8E72}" type="presParOf" srcId="{4CE0943A-EE62-4DA6-A058-1B143E10F4D0}" destId="{D0F00E8F-A385-4DA0-B59F-A49CDCF3DDEB}" srcOrd="2" destOrd="0" presId="urn:microsoft.com/office/officeart/2005/8/layout/equation1"/>
    <dgm:cxn modelId="{BE55C8D1-7307-4B65-8EFB-BC63A1199A4B}" type="presParOf" srcId="{4CE0943A-EE62-4DA6-A058-1B143E10F4D0}" destId="{1965B225-98D9-4DD5-BE2D-AC836CFC346F}" srcOrd="3" destOrd="0" presId="urn:microsoft.com/office/officeart/2005/8/layout/equation1"/>
    <dgm:cxn modelId="{CF0BA495-F298-432B-B185-5D02EABEB1C8}" type="presParOf" srcId="{4CE0943A-EE62-4DA6-A058-1B143E10F4D0}" destId="{9E5CAE18-8468-4EDB-B2A3-77DC3F3EAEE3}" srcOrd="4" destOrd="0" presId="urn:microsoft.com/office/officeart/2005/8/layout/equation1"/>
    <dgm:cxn modelId="{80EFBFAF-E6DC-4490-B0CE-79834AAC2678}" type="presParOf" srcId="{4CE0943A-EE62-4DA6-A058-1B143E10F4D0}" destId="{B95E9D0A-3137-4689-8205-F4AF81C0F30C}" srcOrd="5" destOrd="0" presId="urn:microsoft.com/office/officeart/2005/8/layout/equation1"/>
    <dgm:cxn modelId="{E694B1EE-CD76-4E04-8D54-FAAD46BF0635}" type="presParOf" srcId="{4CE0943A-EE62-4DA6-A058-1B143E10F4D0}" destId="{37F14035-ADF6-4C2E-A5F5-D21C9F660B6E}" srcOrd="6" destOrd="0" presId="urn:microsoft.com/office/officeart/2005/8/layout/equation1"/>
    <dgm:cxn modelId="{10DDFFE8-2C54-4667-90A1-D84129FF05C9}" type="presParOf" srcId="{4CE0943A-EE62-4DA6-A058-1B143E10F4D0}" destId="{2FE1928F-957B-4639-AB1F-0B09F95DEF42}" srcOrd="7" destOrd="0" presId="urn:microsoft.com/office/officeart/2005/8/layout/equation1"/>
    <dgm:cxn modelId="{27B066BE-476D-4ECB-B45A-6140994BA213}" type="presParOf" srcId="{4CE0943A-EE62-4DA6-A058-1B143E10F4D0}" destId="{B9BF1821-2A93-4E74-92A5-0B26A993BBF4}"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E2032C-6F76-4FFB-A337-351866750D2E}"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EEF267DC-3180-4580-B14E-A8B9D435B5B8}">
      <dgm:prSet phldrT="[Text]"/>
      <dgm:spPr/>
      <dgm:t>
        <a:bodyPr/>
        <a:lstStyle/>
        <a:p>
          <a:r>
            <a:rPr lang="en-US" dirty="0"/>
            <a:t>Bingham County	</a:t>
          </a:r>
        </a:p>
      </dgm:t>
    </dgm:pt>
    <dgm:pt modelId="{3288C223-8383-49BF-80EF-B1652EA00FA0}" type="parTrans" cxnId="{12BC3B13-9D90-4903-82A5-1325030E9933}">
      <dgm:prSet/>
      <dgm:spPr/>
      <dgm:t>
        <a:bodyPr/>
        <a:lstStyle/>
        <a:p>
          <a:endParaRPr lang="en-US"/>
        </a:p>
      </dgm:t>
    </dgm:pt>
    <dgm:pt modelId="{59B7EAF7-D155-4793-AE38-24A5D60B94FD}" type="sibTrans" cxnId="{12BC3B13-9D90-4903-82A5-1325030E9933}">
      <dgm:prSet/>
      <dgm:spPr/>
      <dgm:t>
        <a:bodyPr/>
        <a:lstStyle/>
        <a:p>
          <a:endParaRPr lang="en-US"/>
        </a:p>
      </dgm:t>
    </dgm:pt>
    <dgm:pt modelId="{3E115D9A-50AB-491C-8893-AB609CE0D479}">
      <dgm:prSet phldrT="[Text]"/>
      <dgm:spPr/>
      <dgm:t>
        <a:bodyPr/>
        <a:lstStyle/>
        <a:p>
          <a:r>
            <a:rPr lang="en-US" dirty="0"/>
            <a:t>City of Blackfoot</a:t>
          </a:r>
        </a:p>
      </dgm:t>
    </dgm:pt>
    <dgm:pt modelId="{860EF07F-9B9F-4BB7-AEC5-5E3ECE8E47F8}" type="parTrans" cxnId="{84F7B302-1252-4DA3-9A58-4937A7105125}">
      <dgm:prSet/>
      <dgm:spPr/>
      <dgm:t>
        <a:bodyPr/>
        <a:lstStyle/>
        <a:p>
          <a:endParaRPr lang="en-US"/>
        </a:p>
      </dgm:t>
    </dgm:pt>
    <dgm:pt modelId="{ABBCD935-6548-444B-B3C7-673D7DDA4F1D}" type="sibTrans" cxnId="{84F7B302-1252-4DA3-9A58-4937A7105125}">
      <dgm:prSet/>
      <dgm:spPr/>
      <dgm:t>
        <a:bodyPr/>
        <a:lstStyle/>
        <a:p>
          <a:endParaRPr lang="en-US"/>
        </a:p>
      </dgm:t>
    </dgm:pt>
    <dgm:pt modelId="{3D0BEF4B-DF92-44ED-83B0-28F15DEEF336}">
      <dgm:prSet phldrT="[Text]"/>
      <dgm:spPr/>
      <dgm:t>
        <a:bodyPr/>
        <a:lstStyle/>
        <a:p>
          <a:r>
            <a:rPr lang="en-US" dirty="0"/>
            <a:t>Grant Application Requirement Fulfilled</a:t>
          </a:r>
        </a:p>
      </dgm:t>
    </dgm:pt>
    <dgm:pt modelId="{98DC0F30-4E4C-4441-B3FF-F238FD0BB321}" type="parTrans" cxnId="{60CD3224-CD04-4586-8542-173BCDDCE819}">
      <dgm:prSet/>
      <dgm:spPr/>
      <dgm:t>
        <a:bodyPr/>
        <a:lstStyle/>
        <a:p>
          <a:endParaRPr lang="en-US"/>
        </a:p>
      </dgm:t>
    </dgm:pt>
    <dgm:pt modelId="{0CE5DE80-2EB7-4518-A31A-55072CAE082C}" type="sibTrans" cxnId="{60CD3224-CD04-4586-8542-173BCDDCE819}">
      <dgm:prSet/>
      <dgm:spPr/>
      <dgm:t>
        <a:bodyPr/>
        <a:lstStyle/>
        <a:p>
          <a:endParaRPr lang="en-US"/>
        </a:p>
      </dgm:t>
    </dgm:pt>
    <dgm:pt modelId="{4CE0943A-EE62-4DA6-A058-1B143E10F4D0}" type="pres">
      <dgm:prSet presAssocID="{82E2032C-6F76-4FFB-A337-351866750D2E}" presName="linearFlow" presStyleCnt="0">
        <dgm:presLayoutVars>
          <dgm:dir/>
          <dgm:resizeHandles val="exact"/>
        </dgm:presLayoutVars>
      </dgm:prSet>
      <dgm:spPr/>
    </dgm:pt>
    <dgm:pt modelId="{F530E50A-40DD-4318-90E0-B084F1BF1E9E}" type="pres">
      <dgm:prSet presAssocID="{EEF267DC-3180-4580-B14E-A8B9D435B5B8}" presName="node" presStyleLbl="node1" presStyleIdx="0" presStyleCnt="3">
        <dgm:presLayoutVars>
          <dgm:bulletEnabled val="1"/>
        </dgm:presLayoutVars>
      </dgm:prSet>
      <dgm:spPr/>
      <dgm:t>
        <a:bodyPr/>
        <a:lstStyle/>
        <a:p>
          <a:endParaRPr lang="en-US"/>
        </a:p>
      </dgm:t>
    </dgm:pt>
    <dgm:pt modelId="{B7603326-F49B-4D03-8680-61467B1F28CB}" type="pres">
      <dgm:prSet presAssocID="{59B7EAF7-D155-4793-AE38-24A5D60B94FD}" presName="spacerL" presStyleCnt="0"/>
      <dgm:spPr/>
    </dgm:pt>
    <dgm:pt modelId="{D0F00E8F-A385-4DA0-B59F-A49CDCF3DDEB}" type="pres">
      <dgm:prSet presAssocID="{59B7EAF7-D155-4793-AE38-24A5D60B94FD}" presName="sibTrans" presStyleLbl="sibTrans2D1" presStyleIdx="0" presStyleCnt="2"/>
      <dgm:spPr/>
      <dgm:t>
        <a:bodyPr/>
        <a:lstStyle/>
        <a:p>
          <a:endParaRPr lang="en-US"/>
        </a:p>
      </dgm:t>
    </dgm:pt>
    <dgm:pt modelId="{1965B225-98D9-4DD5-BE2D-AC836CFC346F}" type="pres">
      <dgm:prSet presAssocID="{59B7EAF7-D155-4793-AE38-24A5D60B94FD}" presName="spacerR" presStyleCnt="0"/>
      <dgm:spPr/>
    </dgm:pt>
    <dgm:pt modelId="{9E5CAE18-8468-4EDB-B2A3-77DC3F3EAEE3}" type="pres">
      <dgm:prSet presAssocID="{3E115D9A-50AB-491C-8893-AB609CE0D479}" presName="node" presStyleLbl="node1" presStyleIdx="1" presStyleCnt="3">
        <dgm:presLayoutVars>
          <dgm:bulletEnabled val="1"/>
        </dgm:presLayoutVars>
      </dgm:prSet>
      <dgm:spPr/>
      <dgm:t>
        <a:bodyPr/>
        <a:lstStyle/>
        <a:p>
          <a:endParaRPr lang="en-US"/>
        </a:p>
      </dgm:t>
    </dgm:pt>
    <dgm:pt modelId="{B95E9D0A-3137-4689-8205-F4AF81C0F30C}" type="pres">
      <dgm:prSet presAssocID="{ABBCD935-6548-444B-B3C7-673D7DDA4F1D}" presName="spacerL" presStyleCnt="0"/>
      <dgm:spPr/>
    </dgm:pt>
    <dgm:pt modelId="{37F14035-ADF6-4C2E-A5F5-D21C9F660B6E}" type="pres">
      <dgm:prSet presAssocID="{ABBCD935-6548-444B-B3C7-673D7DDA4F1D}" presName="sibTrans" presStyleLbl="sibTrans2D1" presStyleIdx="1" presStyleCnt="2"/>
      <dgm:spPr/>
      <dgm:t>
        <a:bodyPr/>
        <a:lstStyle/>
        <a:p>
          <a:endParaRPr lang="en-US"/>
        </a:p>
      </dgm:t>
    </dgm:pt>
    <dgm:pt modelId="{2FE1928F-957B-4639-AB1F-0B09F95DEF42}" type="pres">
      <dgm:prSet presAssocID="{ABBCD935-6548-444B-B3C7-673D7DDA4F1D}" presName="spacerR" presStyleCnt="0"/>
      <dgm:spPr/>
    </dgm:pt>
    <dgm:pt modelId="{B9BF1821-2A93-4E74-92A5-0B26A993BBF4}" type="pres">
      <dgm:prSet presAssocID="{3D0BEF4B-DF92-44ED-83B0-28F15DEEF336}" presName="node" presStyleLbl="node1" presStyleIdx="2" presStyleCnt="3">
        <dgm:presLayoutVars>
          <dgm:bulletEnabled val="1"/>
        </dgm:presLayoutVars>
      </dgm:prSet>
      <dgm:spPr/>
      <dgm:t>
        <a:bodyPr/>
        <a:lstStyle/>
        <a:p>
          <a:endParaRPr lang="en-US"/>
        </a:p>
      </dgm:t>
    </dgm:pt>
  </dgm:ptLst>
  <dgm:cxnLst>
    <dgm:cxn modelId="{60CD3224-CD04-4586-8542-173BCDDCE819}" srcId="{82E2032C-6F76-4FFB-A337-351866750D2E}" destId="{3D0BEF4B-DF92-44ED-83B0-28F15DEEF336}" srcOrd="2" destOrd="0" parTransId="{98DC0F30-4E4C-4441-B3FF-F238FD0BB321}" sibTransId="{0CE5DE80-2EB7-4518-A31A-55072CAE082C}"/>
    <dgm:cxn modelId="{12BC3B13-9D90-4903-82A5-1325030E9933}" srcId="{82E2032C-6F76-4FFB-A337-351866750D2E}" destId="{EEF267DC-3180-4580-B14E-A8B9D435B5B8}" srcOrd="0" destOrd="0" parTransId="{3288C223-8383-49BF-80EF-B1652EA00FA0}" sibTransId="{59B7EAF7-D155-4793-AE38-24A5D60B94FD}"/>
    <dgm:cxn modelId="{2C997D6B-0E83-4FB7-903B-7C7094654E51}" type="presOf" srcId="{82E2032C-6F76-4FFB-A337-351866750D2E}" destId="{4CE0943A-EE62-4DA6-A058-1B143E10F4D0}" srcOrd="0" destOrd="0" presId="urn:microsoft.com/office/officeart/2005/8/layout/equation1"/>
    <dgm:cxn modelId="{84F7B302-1252-4DA3-9A58-4937A7105125}" srcId="{82E2032C-6F76-4FFB-A337-351866750D2E}" destId="{3E115D9A-50AB-491C-8893-AB609CE0D479}" srcOrd="1" destOrd="0" parTransId="{860EF07F-9B9F-4BB7-AEC5-5E3ECE8E47F8}" sibTransId="{ABBCD935-6548-444B-B3C7-673D7DDA4F1D}"/>
    <dgm:cxn modelId="{A4EFFF15-2331-4894-A9DB-C9DD86F055A1}" type="presOf" srcId="{EEF267DC-3180-4580-B14E-A8B9D435B5B8}" destId="{F530E50A-40DD-4318-90E0-B084F1BF1E9E}" srcOrd="0" destOrd="0" presId="urn:microsoft.com/office/officeart/2005/8/layout/equation1"/>
    <dgm:cxn modelId="{A93FD60B-F5A9-44E8-9F14-122F72AE1786}" type="presOf" srcId="{ABBCD935-6548-444B-B3C7-673D7DDA4F1D}" destId="{37F14035-ADF6-4C2E-A5F5-D21C9F660B6E}" srcOrd="0" destOrd="0" presId="urn:microsoft.com/office/officeart/2005/8/layout/equation1"/>
    <dgm:cxn modelId="{E639FDA9-0997-4378-86D9-E9CD98C74712}" type="presOf" srcId="{3D0BEF4B-DF92-44ED-83B0-28F15DEEF336}" destId="{B9BF1821-2A93-4E74-92A5-0B26A993BBF4}" srcOrd="0" destOrd="0" presId="urn:microsoft.com/office/officeart/2005/8/layout/equation1"/>
    <dgm:cxn modelId="{45002CE9-97EA-4195-9D1A-1C0D645E036B}" type="presOf" srcId="{59B7EAF7-D155-4793-AE38-24A5D60B94FD}" destId="{D0F00E8F-A385-4DA0-B59F-A49CDCF3DDEB}" srcOrd="0" destOrd="0" presId="urn:microsoft.com/office/officeart/2005/8/layout/equation1"/>
    <dgm:cxn modelId="{F62A81E1-CDBB-4628-858F-0B88504B0200}" type="presOf" srcId="{3E115D9A-50AB-491C-8893-AB609CE0D479}" destId="{9E5CAE18-8468-4EDB-B2A3-77DC3F3EAEE3}" srcOrd="0" destOrd="0" presId="urn:microsoft.com/office/officeart/2005/8/layout/equation1"/>
    <dgm:cxn modelId="{CFD7DDE9-9704-4093-8962-5617194EC0CF}" type="presParOf" srcId="{4CE0943A-EE62-4DA6-A058-1B143E10F4D0}" destId="{F530E50A-40DD-4318-90E0-B084F1BF1E9E}" srcOrd="0" destOrd="0" presId="urn:microsoft.com/office/officeart/2005/8/layout/equation1"/>
    <dgm:cxn modelId="{EC47E564-BEC7-494B-BFCE-9352004817F1}" type="presParOf" srcId="{4CE0943A-EE62-4DA6-A058-1B143E10F4D0}" destId="{B7603326-F49B-4D03-8680-61467B1F28CB}" srcOrd="1" destOrd="0" presId="urn:microsoft.com/office/officeart/2005/8/layout/equation1"/>
    <dgm:cxn modelId="{BD0A8E98-D3AB-43DB-A2D3-FE88C40B18B1}" type="presParOf" srcId="{4CE0943A-EE62-4DA6-A058-1B143E10F4D0}" destId="{D0F00E8F-A385-4DA0-B59F-A49CDCF3DDEB}" srcOrd="2" destOrd="0" presId="urn:microsoft.com/office/officeart/2005/8/layout/equation1"/>
    <dgm:cxn modelId="{C6DB9114-0BD1-4CB0-8F42-A133F3D86159}" type="presParOf" srcId="{4CE0943A-EE62-4DA6-A058-1B143E10F4D0}" destId="{1965B225-98D9-4DD5-BE2D-AC836CFC346F}" srcOrd="3" destOrd="0" presId="urn:microsoft.com/office/officeart/2005/8/layout/equation1"/>
    <dgm:cxn modelId="{755B9BF1-A651-4BF3-8948-58CB3E13B439}" type="presParOf" srcId="{4CE0943A-EE62-4DA6-A058-1B143E10F4D0}" destId="{9E5CAE18-8468-4EDB-B2A3-77DC3F3EAEE3}" srcOrd="4" destOrd="0" presId="urn:microsoft.com/office/officeart/2005/8/layout/equation1"/>
    <dgm:cxn modelId="{04C6FD89-BC76-46A1-A78D-6AE69C6CF689}" type="presParOf" srcId="{4CE0943A-EE62-4DA6-A058-1B143E10F4D0}" destId="{B95E9D0A-3137-4689-8205-F4AF81C0F30C}" srcOrd="5" destOrd="0" presId="urn:microsoft.com/office/officeart/2005/8/layout/equation1"/>
    <dgm:cxn modelId="{CBC992C9-8544-484F-BD92-21FA612F174C}" type="presParOf" srcId="{4CE0943A-EE62-4DA6-A058-1B143E10F4D0}" destId="{37F14035-ADF6-4C2E-A5F5-D21C9F660B6E}" srcOrd="6" destOrd="0" presId="urn:microsoft.com/office/officeart/2005/8/layout/equation1"/>
    <dgm:cxn modelId="{EB344F76-2BDF-4128-B682-B2135BFC2B12}" type="presParOf" srcId="{4CE0943A-EE62-4DA6-A058-1B143E10F4D0}" destId="{2FE1928F-957B-4639-AB1F-0B09F95DEF42}" srcOrd="7" destOrd="0" presId="urn:microsoft.com/office/officeart/2005/8/layout/equation1"/>
    <dgm:cxn modelId="{74304AC1-9817-477E-BCA3-8DCB165AD479}" type="presParOf" srcId="{4CE0943A-EE62-4DA6-A058-1B143E10F4D0}" destId="{B9BF1821-2A93-4E74-92A5-0B26A993BBF4}"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A60282-572E-4D4C-8FDB-7FED7334734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C176431-41D3-4D77-8DD8-FA3F4B00FDEE}">
      <dgm:prSet custT="1"/>
      <dgm:spPr/>
      <dgm:t>
        <a:bodyPr/>
        <a:lstStyle/>
        <a:p>
          <a:pPr>
            <a:lnSpc>
              <a:spcPct val="100000"/>
            </a:lnSpc>
          </a:pPr>
          <a:r>
            <a:rPr lang="en-US" sz="1800"/>
            <a:t>Identify challenges related to information sharing and data interoperability, and discuss strategies to fill information gaps.</a:t>
          </a:r>
        </a:p>
      </dgm:t>
    </dgm:pt>
    <dgm:pt modelId="{6EFDC262-A088-44DC-9BAB-FE88F822A587}" type="parTrans" cxnId="{BE5496BB-1452-47A0-BA49-27C7A30CFA1D}">
      <dgm:prSet/>
      <dgm:spPr/>
      <dgm:t>
        <a:bodyPr/>
        <a:lstStyle/>
        <a:p>
          <a:endParaRPr lang="en-US" sz="1400"/>
        </a:p>
      </dgm:t>
    </dgm:pt>
    <dgm:pt modelId="{729A1A7D-CA76-4EFF-AD4E-B4D375742BB2}" type="sibTrans" cxnId="{BE5496BB-1452-47A0-BA49-27C7A30CFA1D}">
      <dgm:prSet/>
      <dgm:spPr/>
      <dgm:t>
        <a:bodyPr/>
        <a:lstStyle/>
        <a:p>
          <a:endParaRPr lang="en-US" sz="1400"/>
        </a:p>
      </dgm:t>
    </dgm:pt>
    <dgm:pt modelId="{7FF1040C-9B8C-4015-9FD8-D3A27062F6B5}">
      <dgm:prSet custT="1"/>
      <dgm:spPr/>
      <dgm:t>
        <a:bodyPr/>
        <a:lstStyle/>
        <a:p>
          <a:pPr>
            <a:lnSpc>
              <a:spcPct val="100000"/>
            </a:lnSpc>
          </a:pPr>
          <a:r>
            <a:rPr lang="en-US" sz="1800"/>
            <a:t>Review Essential Elements of Information and Lifeline constructs and discuss processes and technologies for reporting.</a:t>
          </a:r>
        </a:p>
      </dgm:t>
    </dgm:pt>
    <dgm:pt modelId="{2E2BD6CF-F7DC-49E6-AD8A-E93A846DD0BF}" type="parTrans" cxnId="{A7C206A4-8546-4206-BA15-A517B73521A6}">
      <dgm:prSet/>
      <dgm:spPr/>
      <dgm:t>
        <a:bodyPr/>
        <a:lstStyle/>
        <a:p>
          <a:endParaRPr lang="en-US" sz="1400"/>
        </a:p>
      </dgm:t>
    </dgm:pt>
    <dgm:pt modelId="{CEA9FD03-5CF3-4EF5-B1B6-26924ADB5A08}" type="sibTrans" cxnId="{A7C206A4-8546-4206-BA15-A517B73521A6}">
      <dgm:prSet/>
      <dgm:spPr/>
      <dgm:t>
        <a:bodyPr/>
        <a:lstStyle/>
        <a:p>
          <a:endParaRPr lang="en-US" sz="1400"/>
        </a:p>
      </dgm:t>
    </dgm:pt>
    <dgm:pt modelId="{12362308-FB57-4B34-A77C-20EC1EFE2417}">
      <dgm:prSet custT="1"/>
      <dgm:spPr/>
      <dgm:t>
        <a:bodyPr/>
        <a:lstStyle/>
        <a:p>
          <a:pPr>
            <a:lnSpc>
              <a:spcPct val="100000"/>
            </a:lnSpc>
          </a:pPr>
          <a:r>
            <a:rPr lang="en-US" sz="1800"/>
            <a:t>Understand how technologies can be used to build partnerships and foster collaboration among agencies.</a:t>
          </a:r>
        </a:p>
      </dgm:t>
    </dgm:pt>
    <dgm:pt modelId="{0787D679-C948-4124-9F86-6E384230B4CF}" type="parTrans" cxnId="{9455BC55-7C29-49F1-96B9-152045687CD0}">
      <dgm:prSet/>
      <dgm:spPr/>
      <dgm:t>
        <a:bodyPr/>
        <a:lstStyle/>
        <a:p>
          <a:endParaRPr lang="en-US" sz="1400"/>
        </a:p>
      </dgm:t>
    </dgm:pt>
    <dgm:pt modelId="{F3BFFAD0-0B7B-45BC-96C9-019DBDD9B394}" type="sibTrans" cxnId="{9455BC55-7C29-49F1-96B9-152045687CD0}">
      <dgm:prSet/>
      <dgm:spPr/>
      <dgm:t>
        <a:bodyPr/>
        <a:lstStyle/>
        <a:p>
          <a:endParaRPr lang="en-US" sz="1400"/>
        </a:p>
      </dgm:t>
    </dgm:pt>
    <dgm:pt modelId="{8B1973A9-3141-4766-888F-37A4770CD274}" type="pres">
      <dgm:prSet presAssocID="{F4A60282-572E-4D4C-8FDB-7FED7334734A}" presName="root" presStyleCnt="0">
        <dgm:presLayoutVars>
          <dgm:dir/>
          <dgm:resizeHandles val="exact"/>
        </dgm:presLayoutVars>
      </dgm:prSet>
      <dgm:spPr/>
      <dgm:t>
        <a:bodyPr/>
        <a:lstStyle/>
        <a:p>
          <a:endParaRPr lang="en-US"/>
        </a:p>
      </dgm:t>
    </dgm:pt>
    <dgm:pt modelId="{BC52017D-A19B-40EC-B232-A86393029D0C}" type="pres">
      <dgm:prSet presAssocID="{2C176431-41D3-4D77-8DD8-FA3F4B00FDEE}" presName="compNode" presStyleCnt="0"/>
      <dgm:spPr/>
    </dgm:pt>
    <dgm:pt modelId="{AE56C6F6-087B-4D4C-9656-68645DEFEE59}" type="pres">
      <dgm:prSet presAssocID="{2C176431-41D3-4D77-8DD8-FA3F4B00FDEE}" presName="bgRect" presStyleLbl="bgShp" presStyleIdx="0" presStyleCnt="3"/>
      <dgm:spPr/>
    </dgm:pt>
    <dgm:pt modelId="{869A6EE9-33EE-411F-B191-44135097122A}" type="pres">
      <dgm:prSet presAssocID="{2C176431-41D3-4D77-8DD8-FA3F4B00FDEE}" presName="iconRect" presStyleLbl="node1" presStyleIdx="0" presStyleCnt="3" custScaleX="121000" custScaleY="121000"/>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xmlns="" r:embed="rId2"/>
              </a:ext>
            </a:extLst>
          </a:blip>
          <a:stretch>
            <a:fillRect/>
          </a:stretch>
        </a:blipFill>
      </dgm:spPr>
    </dgm:pt>
    <dgm:pt modelId="{986DAB02-8463-46D4-AA68-C11F96FF0763}" type="pres">
      <dgm:prSet presAssocID="{2C176431-41D3-4D77-8DD8-FA3F4B00FDEE}" presName="spaceRect" presStyleCnt="0"/>
      <dgm:spPr/>
    </dgm:pt>
    <dgm:pt modelId="{1CDD6B0B-1CF9-4B97-BB56-EF42919CE57E}" type="pres">
      <dgm:prSet presAssocID="{2C176431-41D3-4D77-8DD8-FA3F4B00FDEE}" presName="parTx" presStyleLbl="revTx" presStyleIdx="0" presStyleCnt="3" custScaleX="112804">
        <dgm:presLayoutVars>
          <dgm:chMax val="0"/>
          <dgm:chPref val="0"/>
        </dgm:presLayoutVars>
      </dgm:prSet>
      <dgm:spPr/>
      <dgm:t>
        <a:bodyPr/>
        <a:lstStyle/>
        <a:p>
          <a:endParaRPr lang="en-US"/>
        </a:p>
      </dgm:t>
    </dgm:pt>
    <dgm:pt modelId="{38CEBDC7-C0C1-43D7-A241-EB14D84CEE5C}" type="pres">
      <dgm:prSet presAssocID="{729A1A7D-CA76-4EFF-AD4E-B4D375742BB2}" presName="sibTrans" presStyleCnt="0"/>
      <dgm:spPr/>
    </dgm:pt>
    <dgm:pt modelId="{3ABE20B2-2671-479D-B6E2-C7F55DD4A07A}" type="pres">
      <dgm:prSet presAssocID="{7FF1040C-9B8C-4015-9FD8-D3A27062F6B5}" presName="compNode" presStyleCnt="0"/>
      <dgm:spPr/>
    </dgm:pt>
    <dgm:pt modelId="{6B438A37-46EB-4C82-ABBB-1B808BB4D8FB}" type="pres">
      <dgm:prSet presAssocID="{7FF1040C-9B8C-4015-9FD8-D3A27062F6B5}" presName="bgRect" presStyleLbl="bgShp" presStyleIdx="1" presStyleCnt="3"/>
      <dgm:spPr/>
    </dgm:pt>
    <dgm:pt modelId="{A0EC3060-388B-43C4-8E1D-4AC71E48B64E}" type="pres">
      <dgm:prSet presAssocID="{7FF1040C-9B8C-4015-9FD8-D3A27062F6B5}" presName="iconRect" presStyleLbl="node1" presStyleIdx="1" presStyleCnt="3" custScaleX="121000" custScaleY="121000"/>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a:blipFill>
      </dgm:spPr>
    </dgm:pt>
    <dgm:pt modelId="{F78A6A8B-6A3C-4B8C-A0B6-596BEBDC6777}" type="pres">
      <dgm:prSet presAssocID="{7FF1040C-9B8C-4015-9FD8-D3A27062F6B5}" presName="spaceRect" presStyleCnt="0"/>
      <dgm:spPr/>
    </dgm:pt>
    <dgm:pt modelId="{A7EC955E-D421-4230-9811-9261F4334A8A}" type="pres">
      <dgm:prSet presAssocID="{7FF1040C-9B8C-4015-9FD8-D3A27062F6B5}" presName="parTx" presStyleLbl="revTx" presStyleIdx="1" presStyleCnt="3" custScaleX="112782">
        <dgm:presLayoutVars>
          <dgm:chMax val="0"/>
          <dgm:chPref val="0"/>
        </dgm:presLayoutVars>
      </dgm:prSet>
      <dgm:spPr/>
      <dgm:t>
        <a:bodyPr/>
        <a:lstStyle/>
        <a:p>
          <a:endParaRPr lang="en-US"/>
        </a:p>
      </dgm:t>
    </dgm:pt>
    <dgm:pt modelId="{B61E2B49-17EC-44F1-B46E-966485BAAC6B}" type="pres">
      <dgm:prSet presAssocID="{CEA9FD03-5CF3-4EF5-B1B6-26924ADB5A08}" presName="sibTrans" presStyleCnt="0"/>
      <dgm:spPr/>
    </dgm:pt>
    <dgm:pt modelId="{8BC1623A-1D81-40FB-A9ED-94F4CD4673B1}" type="pres">
      <dgm:prSet presAssocID="{12362308-FB57-4B34-A77C-20EC1EFE2417}" presName="compNode" presStyleCnt="0"/>
      <dgm:spPr/>
    </dgm:pt>
    <dgm:pt modelId="{4A13BA9A-F5B9-4AEF-8F5D-90B7431FFADD}" type="pres">
      <dgm:prSet presAssocID="{12362308-FB57-4B34-A77C-20EC1EFE2417}" presName="bgRect" presStyleLbl="bgShp" presStyleIdx="2" presStyleCnt="3"/>
      <dgm:spPr/>
    </dgm:pt>
    <dgm:pt modelId="{B74383CB-4AF2-457F-A132-743E924924B6}" type="pres">
      <dgm:prSet presAssocID="{12362308-FB57-4B34-A77C-20EC1EFE2417}" presName="iconRect" presStyleLbl="node1" presStyleIdx="2" presStyleCnt="3" custScaleX="121000" custScaleY="121000"/>
      <dgm:spPr>
        <a:blipFill dpi="0" rotWithShape="1">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rcRect/>
          <a:stretch>
            <a:fillRect l="4790" t="8399" r="-4790" b="-8399"/>
          </a:stretch>
        </a:blipFill>
      </dgm:spPr>
    </dgm:pt>
    <dgm:pt modelId="{9ED57819-19E6-41D4-9213-618B59F460B5}" type="pres">
      <dgm:prSet presAssocID="{12362308-FB57-4B34-A77C-20EC1EFE2417}" presName="spaceRect" presStyleCnt="0"/>
      <dgm:spPr/>
    </dgm:pt>
    <dgm:pt modelId="{4F7C8049-4618-4FFF-BB49-520D5003E8AD}" type="pres">
      <dgm:prSet presAssocID="{12362308-FB57-4B34-A77C-20EC1EFE2417}" presName="parTx" presStyleLbl="revTx" presStyleIdx="2" presStyleCnt="3" custScaleX="112782">
        <dgm:presLayoutVars>
          <dgm:chMax val="0"/>
          <dgm:chPref val="0"/>
        </dgm:presLayoutVars>
      </dgm:prSet>
      <dgm:spPr/>
      <dgm:t>
        <a:bodyPr/>
        <a:lstStyle/>
        <a:p>
          <a:endParaRPr lang="en-US"/>
        </a:p>
      </dgm:t>
    </dgm:pt>
  </dgm:ptLst>
  <dgm:cxnLst>
    <dgm:cxn modelId="{A7C206A4-8546-4206-BA15-A517B73521A6}" srcId="{F4A60282-572E-4D4C-8FDB-7FED7334734A}" destId="{7FF1040C-9B8C-4015-9FD8-D3A27062F6B5}" srcOrd="1" destOrd="0" parTransId="{2E2BD6CF-F7DC-49E6-AD8A-E93A846DD0BF}" sibTransId="{CEA9FD03-5CF3-4EF5-B1B6-26924ADB5A08}"/>
    <dgm:cxn modelId="{BE5496BB-1452-47A0-BA49-27C7A30CFA1D}" srcId="{F4A60282-572E-4D4C-8FDB-7FED7334734A}" destId="{2C176431-41D3-4D77-8DD8-FA3F4B00FDEE}" srcOrd="0" destOrd="0" parTransId="{6EFDC262-A088-44DC-9BAB-FE88F822A587}" sibTransId="{729A1A7D-CA76-4EFF-AD4E-B4D375742BB2}"/>
    <dgm:cxn modelId="{F5A8A0C8-BA5D-4FC2-B336-4CC8FF9AB263}" type="presOf" srcId="{2C176431-41D3-4D77-8DD8-FA3F4B00FDEE}" destId="{1CDD6B0B-1CF9-4B97-BB56-EF42919CE57E}" srcOrd="0" destOrd="0" presId="urn:microsoft.com/office/officeart/2018/2/layout/IconVerticalSolidList"/>
    <dgm:cxn modelId="{B4182AF7-229B-43D2-B275-BA0C80FF947B}" type="presOf" srcId="{7FF1040C-9B8C-4015-9FD8-D3A27062F6B5}" destId="{A7EC955E-D421-4230-9811-9261F4334A8A}" srcOrd="0" destOrd="0" presId="urn:microsoft.com/office/officeart/2018/2/layout/IconVerticalSolidList"/>
    <dgm:cxn modelId="{72027925-D28F-4C1F-A5C5-EEB9E1E00398}" type="presOf" srcId="{F4A60282-572E-4D4C-8FDB-7FED7334734A}" destId="{8B1973A9-3141-4766-888F-37A4770CD274}" srcOrd="0" destOrd="0" presId="urn:microsoft.com/office/officeart/2018/2/layout/IconVerticalSolidList"/>
    <dgm:cxn modelId="{9455BC55-7C29-49F1-96B9-152045687CD0}" srcId="{F4A60282-572E-4D4C-8FDB-7FED7334734A}" destId="{12362308-FB57-4B34-A77C-20EC1EFE2417}" srcOrd="2" destOrd="0" parTransId="{0787D679-C948-4124-9F86-6E384230B4CF}" sibTransId="{F3BFFAD0-0B7B-45BC-96C9-019DBDD9B394}"/>
    <dgm:cxn modelId="{BC192501-3CB0-46BE-A6C9-060398705C72}" type="presOf" srcId="{12362308-FB57-4B34-A77C-20EC1EFE2417}" destId="{4F7C8049-4618-4FFF-BB49-520D5003E8AD}" srcOrd="0" destOrd="0" presId="urn:microsoft.com/office/officeart/2018/2/layout/IconVerticalSolidList"/>
    <dgm:cxn modelId="{B0EF64E8-06B5-4CBF-A424-2FC9E5F96F75}" type="presParOf" srcId="{8B1973A9-3141-4766-888F-37A4770CD274}" destId="{BC52017D-A19B-40EC-B232-A86393029D0C}" srcOrd="0" destOrd="0" presId="urn:microsoft.com/office/officeart/2018/2/layout/IconVerticalSolidList"/>
    <dgm:cxn modelId="{BF9764FA-23B2-4295-A723-D481715174D5}" type="presParOf" srcId="{BC52017D-A19B-40EC-B232-A86393029D0C}" destId="{AE56C6F6-087B-4D4C-9656-68645DEFEE59}" srcOrd="0" destOrd="0" presId="urn:microsoft.com/office/officeart/2018/2/layout/IconVerticalSolidList"/>
    <dgm:cxn modelId="{9CB8F94D-EEB4-4E47-8C10-36580E228E10}" type="presParOf" srcId="{BC52017D-A19B-40EC-B232-A86393029D0C}" destId="{869A6EE9-33EE-411F-B191-44135097122A}" srcOrd="1" destOrd="0" presId="urn:microsoft.com/office/officeart/2018/2/layout/IconVerticalSolidList"/>
    <dgm:cxn modelId="{B8074B37-DF88-4B71-84DE-2459C9E31025}" type="presParOf" srcId="{BC52017D-A19B-40EC-B232-A86393029D0C}" destId="{986DAB02-8463-46D4-AA68-C11F96FF0763}" srcOrd="2" destOrd="0" presId="urn:microsoft.com/office/officeart/2018/2/layout/IconVerticalSolidList"/>
    <dgm:cxn modelId="{740611F4-9185-471B-8B6E-704F4FC42FE5}" type="presParOf" srcId="{BC52017D-A19B-40EC-B232-A86393029D0C}" destId="{1CDD6B0B-1CF9-4B97-BB56-EF42919CE57E}" srcOrd="3" destOrd="0" presId="urn:microsoft.com/office/officeart/2018/2/layout/IconVerticalSolidList"/>
    <dgm:cxn modelId="{CED12573-FF25-44E0-9082-4B8A4C4AF749}" type="presParOf" srcId="{8B1973A9-3141-4766-888F-37A4770CD274}" destId="{38CEBDC7-C0C1-43D7-A241-EB14D84CEE5C}" srcOrd="1" destOrd="0" presId="urn:microsoft.com/office/officeart/2018/2/layout/IconVerticalSolidList"/>
    <dgm:cxn modelId="{1E7BBFCE-DFCC-40AA-8A5F-BB3D907AB75E}" type="presParOf" srcId="{8B1973A9-3141-4766-888F-37A4770CD274}" destId="{3ABE20B2-2671-479D-B6E2-C7F55DD4A07A}" srcOrd="2" destOrd="0" presId="urn:microsoft.com/office/officeart/2018/2/layout/IconVerticalSolidList"/>
    <dgm:cxn modelId="{B6F3053D-BF11-4676-BE9B-D71F29EE341B}" type="presParOf" srcId="{3ABE20B2-2671-479D-B6E2-C7F55DD4A07A}" destId="{6B438A37-46EB-4C82-ABBB-1B808BB4D8FB}" srcOrd="0" destOrd="0" presId="urn:microsoft.com/office/officeart/2018/2/layout/IconVerticalSolidList"/>
    <dgm:cxn modelId="{8FD40893-4BF3-4C7D-860C-E2FEC3468C52}" type="presParOf" srcId="{3ABE20B2-2671-479D-B6E2-C7F55DD4A07A}" destId="{A0EC3060-388B-43C4-8E1D-4AC71E48B64E}" srcOrd="1" destOrd="0" presId="urn:microsoft.com/office/officeart/2018/2/layout/IconVerticalSolidList"/>
    <dgm:cxn modelId="{F02BE6E1-15AF-4F2A-8E9E-4C436BC97AA5}" type="presParOf" srcId="{3ABE20B2-2671-479D-B6E2-C7F55DD4A07A}" destId="{F78A6A8B-6A3C-4B8C-A0B6-596BEBDC6777}" srcOrd="2" destOrd="0" presId="urn:microsoft.com/office/officeart/2018/2/layout/IconVerticalSolidList"/>
    <dgm:cxn modelId="{357E777E-7B63-496B-A04A-6739EF628F5B}" type="presParOf" srcId="{3ABE20B2-2671-479D-B6E2-C7F55DD4A07A}" destId="{A7EC955E-D421-4230-9811-9261F4334A8A}" srcOrd="3" destOrd="0" presId="urn:microsoft.com/office/officeart/2018/2/layout/IconVerticalSolidList"/>
    <dgm:cxn modelId="{1C39306F-66FD-4A0C-9957-5BB99847693B}" type="presParOf" srcId="{8B1973A9-3141-4766-888F-37A4770CD274}" destId="{B61E2B49-17EC-44F1-B46E-966485BAAC6B}" srcOrd="3" destOrd="0" presId="urn:microsoft.com/office/officeart/2018/2/layout/IconVerticalSolidList"/>
    <dgm:cxn modelId="{2EE572B3-AFD2-48E5-BAF4-3BAC947133CB}" type="presParOf" srcId="{8B1973A9-3141-4766-888F-37A4770CD274}" destId="{8BC1623A-1D81-40FB-A9ED-94F4CD4673B1}" srcOrd="4" destOrd="0" presId="urn:microsoft.com/office/officeart/2018/2/layout/IconVerticalSolidList"/>
    <dgm:cxn modelId="{36F3BAD9-461B-4758-94EA-45FBAE0C8318}" type="presParOf" srcId="{8BC1623A-1D81-40FB-A9ED-94F4CD4673B1}" destId="{4A13BA9A-F5B9-4AEF-8F5D-90B7431FFADD}" srcOrd="0" destOrd="0" presId="urn:microsoft.com/office/officeart/2018/2/layout/IconVerticalSolidList"/>
    <dgm:cxn modelId="{FF38D247-284A-4569-B479-005C3119C401}" type="presParOf" srcId="{8BC1623A-1D81-40FB-A9ED-94F4CD4673B1}" destId="{B74383CB-4AF2-457F-A132-743E924924B6}" srcOrd="1" destOrd="0" presId="urn:microsoft.com/office/officeart/2018/2/layout/IconVerticalSolidList"/>
    <dgm:cxn modelId="{A70CB946-7ECF-4AA9-8E39-F0785E267D87}" type="presParOf" srcId="{8BC1623A-1D81-40FB-A9ED-94F4CD4673B1}" destId="{9ED57819-19E6-41D4-9213-618B59F460B5}" srcOrd="2" destOrd="0" presId="urn:microsoft.com/office/officeart/2018/2/layout/IconVerticalSolidList"/>
    <dgm:cxn modelId="{7545C404-F50A-40A3-A7C0-DE190971C705}" type="presParOf" srcId="{8BC1623A-1D81-40FB-A9ED-94F4CD4673B1}" destId="{4F7C8049-4618-4FFF-BB49-520D5003E8A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32A6E5-D591-43B9-99BE-13845A6004B8}" type="datetimeFigureOut">
              <a:rPr lang="en-US" smtClean="0"/>
              <a:t>10/17/2019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29AB0-90E7-48E2-AD98-C7D3EA865CD8}" type="slidenum">
              <a:rPr lang="en-US" smtClean="0"/>
              <a:t>‹#›</a:t>
            </a:fld>
            <a:endParaRPr lang="en-US"/>
          </a:p>
        </p:txBody>
      </p:sp>
    </p:spTree>
    <p:extLst>
      <p:ext uri="{BB962C8B-B14F-4D97-AF65-F5344CB8AC3E}">
        <p14:creationId xmlns:p14="http://schemas.microsoft.com/office/powerpoint/2010/main" val="487599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arthquake.usgs.gov/earthquakes/events/1811-1812newmadrid/"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risp-cusec.opendata.arcgis.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4AF1F26-FA1A-4ECB-B32F-0CD74B074CA6}"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419081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329791-AF48-444D-9122-41D3EF54AE2E}"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2457897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Shaken Fury 2019, held from May 29-June 7, 2019, exercised the response and recovery of CUSEC states, FEMA Regions, FEMA HQ, National Guard Bureau, private sector, and nonprofit/crowdsource groups to a 7.7 Magnitude earthquake along the Cottonwood Grove Fault in the </a:t>
            </a:r>
            <a:r>
              <a:rPr lang="en-US" sz="1200" b="0" i="0" u="none" strike="noStrike" kern="1200" dirty="0">
                <a:solidFill>
                  <a:schemeClr val="tx1"/>
                </a:solidFill>
                <a:effectLst/>
                <a:latin typeface="+mn-lt"/>
                <a:ea typeface="+mn-ea"/>
                <a:cs typeface="+mn-cs"/>
                <a:hlinkClick r:id="rId3"/>
              </a:rPr>
              <a:t>New Madrid seismic zone</a:t>
            </a: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E329791-AF48-444D-9122-41D3EF54AE2E}" type="slidenum">
              <a:rPr 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1662012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9 overall IA objectives; however the first 4 were specifically </a:t>
            </a:r>
          </a:p>
        </p:txBody>
      </p:sp>
      <p:sp>
        <p:nvSpPr>
          <p:cNvPr id="4" name="Slide Number Placeholder 3"/>
          <p:cNvSpPr>
            <a:spLocks noGrp="1"/>
          </p:cNvSpPr>
          <p:nvPr>
            <p:ph type="sldNum" sz="quarter" idx="5"/>
          </p:nvPr>
        </p:nvSpPr>
        <p:spPr/>
        <p:txBody>
          <a:bodyPr/>
          <a:lstStyle/>
          <a:p>
            <a:fld id="{4EC4544E-B356-427C-B55B-D5F80F39EE58}" type="slidenum">
              <a:rPr 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1283689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EEIs set by the CUSEC Board of Directors with Input from CUSEC GIS/</a:t>
            </a:r>
            <a:r>
              <a:rPr lang="en-US" b="1" dirty="0" err="1"/>
              <a:t>iT</a:t>
            </a:r>
            <a:r>
              <a:rPr lang="en-US" b="1" dirty="0"/>
              <a:t> working Group</a:t>
            </a:r>
          </a:p>
          <a:p>
            <a:endParaRPr lang="en-US" dirty="0"/>
          </a:p>
          <a:p>
            <a:r>
              <a:rPr lang="en-US" sz="1200" kern="1200" dirty="0">
                <a:solidFill>
                  <a:schemeClr val="tx1"/>
                </a:solidFill>
                <a:effectLst/>
                <a:latin typeface="+mn-lt"/>
                <a:ea typeface="+mn-ea"/>
                <a:cs typeface="+mn-cs"/>
              </a:rPr>
              <a:t>CUSEC’s efforts to identify and develop EEIs for CUSEC states has been led by CUSEC’s GIS/IT Working Group since NLE 2011.  Formed in 2008, the GIS/IT Working Group is comprised of GIS and other technology professionals from the CUSEC member state emergency management agencies and other partner organizations. The group has been involved in several major multi-state planning efforts to improve situational awareness and use technology in disaster response and recovery by developing technical approaches to capture and share priority EEIs—originally referred to as Key Primary Indicators (KPIs)—established by the CUSEC Board of Directors. The original list for NLE 11 had seven KPIs that was expanded to 18 EEIs for CAPSTONE 2014, and then simplified to currently focus on seven priority EEIs that reside in the Regional Information Sharing Portal </a:t>
            </a:r>
            <a:endParaRPr lang="en-US" dirty="0"/>
          </a:p>
          <a:p>
            <a:endParaRPr lang="en-US" dirty="0"/>
          </a:p>
          <a:p>
            <a:pPr rtl="0" eaLnBrk="1" fontAlgn="t" latinLnBrk="0" hangingPunct="1"/>
            <a:r>
              <a:rPr lang="en-US" sz="1200" b="1" i="0" u="none" strike="noStrike" kern="1200" dirty="0">
                <a:solidFill>
                  <a:schemeClr val="tx1"/>
                </a:solidFill>
                <a:effectLst/>
                <a:latin typeface="+mn-lt"/>
                <a:ea typeface="+mn-ea"/>
                <a:cs typeface="+mn-cs"/>
              </a:rPr>
              <a:t>For NLE 2011, there were 7 Priority EEIs set</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0" i="0" u="none" strike="noStrike" kern="1200" dirty="0">
                <a:solidFill>
                  <a:schemeClr val="tx1"/>
                </a:solidFill>
                <a:effectLst/>
                <a:latin typeface="+mn-lt"/>
                <a:ea typeface="+mn-ea"/>
                <a:cs typeface="+mn-cs"/>
              </a:rPr>
              <a:t>Power Status</a:t>
            </a:r>
          </a:p>
          <a:p>
            <a:pPr rtl="0" eaLnBrk="1" fontAlgn="t" latinLnBrk="0" hangingPunct="1"/>
            <a:r>
              <a:rPr lang="en-US" sz="1200" b="0" i="0" u="none" strike="noStrike" kern="1200" dirty="0">
                <a:solidFill>
                  <a:schemeClr val="tx1"/>
                </a:solidFill>
                <a:effectLst/>
                <a:latin typeface="+mn-lt"/>
                <a:ea typeface="+mn-ea"/>
                <a:cs typeface="+mn-cs"/>
              </a:rPr>
              <a:t>Shelter Status</a:t>
            </a:r>
          </a:p>
          <a:p>
            <a:pPr rtl="0" eaLnBrk="1" fontAlgn="t" latinLnBrk="0" hangingPunct="1"/>
            <a:r>
              <a:rPr lang="en-US" sz="1200" b="0" i="0" u="none" strike="noStrike" kern="1200" dirty="0">
                <a:solidFill>
                  <a:schemeClr val="tx1"/>
                </a:solidFill>
                <a:effectLst/>
                <a:latin typeface="+mn-lt"/>
                <a:ea typeface="+mn-ea"/>
                <a:cs typeface="+mn-cs"/>
              </a:rPr>
              <a:t>Hospital Status</a:t>
            </a:r>
          </a:p>
          <a:p>
            <a:pPr rtl="0" eaLnBrk="1" fontAlgn="t" latinLnBrk="0" hangingPunct="1"/>
            <a:r>
              <a:rPr lang="en-US" sz="1200" b="0" i="0" u="none" strike="noStrike" kern="1200" dirty="0">
                <a:solidFill>
                  <a:schemeClr val="tx1"/>
                </a:solidFill>
                <a:effectLst/>
                <a:latin typeface="+mn-lt"/>
                <a:ea typeface="+mn-ea"/>
                <a:cs typeface="+mn-cs"/>
              </a:rPr>
              <a:t>Transportation Status</a:t>
            </a:r>
          </a:p>
          <a:p>
            <a:pPr rtl="0" eaLnBrk="1" fontAlgn="t" latinLnBrk="0" hangingPunct="1"/>
            <a:r>
              <a:rPr lang="en-US" sz="1200" b="0" i="0" u="none" strike="noStrike" kern="1200" dirty="0">
                <a:solidFill>
                  <a:schemeClr val="tx1"/>
                </a:solidFill>
                <a:effectLst/>
                <a:latin typeface="+mn-lt"/>
                <a:ea typeface="+mn-ea"/>
                <a:cs typeface="+mn-cs"/>
              </a:rPr>
              <a:t>Emergency Communications  Status</a:t>
            </a:r>
          </a:p>
          <a:p>
            <a:pPr rtl="0" eaLnBrk="1" fontAlgn="t" latinLnBrk="0" hangingPunct="1"/>
            <a:r>
              <a:rPr lang="en-US" sz="1200" b="0" i="0" u="none" strike="noStrike" kern="1200" dirty="0">
                <a:solidFill>
                  <a:schemeClr val="tx1"/>
                </a:solidFill>
                <a:effectLst/>
                <a:latin typeface="+mn-lt"/>
                <a:ea typeface="+mn-ea"/>
                <a:cs typeface="+mn-cs"/>
              </a:rPr>
              <a:t>Fatalities</a:t>
            </a:r>
          </a:p>
          <a:p>
            <a:pPr rtl="0" eaLnBrk="1" fontAlgn="t" latinLnBrk="0" hangingPunct="1"/>
            <a:r>
              <a:rPr lang="en-US" sz="1200" b="0" i="0" u="none" strike="noStrike" kern="1200" dirty="0">
                <a:solidFill>
                  <a:schemeClr val="tx1"/>
                </a:solidFill>
                <a:effectLst/>
                <a:latin typeface="+mn-lt"/>
                <a:ea typeface="+mn-ea"/>
                <a:cs typeface="+mn-cs"/>
              </a:rPr>
              <a:t>EOC Status</a:t>
            </a:r>
          </a:p>
          <a:p>
            <a:pPr rtl="0" eaLnBrk="1" fontAlgn="t" latinLnBrk="0" hangingPunct="1"/>
            <a:endParaRPr lang="en-US" sz="1200" b="0" i="0" u="none" strike="noStrike" kern="1200" dirty="0">
              <a:solidFill>
                <a:schemeClr val="tx1"/>
              </a:solidFill>
              <a:effectLst/>
              <a:latin typeface="+mn-lt"/>
              <a:ea typeface="+mn-ea"/>
              <a:cs typeface="+mn-cs"/>
            </a:endParaRPr>
          </a:p>
          <a:p>
            <a:pPr rtl="0" eaLnBrk="1" fontAlgn="t" latinLnBrk="0" hangingPunct="1"/>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8F85450-D7BD-344F-A292-A8D869A82FF3}" type="slidenum">
              <a:rPr 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156690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The CUSEC RISP enabled a new generation of whole-of-community information sharing between the states, FEMA Regions, FEMA HQ, National Guard Bureau, private sector, and nonprofit/crowdsource groups.  This level of information access heightened situational awareness and the ability to make informed decisions aligned to the seven FEMA Community Lifelines</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CUSEC Shaken Fury Hub Site was used during the exercise to provide access to information including regional power outages, gas station fuel availability, and business open-close status.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a:t>
            </a:r>
            <a:r>
              <a:rPr lang="en-US" b="1" dirty="0"/>
              <a:t>components</a:t>
            </a:r>
          </a:p>
          <a:p>
            <a:endParaRPr lang="en-US" b="1" dirty="0"/>
          </a:p>
          <a:p>
            <a:pPr lvl="0"/>
            <a:r>
              <a:rPr lang="en-US" b="1" dirty="0"/>
              <a:t>Coordinated </a:t>
            </a:r>
            <a:r>
              <a:rPr lang="en-US" sz="1200" b="1" kern="1200" dirty="0">
                <a:solidFill>
                  <a:schemeClr val="tx1"/>
                </a:solidFill>
                <a:effectLst/>
                <a:latin typeface="+mn-lt"/>
                <a:ea typeface="+mn-ea"/>
                <a:cs typeface="+mn-cs"/>
              </a:rPr>
              <a:t>Information Sharing:</a:t>
            </a:r>
            <a:r>
              <a:rPr lang="en-US" sz="1200" kern="1200" dirty="0">
                <a:solidFill>
                  <a:schemeClr val="tx1"/>
                </a:solidFill>
                <a:effectLst/>
                <a:latin typeface="+mn-lt"/>
                <a:ea typeface="+mn-ea"/>
                <a:cs typeface="+mn-cs"/>
              </a:rPr>
              <a:t>  The CUSEC RISP  is the regional information sharing hub, involves the CUSEC Member States and other partners into ArcGIS Online sharing groups where they can share data, web applications and other resources for use by other group members. For Shaken Fury, we’ll have an exercise specific group to allow group members to share content and applications to provide situational awareness. </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Information Products</a:t>
            </a:r>
            <a:r>
              <a:rPr lang="en-US" sz="1200" kern="1200" dirty="0">
                <a:solidFill>
                  <a:schemeClr val="tx1"/>
                </a:solidFill>
                <a:effectLst/>
                <a:latin typeface="+mn-lt"/>
                <a:ea typeface="+mn-ea"/>
                <a:cs typeface="+mn-cs"/>
              </a:rPr>
              <a:t>: The RCOP Viewer is an ArcGIS Online web application that consumes data shared in the RISP and that allows users to view EEIs from GIS and other incident management systems (IMS), such as WebEOC, that are shared by states. The RCOP Dashboard Series provides alternative dashboard style summaries of content shared in the RISP. These applications can provide a resource for those that do not have resources or GIS support of their own or can be implemented and customized locally using the shared content.</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Automation Scripts:</a:t>
            </a:r>
            <a:r>
              <a:rPr lang="en-US" sz="1200" kern="1200" dirty="0">
                <a:solidFill>
                  <a:schemeClr val="tx1"/>
                </a:solidFill>
                <a:effectLst/>
                <a:latin typeface="+mn-lt"/>
                <a:ea typeface="+mn-ea"/>
                <a:cs typeface="+mn-cs"/>
              </a:rPr>
              <a:t>  Data integration from external systems sometimes requires scripting to translate and provide standardized outputs. The power outage integration required developing Python-based scripts that leverage an established ArcGIS API approach to aggregate and summarize outages to county-level GIS outputs. Additionally, scripting was used to automate the generation of CUSEC Twitter updates by processing the U.S. Geological Survey (USGS) live earthquake feed, and transportation scripts provide a summary of CUSEC state 511 transportation information.</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Historical Data Archive:</a:t>
            </a:r>
            <a:r>
              <a:rPr lang="en-US" sz="1200" kern="1200" dirty="0">
                <a:solidFill>
                  <a:schemeClr val="tx1"/>
                </a:solidFill>
                <a:effectLst/>
                <a:latin typeface="+mn-lt"/>
                <a:ea typeface="+mn-ea"/>
                <a:cs typeface="+mn-cs"/>
              </a:rPr>
              <a:t> Background for this was an expressed requirement from States on the power outage data feed was to provide an archive of data that could support a summary of outages over an entire incident for planning or reporting purposes.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capability was expanded to provide WebEOC integration that allows states to archive the information and generate their own custom views and reports within WebEOC.</a:t>
            </a:r>
          </a:p>
        </p:txBody>
      </p:sp>
      <p:sp>
        <p:nvSpPr>
          <p:cNvPr id="4" name="Slide Number Placeholder 3"/>
          <p:cNvSpPr>
            <a:spLocks noGrp="1"/>
          </p:cNvSpPr>
          <p:nvPr>
            <p:ph type="sldNum" sz="quarter" idx="10"/>
          </p:nvPr>
        </p:nvSpPr>
        <p:spPr/>
        <p:txBody>
          <a:bodyPr/>
          <a:lstStyle/>
          <a:p>
            <a:fld id="{A42003F1-D88F-4A67-822B-881DC8AE2623}" type="slidenum">
              <a:rPr 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1403430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Update with bidirectional arrows</a:t>
            </a:r>
          </a:p>
          <a:p>
            <a:endParaRPr lang="en-US"/>
          </a:p>
          <a:p>
            <a:r>
              <a:rPr lang="en-US"/>
              <a:t>Goal for ISTF – where you fit into contributing or using products from these levels.</a:t>
            </a:r>
          </a:p>
        </p:txBody>
      </p:sp>
      <p:sp>
        <p:nvSpPr>
          <p:cNvPr id="4" name="Slide Number Placeholder 3"/>
          <p:cNvSpPr>
            <a:spLocks noGrp="1"/>
          </p:cNvSpPr>
          <p:nvPr>
            <p:ph type="sldNum" sz="quarter" idx="5"/>
          </p:nvPr>
        </p:nvSpPr>
        <p:spPr/>
        <p:txBody>
          <a:bodyPr/>
          <a:lstStyle/>
          <a:p>
            <a:fld id="{B8F85450-D7BD-344F-A292-A8D869A82FF3}" type="slidenum">
              <a:rPr 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2332908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329791-AF48-444D-9122-41D3EF54AE2E}"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2065837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Shaken Fury Hub site provided similar content as the main </a:t>
            </a:r>
            <a:r>
              <a:rPr lang="en-US" sz="1200" b="1" i="0" u="none" strike="noStrike" kern="1200" dirty="0">
                <a:solidFill>
                  <a:schemeClr val="tx1"/>
                </a:solidFill>
                <a:effectLst/>
                <a:latin typeface="+mn-lt"/>
                <a:ea typeface="+mn-ea"/>
                <a:cs typeface="+mn-cs"/>
                <a:hlinkClick r:id="rId3"/>
              </a:rPr>
              <a:t>CUSEC RISP Hub site</a:t>
            </a:r>
            <a:r>
              <a:rPr lang="en-US" sz="1200" b="0" i="0" kern="1200" dirty="0">
                <a:solidFill>
                  <a:schemeClr val="tx1"/>
                </a:solidFill>
                <a:effectLst/>
                <a:latin typeface="+mn-lt"/>
                <a:ea typeface="+mn-ea"/>
                <a:cs typeface="+mn-cs"/>
              </a:rPr>
              <a:t>, but was geared to providing simulated data for the exercise.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Shaken Fury, and the various engagements around the exercise, led to expanded usage of the RISP,</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Expanded usage of RISP, reaching over 290 total users during the exercise; approximately 1500 total page views during the exercise, 47% of which were from the three participating CUSEC states, with the rest from other states around the country. </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Examples of agencies/organizations that used or requested access to the RISP include: Housing and Urban Development (HUD); Federal Communications Commission (FCC); Cybersecurity and Infrastructure Security Agency (CISA); Department of Agriculture; U.S. Army Corps of Engineers; National Guard Bureau; FEMA Region IV; FEMA Region VIII; FEMA Public Assistance and Recovery; FEMA Crowdsourcing Unit; FEMA NBEOC; state of Montana; Tennessee and Kentucky ESFs; Florida Search and Rescue; Healthcare Ready.</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EC4544E-B356-427C-B55B-D5F80F39EE58}" type="slidenum">
              <a:rPr 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19937421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Developed post-CAPSTONE-14 to initiate new EEI Development effort focused on identifying existing systems and available for daily use.</a:t>
            </a:r>
          </a:p>
          <a:p>
            <a:r>
              <a:rPr lang="en-US" dirty="0"/>
              <a:t>CUSEC integrates data from more than 100 different electric utilities across the region to provide a county level summary of customers affected (30 minute updates).  Similar process is done by several states and shared with FEMA during disasters.</a:t>
            </a:r>
          </a:p>
          <a:p>
            <a:r>
              <a:rPr lang="en-US" dirty="0"/>
              <a:t>Event summaries have been compiled and included in requests for Presidential Declarations. </a:t>
            </a:r>
          </a:p>
          <a:p>
            <a:r>
              <a:rPr lang="en-US" dirty="0"/>
              <a:t>Updating based on suggestions to allow states ability to add missing counts for providers without automated systems.  Also allowing ‘over-ride’ capability to help for exercises.  Also adding summary reports.</a:t>
            </a:r>
          </a:p>
          <a:p>
            <a:r>
              <a:rPr lang="en-US" dirty="0"/>
              <a:t>DOE providing simulated outage data for Shaken Fury</a:t>
            </a:r>
          </a:p>
          <a:p>
            <a:endParaRPr lang="en-US" dirty="0"/>
          </a:p>
        </p:txBody>
      </p:sp>
      <p:sp>
        <p:nvSpPr>
          <p:cNvPr id="4" name="Slide Number Placeholder 3"/>
          <p:cNvSpPr>
            <a:spLocks noGrp="1"/>
          </p:cNvSpPr>
          <p:nvPr>
            <p:ph type="sldNum" sz="quarter" idx="5"/>
          </p:nvPr>
        </p:nvSpPr>
        <p:spPr/>
        <p:txBody>
          <a:bodyPr/>
          <a:lstStyle/>
          <a:p>
            <a:fld id="{FE329791-AF48-444D-9122-41D3EF54AE2E}" type="slidenum">
              <a:rPr 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582743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lnSpc>
                <a:spcPct val="90000"/>
              </a:lnSpc>
              <a:spcAft>
                <a:spcPts val="600"/>
              </a:spcAft>
              <a:buFont typeface="Arial" panose="020B0604020202020204" pitchFamily="34" charset="0"/>
              <a:buChar char="•"/>
            </a:pPr>
            <a:r>
              <a:rPr lang="en-US" sz="1200" dirty="0"/>
              <a:t>First tested by GasBuddy in 2012 during Hurricane Sandy to allow users to crowdsource stations with and without fuel</a:t>
            </a:r>
          </a:p>
          <a:p>
            <a:pPr marL="285750" indent="-228600">
              <a:lnSpc>
                <a:spcPct val="90000"/>
              </a:lnSpc>
              <a:spcAft>
                <a:spcPts val="600"/>
              </a:spcAft>
              <a:buFont typeface="Arial" panose="020B0604020202020204" pitchFamily="34" charset="0"/>
              <a:buChar char="•"/>
            </a:pPr>
            <a:r>
              <a:rPr lang="en-US" sz="1200" dirty="0"/>
              <a:t>Included by CUSEC in CAPSTONE 14 exercise shared as demonstration of information source</a:t>
            </a:r>
          </a:p>
          <a:p>
            <a:pPr marL="285750" indent="-228600">
              <a:lnSpc>
                <a:spcPct val="90000"/>
              </a:lnSpc>
              <a:spcAft>
                <a:spcPts val="600"/>
              </a:spcAft>
              <a:buFont typeface="Arial" panose="020B0604020202020204" pitchFamily="34" charset="0"/>
              <a:buChar char="•"/>
            </a:pPr>
            <a:r>
              <a:rPr lang="en-US" sz="1200" dirty="0"/>
              <a:t>Used by GasBuddy in 2016 for Hurricane Mathew and Colonial Pipeline Outage</a:t>
            </a:r>
          </a:p>
          <a:p>
            <a:pPr marL="285750" indent="-228600">
              <a:lnSpc>
                <a:spcPct val="90000"/>
              </a:lnSpc>
              <a:spcAft>
                <a:spcPts val="600"/>
              </a:spcAft>
              <a:buFont typeface="Arial" panose="020B0604020202020204" pitchFamily="34" charset="0"/>
              <a:buChar char="•"/>
            </a:pPr>
            <a:r>
              <a:rPr lang="en-US" sz="1200" dirty="0"/>
              <a:t>New features added in 2017 and tested in Hurricanes Harvey and Irma to allow to list their own outages.</a:t>
            </a:r>
          </a:p>
          <a:p>
            <a:pPr marL="285750" indent="-228600">
              <a:lnSpc>
                <a:spcPct val="90000"/>
              </a:lnSpc>
              <a:spcAft>
                <a:spcPts val="600"/>
              </a:spcAft>
              <a:buFont typeface="Arial" panose="020B0604020202020204" pitchFamily="34" charset="0"/>
              <a:buChar char="•"/>
            </a:pPr>
            <a:r>
              <a:rPr lang="en-US" sz="1200" dirty="0"/>
              <a:t>2018 Hurricane Season, GasBuddy began working with State and Federal Agencies to provide State Summaries</a:t>
            </a:r>
          </a:p>
          <a:p>
            <a:pPr marL="285750" indent="-228600">
              <a:lnSpc>
                <a:spcPct val="90000"/>
              </a:lnSpc>
              <a:spcAft>
                <a:spcPts val="600"/>
              </a:spcAft>
              <a:buFont typeface="Arial" panose="020B0604020202020204" pitchFamily="34" charset="0"/>
              <a:buChar char="•"/>
            </a:pPr>
            <a:r>
              <a:rPr lang="en-US" sz="1200" dirty="0"/>
              <a:t>Including in Shaken Fury 19 with FEMA providing station status analysis for stations in the immediate impact zone.  CUSEC RISP will have dashboard and summary reports</a:t>
            </a:r>
          </a:p>
          <a:p>
            <a:pPr marL="285750" indent="-228600">
              <a:lnSpc>
                <a:spcPct val="90000"/>
              </a:lnSpc>
              <a:spcAft>
                <a:spcPts val="600"/>
              </a:spcAft>
              <a:buFont typeface="Arial" panose="020B0604020202020204" pitchFamily="34" charset="0"/>
              <a:buChar char="•"/>
            </a:pPr>
            <a:r>
              <a:rPr lang="en-US" sz="1200" dirty="0"/>
              <a:t>Long-term goal is to establish a continuing relationship with GasBuddy to support standard reporting of information to CUSEC States</a:t>
            </a:r>
          </a:p>
          <a:p>
            <a:endParaRPr lang="en-US" dirty="0"/>
          </a:p>
        </p:txBody>
      </p:sp>
      <p:sp>
        <p:nvSpPr>
          <p:cNvPr id="4" name="Slide Number Placeholder 3"/>
          <p:cNvSpPr>
            <a:spLocks noGrp="1"/>
          </p:cNvSpPr>
          <p:nvPr>
            <p:ph type="sldNum" sz="quarter" idx="5"/>
          </p:nvPr>
        </p:nvSpPr>
        <p:spPr/>
        <p:txBody>
          <a:bodyPr/>
          <a:lstStyle/>
          <a:p>
            <a:fld id="{FE329791-AF48-444D-9122-41D3EF54AE2E}" type="slidenum">
              <a:rPr 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2596680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all participants.  Invite</a:t>
            </a:r>
            <a:r>
              <a:rPr lang="en-US" baseline="0" dirty="0" smtClean="0"/>
              <a:t> them to get refreshments before we start.  Introduce self, and have them briefly introduce themselves.  Ask what hazard mitigation is?  Acknowledge the answers and turn to the next slide.</a:t>
            </a:r>
            <a:endParaRPr lang="en-US" dirty="0"/>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422609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S&amp;T support staff worked with KYEM to align their Resource Request Dashboard to Lifelines, and incorporate this information into an Operations Dashboard format. This enabled KYEM to bucket resource requests by Lifeline.</a:t>
            </a:r>
          </a:p>
          <a:p>
            <a:r>
              <a:rPr lang="en-US" sz="1200" b="0" i="0" kern="1200" dirty="0">
                <a:solidFill>
                  <a:schemeClr val="tx1"/>
                </a:solidFill>
                <a:effectLst/>
                <a:latin typeface="+mn-lt"/>
                <a:ea typeface="+mn-ea"/>
                <a:cs typeface="+mn-cs"/>
              </a:rPr>
              <a:t>KYEM prepared a Lifeline-based dashboard, incorporating a blend of information obtained from within KY as well as regional/national information from the CUSEC RISP.</a:t>
            </a:r>
          </a:p>
          <a:p>
            <a:r>
              <a:rPr lang="en-US" sz="1200" b="0" i="0" kern="1200" dirty="0">
                <a:solidFill>
                  <a:schemeClr val="tx1"/>
                </a:solidFill>
                <a:effectLst/>
                <a:latin typeface="+mn-lt"/>
                <a:ea typeface="+mn-ea"/>
                <a:cs typeface="+mn-cs"/>
              </a:rPr>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EC4544E-B356-427C-B55B-D5F80F39EE58}" type="slidenum">
              <a:rPr 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551077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329791-AF48-444D-9122-41D3EF54AE2E}" type="slidenum">
              <a:rPr 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543499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F85450-D7BD-344F-A292-A8D869A82FF3}" type="slidenum">
              <a:rPr lang="en-US" smtClean="0">
                <a:solidFill>
                  <a:prstClr val="black"/>
                </a:solidFill>
              </a:rPr>
              <a:pPr/>
              <a:t>112</a:t>
            </a:fld>
            <a:endParaRPr lang="en-US">
              <a:solidFill>
                <a:prstClr val="black"/>
              </a:solidFill>
            </a:endParaRPr>
          </a:p>
        </p:txBody>
      </p:sp>
    </p:spTree>
    <p:extLst>
      <p:ext uri="{BB962C8B-B14F-4D97-AF65-F5344CB8AC3E}">
        <p14:creationId xmlns:p14="http://schemas.microsoft.com/office/powerpoint/2010/main" val="2165936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1580835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15856846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3480008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14545666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3986691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591317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eaLnBrk="1" hangingPunct="1"/>
            <a:r>
              <a:rPr lang="en-US" altLang="en-US" dirty="0"/>
              <a:t>	</a:t>
            </a:r>
          </a:p>
        </p:txBody>
      </p:sp>
    </p:spTree>
    <p:extLst>
      <p:ext uri="{BB962C8B-B14F-4D97-AF65-F5344CB8AC3E}">
        <p14:creationId xmlns:p14="http://schemas.microsoft.com/office/powerpoint/2010/main" val="3341154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9702604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08050">
              <a:defRPr>
                <a:solidFill>
                  <a:schemeClr val="tx1"/>
                </a:solidFill>
                <a:latin typeface="Calibri" pitchFamily="34" charset="0"/>
              </a:defRPr>
            </a:lvl1pPr>
            <a:lvl2pPr marL="742950" indent="-285750" defTabSz="908050">
              <a:defRPr>
                <a:solidFill>
                  <a:schemeClr val="tx1"/>
                </a:solidFill>
                <a:latin typeface="Calibri" pitchFamily="34" charset="0"/>
              </a:defRPr>
            </a:lvl2pPr>
            <a:lvl3pPr marL="1143000" indent="-228600" defTabSz="908050">
              <a:defRPr>
                <a:solidFill>
                  <a:schemeClr val="tx1"/>
                </a:solidFill>
                <a:latin typeface="Calibri" pitchFamily="34" charset="0"/>
              </a:defRPr>
            </a:lvl3pPr>
            <a:lvl4pPr marL="1600200" indent="-228600" defTabSz="908050">
              <a:defRPr>
                <a:solidFill>
                  <a:schemeClr val="tx1"/>
                </a:solidFill>
                <a:latin typeface="Calibri" pitchFamily="34" charset="0"/>
              </a:defRPr>
            </a:lvl4pPr>
            <a:lvl5pPr marL="2057400" indent="-228600" defTabSz="908050">
              <a:defRPr>
                <a:solidFill>
                  <a:schemeClr val="tx1"/>
                </a:solidFill>
                <a:latin typeface="Calibri" pitchFamily="34" charset="0"/>
              </a:defRPr>
            </a:lvl5pPr>
            <a:lvl6pPr marL="2514600" indent="-228600" defTabSz="908050" fontAlgn="base">
              <a:spcBef>
                <a:spcPct val="0"/>
              </a:spcBef>
              <a:spcAft>
                <a:spcPct val="0"/>
              </a:spcAft>
              <a:defRPr>
                <a:solidFill>
                  <a:schemeClr val="tx1"/>
                </a:solidFill>
                <a:latin typeface="Calibri" pitchFamily="34" charset="0"/>
              </a:defRPr>
            </a:lvl6pPr>
            <a:lvl7pPr marL="2971800" indent="-228600" defTabSz="908050" fontAlgn="base">
              <a:spcBef>
                <a:spcPct val="0"/>
              </a:spcBef>
              <a:spcAft>
                <a:spcPct val="0"/>
              </a:spcAft>
              <a:defRPr>
                <a:solidFill>
                  <a:schemeClr val="tx1"/>
                </a:solidFill>
                <a:latin typeface="Calibri" pitchFamily="34" charset="0"/>
              </a:defRPr>
            </a:lvl7pPr>
            <a:lvl8pPr marL="3429000" indent="-228600" defTabSz="908050" fontAlgn="base">
              <a:spcBef>
                <a:spcPct val="0"/>
              </a:spcBef>
              <a:spcAft>
                <a:spcPct val="0"/>
              </a:spcAft>
              <a:defRPr>
                <a:solidFill>
                  <a:schemeClr val="tx1"/>
                </a:solidFill>
                <a:latin typeface="Calibri" pitchFamily="34" charset="0"/>
              </a:defRPr>
            </a:lvl8pPr>
            <a:lvl9pPr marL="3886200" indent="-228600" defTabSz="90805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en-GB">
              <a:solidFill>
                <a:prstClr val="black"/>
              </a:solidFill>
              <a:latin typeface="Arial" charset="0"/>
              <a:ea typeface="MS PGothic" pitchFamily="34" charset="-128"/>
            </a:endParaRPr>
          </a:p>
        </p:txBody>
      </p:sp>
      <p:sp>
        <p:nvSpPr>
          <p:cNvPr id="21507" name="Rectangle 2"/>
          <p:cNvSpPr>
            <a:spLocks noGrp="1" noRot="1" noChangeAspect="1" noChangeArrowheads="1" noTextEdit="1"/>
          </p:cNvSpPr>
          <p:nvPr>
            <p:ph type="sldImg"/>
          </p:nvPr>
        </p:nvSpPr>
        <p:spPr bwMode="auto">
          <a:xfrm>
            <a:off x="382588" y="685800"/>
            <a:ext cx="6094412"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427" tIns="46215" rIns="92427" bIns="46215" numCol="1" anchor="t" anchorCtr="0" compatLnSpc="1">
            <a:prstTxWarp prst="textNoShape">
              <a:avLst/>
            </a:prstTxWarp>
          </a:bodyPr>
          <a:lstStyle/>
          <a:p>
            <a:pPr eaLnBrk="1" hangingPunct="1">
              <a:spcBef>
                <a:spcPct val="0"/>
              </a:spcBef>
              <a:buFontTx/>
              <a:buChar char="•"/>
            </a:pPr>
            <a:endParaRPr lang="en-US"/>
          </a:p>
        </p:txBody>
      </p:sp>
    </p:spTree>
    <p:extLst>
      <p:ext uri="{BB962C8B-B14F-4D97-AF65-F5344CB8AC3E}">
        <p14:creationId xmlns:p14="http://schemas.microsoft.com/office/powerpoint/2010/main" val="3864739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3066075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541126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080829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62037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949679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5FE01-87BF-43D9-AABE-6E0ED38670F0}"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1612986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161071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9333C77-0158-454C-844F-B7AB9BD7DAD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0186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94920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48541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70010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46048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547992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FF9F0C5-380F-41C2-899A-BAC0F0927E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10180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1148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792657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369629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68962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19954A3-9DFD-4C44-94BA-B95130A3BA1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436873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536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9333C77-0158-454C-844F-B7AB9BD7DAD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3717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387608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204359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bwMode="auto">
          <a:xfrm>
            <a:off x="0" y="2270127"/>
            <a:ext cx="12192000" cy="1463675"/>
          </a:xfrm>
          <a:prstGeom prst="rect">
            <a:avLst/>
          </a:prstGeom>
          <a:solidFill>
            <a:schemeClr val="accent1"/>
          </a:solidFill>
          <a:ln>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50000"/>
              </a:spcBef>
              <a:spcAft>
                <a:spcPct val="0"/>
              </a:spcAft>
              <a:defRPr/>
            </a:pPr>
            <a:endParaRPr lang="en-US" sz="2664" b="1">
              <a:solidFill>
                <a:srgbClr val="000000"/>
              </a:solidFill>
              <a:latin typeface="Arial" charset="0"/>
            </a:endParaRPr>
          </a:p>
        </p:txBody>
      </p:sp>
      <p:sp>
        <p:nvSpPr>
          <p:cNvPr id="5" name="Rectangle 4"/>
          <p:cNvSpPr/>
          <p:nvPr userDrawn="1"/>
        </p:nvSpPr>
        <p:spPr>
          <a:xfrm>
            <a:off x="0" y="838200"/>
            <a:ext cx="121920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8">
              <a:solidFill>
                <a:prstClr val="white"/>
              </a:solidFill>
            </a:endParaRPr>
          </a:p>
        </p:txBody>
      </p:sp>
      <p:sp>
        <p:nvSpPr>
          <p:cNvPr id="2" name="Title 1"/>
          <p:cNvSpPr>
            <a:spLocks noGrp="1"/>
          </p:cNvSpPr>
          <p:nvPr>
            <p:ph type="ctrTitle"/>
          </p:nvPr>
        </p:nvSpPr>
        <p:spPr>
          <a:xfrm>
            <a:off x="406400" y="2263776"/>
            <a:ext cx="11379200" cy="1470025"/>
          </a:xfrm>
        </p:spPr>
        <p:txBody>
          <a:bodyPr anchor="ctr"/>
          <a:lstStyle>
            <a:lvl1pPr algn="ctr">
              <a:defRPr sz="4796" spc="133" baseline="0">
                <a:solidFill>
                  <a:schemeClr val="bg1"/>
                </a:solidFill>
              </a:defRPr>
            </a:lvl1pPr>
          </a:lstStyle>
          <a:p>
            <a:r>
              <a:rPr lang="en-US"/>
              <a:t>Click to edit Master title style</a:t>
            </a:r>
          </a:p>
        </p:txBody>
      </p:sp>
      <p:sp>
        <p:nvSpPr>
          <p:cNvPr id="3" name="Subtitle 2"/>
          <p:cNvSpPr>
            <a:spLocks noGrp="1"/>
          </p:cNvSpPr>
          <p:nvPr>
            <p:ph type="subTitle" idx="1"/>
          </p:nvPr>
        </p:nvSpPr>
        <p:spPr>
          <a:xfrm>
            <a:off x="1828800" y="3810000"/>
            <a:ext cx="8534400" cy="1523999"/>
          </a:xfrm>
        </p:spPr>
        <p:txBody>
          <a:bodyPr/>
          <a:lstStyle>
            <a:lvl1pPr marL="0" indent="0" algn="ctr">
              <a:buNone/>
              <a:defRPr>
                <a:solidFill>
                  <a:schemeClr val="tx1">
                    <a:lumMod val="65000"/>
                    <a:lumOff val="35000"/>
                  </a:schemeClr>
                </a:solidFill>
              </a:defRPr>
            </a:lvl1pPr>
            <a:lvl2pPr marL="609036" indent="0" algn="ctr">
              <a:buNone/>
              <a:defRPr>
                <a:solidFill>
                  <a:schemeClr val="tx1">
                    <a:tint val="75000"/>
                  </a:schemeClr>
                </a:solidFill>
              </a:defRPr>
            </a:lvl2pPr>
            <a:lvl3pPr marL="1218072" indent="0" algn="ctr">
              <a:buNone/>
              <a:defRPr>
                <a:solidFill>
                  <a:schemeClr val="tx1">
                    <a:tint val="75000"/>
                  </a:schemeClr>
                </a:solidFill>
              </a:defRPr>
            </a:lvl3pPr>
            <a:lvl4pPr marL="1827108" indent="0" algn="ctr">
              <a:buNone/>
              <a:defRPr>
                <a:solidFill>
                  <a:schemeClr val="tx1">
                    <a:tint val="75000"/>
                  </a:schemeClr>
                </a:solidFill>
              </a:defRPr>
            </a:lvl4pPr>
            <a:lvl5pPr marL="2436144" indent="0" algn="ctr">
              <a:buNone/>
              <a:defRPr>
                <a:solidFill>
                  <a:schemeClr val="tx1">
                    <a:tint val="75000"/>
                  </a:schemeClr>
                </a:solidFill>
              </a:defRPr>
            </a:lvl5pPr>
            <a:lvl6pPr marL="3045181" indent="0" algn="ctr">
              <a:buNone/>
              <a:defRPr>
                <a:solidFill>
                  <a:schemeClr val="tx1">
                    <a:tint val="75000"/>
                  </a:schemeClr>
                </a:solidFill>
              </a:defRPr>
            </a:lvl6pPr>
            <a:lvl7pPr marL="3654217" indent="0" algn="ctr">
              <a:buNone/>
              <a:defRPr>
                <a:solidFill>
                  <a:schemeClr val="tx1">
                    <a:tint val="75000"/>
                  </a:schemeClr>
                </a:solidFill>
              </a:defRPr>
            </a:lvl7pPr>
            <a:lvl8pPr marL="4263253" indent="0" algn="ctr">
              <a:buNone/>
              <a:defRPr>
                <a:solidFill>
                  <a:schemeClr val="tx1">
                    <a:tint val="75000"/>
                  </a:schemeClr>
                </a:solidFill>
              </a:defRPr>
            </a:lvl8pPr>
            <a:lvl9pPr marL="4872289"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870515999"/>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4" name="Rectangle 3"/>
          <p:cNvSpPr/>
          <p:nvPr userDrawn="1"/>
        </p:nvSpPr>
        <p:spPr>
          <a:xfrm>
            <a:off x="0" y="838200"/>
            <a:ext cx="121920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8">
              <a:solidFill>
                <a:prstClr val="white"/>
              </a:solidFill>
            </a:endParaRPr>
          </a:p>
        </p:txBody>
      </p:sp>
      <p:sp>
        <p:nvSpPr>
          <p:cNvPr id="2" name="Title 1"/>
          <p:cNvSpPr>
            <a:spLocks noGrp="1"/>
          </p:cNvSpPr>
          <p:nvPr>
            <p:ph type="ctrTitle"/>
          </p:nvPr>
        </p:nvSpPr>
        <p:spPr>
          <a:xfrm>
            <a:off x="406400" y="1905000"/>
            <a:ext cx="11379200" cy="1470025"/>
          </a:xfrm>
        </p:spPr>
        <p:txBody>
          <a:bodyPr/>
          <a:lstStyle>
            <a:lvl1pPr algn="ctr">
              <a:defRPr sz="4796" spc="133" baseline="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828800" y="3657600"/>
            <a:ext cx="8534400" cy="1523999"/>
          </a:xfrm>
        </p:spPr>
        <p:txBody>
          <a:bodyPr/>
          <a:lstStyle>
            <a:lvl1pPr marL="0" indent="0" algn="ctr">
              <a:buNone/>
              <a:defRPr>
                <a:solidFill>
                  <a:schemeClr val="tx1">
                    <a:lumMod val="65000"/>
                    <a:lumOff val="35000"/>
                  </a:schemeClr>
                </a:solidFill>
              </a:defRPr>
            </a:lvl1pPr>
            <a:lvl2pPr marL="609036" indent="0" algn="ctr">
              <a:buNone/>
              <a:defRPr>
                <a:solidFill>
                  <a:schemeClr val="tx1">
                    <a:tint val="75000"/>
                  </a:schemeClr>
                </a:solidFill>
              </a:defRPr>
            </a:lvl2pPr>
            <a:lvl3pPr marL="1218072" indent="0" algn="ctr">
              <a:buNone/>
              <a:defRPr>
                <a:solidFill>
                  <a:schemeClr val="tx1">
                    <a:tint val="75000"/>
                  </a:schemeClr>
                </a:solidFill>
              </a:defRPr>
            </a:lvl3pPr>
            <a:lvl4pPr marL="1827108" indent="0" algn="ctr">
              <a:buNone/>
              <a:defRPr>
                <a:solidFill>
                  <a:schemeClr val="tx1">
                    <a:tint val="75000"/>
                  </a:schemeClr>
                </a:solidFill>
              </a:defRPr>
            </a:lvl4pPr>
            <a:lvl5pPr marL="2436144" indent="0" algn="ctr">
              <a:buNone/>
              <a:defRPr>
                <a:solidFill>
                  <a:schemeClr val="tx1">
                    <a:tint val="75000"/>
                  </a:schemeClr>
                </a:solidFill>
              </a:defRPr>
            </a:lvl5pPr>
            <a:lvl6pPr marL="3045181" indent="0" algn="ctr">
              <a:buNone/>
              <a:defRPr>
                <a:solidFill>
                  <a:schemeClr val="tx1">
                    <a:tint val="75000"/>
                  </a:schemeClr>
                </a:solidFill>
              </a:defRPr>
            </a:lvl6pPr>
            <a:lvl7pPr marL="3654217" indent="0" algn="ctr">
              <a:buNone/>
              <a:defRPr>
                <a:solidFill>
                  <a:schemeClr val="tx1">
                    <a:tint val="75000"/>
                  </a:schemeClr>
                </a:solidFill>
              </a:defRPr>
            </a:lvl7pPr>
            <a:lvl8pPr marL="4263253" indent="0" algn="ctr">
              <a:buNone/>
              <a:defRPr>
                <a:solidFill>
                  <a:schemeClr val="tx1">
                    <a:tint val="75000"/>
                  </a:schemeClr>
                </a:solidFill>
              </a:defRPr>
            </a:lvl8pPr>
            <a:lvl9pPr marL="4872289" indent="0" algn="ctr">
              <a:buNone/>
              <a:defRPr>
                <a:solidFill>
                  <a:schemeClr val="tx1">
                    <a:tint val="75000"/>
                  </a:schemeClr>
                </a:solidFill>
              </a:defRPr>
            </a:lvl9pPr>
          </a:lstStyle>
          <a:p>
            <a:r>
              <a:rPr lang="en-US"/>
              <a:t>Click to edit Master subtitle style</a:t>
            </a:r>
          </a:p>
        </p:txBody>
      </p:sp>
      <p:sp>
        <p:nvSpPr>
          <p:cNvPr id="6" name="Rectangle 5"/>
          <p:cNvSpPr>
            <a:spLocks noChangeArrowheads="1"/>
          </p:cNvSpPr>
          <p:nvPr userDrawn="1"/>
        </p:nvSpPr>
        <p:spPr bwMode="invGray">
          <a:xfrm flipV="1">
            <a:off x="0" y="3216303"/>
            <a:ext cx="12192000" cy="461345"/>
          </a:xfrm>
          <a:prstGeom prst="rect">
            <a:avLst/>
          </a:prstGeom>
          <a:solidFill>
            <a:schemeClr val="bg1">
              <a:lumMod val="85000"/>
            </a:schemeClr>
          </a:solidFill>
          <a:ln>
            <a:noFill/>
          </a:ln>
          <a:effectLst/>
        </p:spPr>
        <p:txBody>
          <a:bodyPr anchor="ctr">
            <a:spAutoFit/>
          </a:bodyPr>
          <a:lstStyle/>
          <a:p>
            <a:pPr>
              <a:defRPr/>
            </a:pPr>
            <a:endParaRPr lang="en-US" sz="2398">
              <a:solidFill>
                <a:srgbClr val="000000"/>
              </a:solidFill>
              <a:latin typeface="Arial" pitchFamily="34" charset="0"/>
              <a:cs typeface="Arial" charset="0"/>
            </a:endParaRPr>
          </a:p>
        </p:txBody>
      </p:sp>
    </p:spTree>
    <p:extLst>
      <p:ext uri="{BB962C8B-B14F-4D97-AF65-F5344CB8AC3E}">
        <p14:creationId xmlns:p14="http://schemas.microsoft.com/office/powerpoint/2010/main" val="3676422885"/>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Rectangle 2"/>
          <p:cNvSpPr/>
          <p:nvPr userDrawn="1"/>
        </p:nvSpPr>
        <p:spPr>
          <a:xfrm>
            <a:off x="0" y="3505201"/>
            <a:ext cx="12192000" cy="639764"/>
          </a:xfrm>
          <a:prstGeom prst="rect">
            <a:avLst/>
          </a:prstGeom>
          <a:solidFill>
            <a:schemeClr val="accent1"/>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lIns="91355" tIns="45678" rIns="91355" bIns="45678" anchor="ctr"/>
          <a:lstStyle/>
          <a:p>
            <a:pPr>
              <a:defRPr/>
            </a:pPr>
            <a:endParaRPr lang="en-US" sz="1865">
              <a:solidFill>
                <a:prstClr val="black"/>
              </a:solidFill>
            </a:endParaRPr>
          </a:p>
        </p:txBody>
      </p:sp>
      <p:sp>
        <p:nvSpPr>
          <p:cNvPr id="4" name="Rectangle 3"/>
          <p:cNvSpPr/>
          <p:nvPr userDrawn="1"/>
        </p:nvSpPr>
        <p:spPr>
          <a:xfrm>
            <a:off x="0" y="4098926"/>
            <a:ext cx="12192000" cy="46037"/>
          </a:xfrm>
          <a:prstGeom prst="rect">
            <a:avLst/>
          </a:prstGeom>
          <a:solidFill>
            <a:schemeClr val="bg2"/>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lIns="91355" tIns="45678" rIns="91355" bIns="45678" anchor="ctr"/>
          <a:lstStyle/>
          <a:p>
            <a:pPr>
              <a:defRPr/>
            </a:pPr>
            <a:endParaRPr lang="en-US" sz="1865">
              <a:solidFill>
                <a:prstClr val="black"/>
              </a:solidFill>
            </a:endParaRPr>
          </a:p>
        </p:txBody>
      </p:sp>
      <p:sp>
        <p:nvSpPr>
          <p:cNvPr id="6" name="Rectangle 24"/>
          <p:cNvSpPr>
            <a:spLocks noChangeArrowheads="1"/>
          </p:cNvSpPr>
          <p:nvPr userDrawn="1"/>
        </p:nvSpPr>
        <p:spPr bwMode="auto">
          <a:xfrm>
            <a:off x="9556751" y="6591300"/>
            <a:ext cx="25400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fontAlgn="base">
              <a:spcBef>
                <a:spcPct val="0"/>
              </a:spcBef>
              <a:spcAft>
                <a:spcPct val="0"/>
              </a:spcAft>
            </a:pPr>
            <a:r>
              <a:rPr lang="en-US" sz="1066">
                <a:solidFill>
                  <a:srgbClr val="595959"/>
                </a:solidFill>
                <a:cs typeface="Arial" charset="0"/>
              </a:rPr>
              <a:t> </a:t>
            </a:r>
            <a:fld id="{4B927597-DD84-49E9-A701-7BC1F0534D22}" type="slidenum">
              <a:rPr lang="en-US" sz="1066">
                <a:solidFill>
                  <a:srgbClr val="595959"/>
                </a:solidFill>
                <a:cs typeface="Arial" charset="0"/>
              </a:rPr>
              <a:pPr algn="r" fontAlgn="base">
                <a:spcBef>
                  <a:spcPct val="0"/>
                </a:spcBef>
                <a:spcAft>
                  <a:spcPct val="0"/>
                </a:spcAft>
              </a:pPr>
              <a:t>‹#›</a:t>
            </a:fld>
            <a:endParaRPr lang="en-US" sz="1066">
              <a:solidFill>
                <a:srgbClr val="595959"/>
              </a:solidFill>
              <a:cs typeface="Arial" charset="0"/>
            </a:endParaRPr>
          </a:p>
        </p:txBody>
      </p:sp>
      <p:sp>
        <p:nvSpPr>
          <p:cNvPr id="2" name="Title 1"/>
          <p:cNvSpPr>
            <a:spLocks noGrp="1"/>
          </p:cNvSpPr>
          <p:nvPr>
            <p:ph type="title"/>
          </p:nvPr>
        </p:nvSpPr>
        <p:spPr>
          <a:xfrm>
            <a:off x="406400" y="3505201"/>
            <a:ext cx="11379200" cy="552450"/>
          </a:xfrm>
        </p:spPr>
        <p:txBody>
          <a:bodyPr/>
          <a:lstStyle>
            <a:lvl1pPr>
              <a:defRPr>
                <a:solidFill>
                  <a:schemeClr val="bg1"/>
                </a:solidFill>
              </a:defRPr>
            </a:lvl1pPr>
          </a:lstStyle>
          <a:p>
            <a:r>
              <a:rPr lang="en-US"/>
              <a:t>Click to edit Master title style</a:t>
            </a:r>
          </a:p>
        </p:txBody>
      </p:sp>
      <p:pic>
        <p:nvPicPr>
          <p:cNvPr id="7" name="Picture 2" descr="K:\CorpComm\ExecCommDesign\_1APresentationProduction\_Internal Comm\1_Logos\ABS Companies Logo\D1853_ABS Companies_Logo_hal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55200" y="6315868"/>
            <a:ext cx="1837267" cy="47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0892263"/>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4903343"/>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06400" y="1066800"/>
            <a:ext cx="5486400" cy="5105400"/>
          </a:xfrm>
        </p:spPr>
        <p:txBody>
          <a:bodyPr>
            <a:normAutofit/>
          </a:bodyPr>
          <a:lstStyle>
            <a:lvl1pPr>
              <a:defRPr sz="2664">
                <a:solidFill>
                  <a:schemeClr val="tx1">
                    <a:lumMod val="65000"/>
                    <a:lumOff val="35000"/>
                  </a:schemeClr>
                </a:solidFill>
              </a:defRPr>
            </a:lvl1pPr>
            <a:lvl2pPr>
              <a:defRPr sz="2398">
                <a:solidFill>
                  <a:schemeClr val="tx1">
                    <a:lumMod val="65000"/>
                    <a:lumOff val="35000"/>
                  </a:schemeClr>
                </a:solidFill>
              </a:defRPr>
            </a:lvl2pPr>
            <a:lvl3pPr>
              <a:defRPr sz="2131">
                <a:solidFill>
                  <a:schemeClr val="tx1">
                    <a:lumMod val="65000"/>
                    <a:lumOff val="35000"/>
                  </a:schemeClr>
                </a:solidFill>
              </a:defRPr>
            </a:lvl3pPr>
            <a:lvl4pPr>
              <a:defRPr sz="1865">
                <a:solidFill>
                  <a:schemeClr val="tx1">
                    <a:lumMod val="65000"/>
                    <a:lumOff val="35000"/>
                  </a:schemeClr>
                </a:solidFill>
              </a:defRPr>
            </a:lvl4pPr>
            <a:lvl5pPr>
              <a:defRPr sz="1865">
                <a:solidFill>
                  <a:schemeClr val="tx1">
                    <a:lumMod val="65000"/>
                    <a:lumOff val="35000"/>
                  </a:schemeClr>
                </a:solidFill>
              </a:defRPr>
            </a:lvl5pPr>
            <a:lvl6pPr>
              <a:defRPr sz="2398"/>
            </a:lvl6pPr>
            <a:lvl7pPr>
              <a:defRPr sz="2398"/>
            </a:lvl7pPr>
            <a:lvl8pPr>
              <a:defRPr sz="2398"/>
            </a:lvl8pPr>
            <a:lvl9pPr>
              <a:defRPr sz="23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9200" y="1066800"/>
            <a:ext cx="5486400" cy="5105400"/>
          </a:xfrm>
        </p:spPr>
        <p:txBody>
          <a:bodyPr>
            <a:normAutofit/>
          </a:bodyPr>
          <a:lstStyle>
            <a:lvl1pPr>
              <a:defRPr sz="2664">
                <a:solidFill>
                  <a:schemeClr val="tx1">
                    <a:lumMod val="65000"/>
                    <a:lumOff val="35000"/>
                  </a:schemeClr>
                </a:solidFill>
              </a:defRPr>
            </a:lvl1pPr>
            <a:lvl2pPr>
              <a:defRPr sz="2398">
                <a:solidFill>
                  <a:schemeClr val="tx1">
                    <a:lumMod val="65000"/>
                    <a:lumOff val="35000"/>
                  </a:schemeClr>
                </a:solidFill>
              </a:defRPr>
            </a:lvl2pPr>
            <a:lvl3pPr>
              <a:defRPr sz="2131">
                <a:solidFill>
                  <a:schemeClr val="tx1">
                    <a:lumMod val="65000"/>
                    <a:lumOff val="35000"/>
                  </a:schemeClr>
                </a:solidFill>
              </a:defRPr>
            </a:lvl3pPr>
            <a:lvl4pPr>
              <a:defRPr sz="1865">
                <a:solidFill>
                  <a:schemeClr val="tx1">
                    <a:lumMod val="65000"/>
                    <a:lumOff val="35000"/>
                  </a:schemeClr>
                </a:solidFill>
              </a:defRPr>
            </a:lvl4pPr>
            <a:lvl5pPr>
              <a:defRPr sz="1865">
                <a:solidFill>
                  <a:schemeClr val="tx1">
                    <a:lumMod val="65000"/>
                    <a:lumOff val="35000"/>
                  </a:schemeClr>
                </a:solidFill>
              </a:defRPr>
            </a:lvl5pPr>
            <a:lvl6pPr>
              <a:defRPr sz="2398"/>
            </a:lvl6pPr>
            <a:lvl7pPr>
              <a:defRPr sz="2398"/>
            </a:lvl7pPr>
            <a:lvl8pPr>
              <a:defRPr sz="2398"/>
            </a:lvl8pPr>
            <a:lvl9pPr>
              <a:defRPr sz="23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2844812"/>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85794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10" name="Text Placeholder 2"/>
          <p:cNvSpPr>
            <a:spLocks noGrp="1"/>
          </p:cNvSpPr>
          <p:nvPr>
            <p:ph type="body" idx="13"/>
          </p:nvPr>
        </p:nvSpPr>
        <p:spPr>
          <a:xfrm>
            <a:off x="406400" y="973822"/>
            <a:ext cx="5486400" cy="457201"/>
          </a:xfrm>
        </p:spPr>
        <p:txBody>
          <a:bodyPr anchor="b">
            <a:normAutofit/>
          </a:bodyPr>
          <a:lstStyle>
            <a:lvl1pPr marL="0" indent="0">
              <a:buNone/>
              <a:defRPr sz="2664" b="0">
                <a:solidFill>
                  <a:schemeClr val="bg2"/>
                </a:solidFill>
              </a:defRPr>
            </a:lvl1pPr>
            <a:lvl2pPr marL="609036" indent="0">
              <a:buNone/>
              <a:defRPr sz="2664" b="1"/>
            </a:lvl2pPr>
            <a:lvl3pPr marL="1218072" indent="0">
              <a:buNone/>
              <a:defRPr sz="2398" b="1"/>
            </a:lvl3pPr>
            <a:lvl4pPr marL="1827108" indent="0">
              <a:buNone/>
              <a:defRPr sz="2131" b="1"/>
            </a:lvl4pPr>
            <a:lvl5pPr marL="2436144" indent="0">
              <a:buNone/>
              <a:defRPr sz="2131" b="1"/>
            </a:lvl5pPr>
            <a:lvl6pPr marL="3045181" indent="0">
              <a:buNone/>
              <a:defRPr sz="2131" b="1"/>
            </a:lvl6pPr>
            <a:lvl7pPr marL="3654217" indent="0">
              <a:buNone/>
              <a:defRPr sz="2131" b="1"/>
            </a:lvl7pPr>
            <a:lvl8pPr marL="4263253" indent="0">
              <a:buNone/>
              <a:defRPr sz="2131" b="1"/>
            </a:lvl8pPr>
            <a:lvl9pPr marL="4872289" indent="0">
              <a:buNone/>
              <a:defRPr sz="2131" b="1"/>
            </a:lvl9pPr>
          </a:lstStyle>
          <a:p>
            <a:pPr lvl="0"/>
            <a:r>
              <a:rPr lang="en-US"/>
              <a:t>Click to edit Master text styles</a:t>
            </a:r>
          </a:p>
        </p:txBody>
      </p:sp>
      <p:sp>
        <p:nvSpPr>
          <p:cNvPr id="11" name="Content Placeholder 3"/>
          <p:cNvSpPr>
            <a:spLocks noGrp="1"/>
          </p:cNvSpPr>
          <p:nvPr>
            <p:ph sz="half" idx="14"/>
          </p:nvPr>
        </p:nvSpPr>
        <p:spPr>
          <a:xfrm>
            <a:off x="406400" y="1431022"/>
            <a:ext cx="5486400" cy="4876800"/>
          </a:xfrm>
        </p:spPr>
        <p:txBody>
          <a:bodyPr>
            <a:normAutofit/>
          </a:bodyPr>
          <a:lstStyle>
            <a:lvl1pPr>
              <a:defRPr sz="2131">
                <a:solidFill>
                  <a:schemeClr val="tx1">
                    <a:lumMod val="65000"/>
                    <a:lumOff val="35000"/>
                  </a:schemeClr>
                </a:solidFill>
              </a:defRPr>
            </a:lvl1pPr>
            <a:lvl2pPr>
              <a:defRPr sz="1865">
                <a:solidFill>
                  <a:schemeClr val="tx1">
                    <a:lumMod val="65000"/>
                    <a:lumOff val="35000"/>
                  </a:schemeClr>
                </a:solidFill>
              </a:defRPr>
            </a:lvl2pPr>
            <a:lvl3pPr>
              <a:defRPr sz="1599">
                <a:solidFill>
                  <a:schemeClr val="tx1">
                    <a:lumMod val="65000"/>
                    <a:lumOff val="35000"/>
                  </a:schemeClr>
                </a:solidFill>
              </a:defRPr>
            </a:lvl3pPr>
            <a:lvl4pPr>
              <a:defRPr sz="1465">
                <a:solidFill>
                  <a:schemeClr val="tx1">
                    <a:lumMod val="65000"/>
                    <a:lumOff val="35000"/>
                  </a:schemeClr>
                </a:solidFill>
              </a:defRPr>
            </a:lvl4pPr>
            <a:lvl5pPr>
              <a:defRPr sz="1465">
                <a:solidFill>
                  <a:schemeClr val="tx1">
                    <a:lumMod val="65000"/>
                    <a:lumOff val="35000"/>
                  </a:schemeClr>
                </a:solidFill>
              </a:defRPr>
            </a:lvl5pPr>
            <a:lvl6pPr>
              <a:defRPr sz="2131"/>
            </a:lvl6pPr>
            <a:lvl7pPr>
              <a:defRPr sz="2131"/>
            </a:lvl7pPr>
            <a:lvl8pPr>
              <a:defRPr sz="2131"/>
            </a:lvl8pPr>
            <a:lvl9pPr>
              <a:defRPr sz="213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p:cNvSpPr>
            <a:spLocks noGrp="1"/>
          </p:cNvSpPr>
          <p:nvPr>
            <p:ph type="body" sz="quarter" idx="15"/>
          </p:nvPr>
        </p:nvSpPr>
        <p:spPr>
          <a:xfrm>
            <a:off x="6288015" y="973822"/>
            <a:ext cx="5486400" cy="457201"/>
          </a:xfrm>
        </p:spPr>
        <p:txBody>
          <a:bodyPr anchor="b">
            <a:normAutofit/>
          </a:bodyPr>
          <a:lstStyle>
            <a:lvl1pPr marL="0" indent="0">
              <a:buNone/>
              <a:defRPr sz="2664" b="0">
                <a:solidFill>
                  <a:schemeClr val="bg2"/>
                </a:solidFill>
              </a:defRPr>
            </a:lvl1pPr>
            <a:lvl2pPr marL="609036" indent="0">
              <a:buNone/>
              <a:defRPr sz="2664" b="1"/>
            </a:lvl2pPr>
            <a:lvl3pPr marL="1218072" indent="0">
              <a:buNone/>
              <a:defRPr sz="2398" b="1"/>
            </a:lvl3pPr>
            <a:lvl4pPr marL="1827108" indent="0">
              <a:buNone/>
              <a:defRPr sz="2131" b="1"/>
            </a:lvl4pPr>
            <a:lvl5pPr marL="2436144" indent="0">
              <a:buNone/>
              <a:defRPr sz="2131" b="1"/>
            </a:lvl5pPr>
            <a:lvl6pPr marL="3045181" indent="0">
              <a:buNone/>
              <a:defRPr sz="2131" b="1"/>
            </a:lvl6pPr>
            <a:lvl7pPr marL="3654217" indent="0">
              <a:buNone/>
              <a:defRPr sz="2131" b="1"/>
            </a:lvl7pPr>
            <a:lvl8pPr marL="4263253" indent="0">
              <a:buNone/>
              <a:defRPr sz="2131" b="1"/>
            </a:lvl8pPr>
            <a:lvl9pPr marL="4872289" indent="0">
              <a:buNone/>
              <a:defRPr sz="2131" b="1"/>
            </a:lvl9pPr>
          </a:lstStyle>
          <a:p>
            <a:pPr lvl="0"/>
            <a:r>
              <a:rPr lang="en-US"/>
              <a:t>Click to edit Master text styles</a:t>
            </a:r>
          </a:p>
        </p:txBody>
      </p:sp>
      <p:sp>
        <p:nvSpPr>
          <p:cNvPr id="13" name="Content Placeholder 5"/>
          <p:cNvSpPr>
            <a:spLocks noGrp="1"/>
          </p:cNvSpPr>
          <p:nvPr>
            <p:ph sz="quarter" idx="16"/>
          </p:nvPr>
        </p:nvSpPr>
        <p:spPr>
          <a:xfrm>
            <a:off x="6288015" y="1431022"/>
            <a:ext cx="5486400" cy="4876800"/>
          </a:xfrm>
        </p:spPr>
        <p:txBody>
          <a:bodyPr>
            <a:normAutofit/>
          </a:bodyPr>
          <a:lstStyle>
            <a:lvl1pPr>
              <a:defRPr sz="2131">
                <a:solidFill>
                  <a:schemeClr val="tx1">
                    <a:lumMod val="65000"/>
                    <a:lumOff val="35000"/>
                  </a:schemeClr>
                </a:solidFill>
              </a:defRPr>
            </a:lvl1pPr>
            <a:lvl2pPr>
              <a:defRPr sz="1865">
                <a:solidFill>
                  <a:schemeClr val="tx1">
                    <a:lumMod val="65000"/>
                    <a:lumOff val="35000"/>
                  </a:schemeClr>
                </a:solidFill>
              </a:defRPr>
            </a:lvl2pPr>
            <a:lvl3pPr>
              <a:defRPr sz="1599">
                <a:solidFill>
                  <a:schemeClr val="tx1">
                    <a:lumMod val="65000"/>
                    <a:lumOff val="35000"/>
                  </a:schemeClr>
                </a:solidFill>
              </a:defRPr>
            </a:lvl3pPr>
            <a:lvl4pPr>
              <a:defRPr sz="1465">
                <a:solidFill>
                  <a:schemeClr val="tx1">
                    <a:lumMod val="65000"/>
                    <a:lumOff val="35000"/>
                  </a:schemeClr>
                </a:solidFill>
              </a:defRPr>
            </a:lvl4pPr>
            <a:lvl5pPr>
              <a:defRPr sz="1465">
                <a:solidFill>
                  <a:schemeClr val="tx1">
                    <a:lumMod val="65000"/>
                    <a:lumOff val="35000"/>
                  </a:schemeClr>
                </a:solidFill>
              </a:defRPr>
            </a:lvl5pPr>
            <a:lvl6pPr>
              <a:defRPr sz="2131"/>
            </a:lvl6pPr>
            <a:lvl7pPr>
              <a:defRPr sz="2131"/>
            </a:lvl7pPr>
            <a:lvl8pPr>
              <a:defRPr sz="2131"/>
            </a:lvl8pPr>
            <a:lvl9pPr>
              <a:defRPr sz="213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3365456"/>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cxnSp>
        <p:nvCxnSpPr>
          <p:cNvPr id="14" name="Straight Connector 13"/>
          <p:cNvCxnSpPr/>
          <p:nvPr userDrawn="1"/>
        </p:nvCxnSpPr>
        <p:spPr>
          <a:xfrm>
            <a:off x="6096000" y="1127125"/>
            <a:ext cx="0" cy="5181600"/>
          </a:xfrm>
          <a:prstGeom prst="line">
            <a:avLst/>
          </a:prstGeom>
          <a:ln w="63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406400" y="3641725"/>
            <a:ext cx="11379200" cy="0"/>
          </a:xfrm>
          <a:prstGeom prst="line">
            <a:avLst/>
          </a:prstGeom>
          <a:ln w="63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06400" y="975041"/>
            <a:ext cx="5486400" cy="457201"/>
          </a:xfrm>
        </p:spPr>
        <p:txBody>
          <a:bodyPr anchor="b">
            <a:normAutofit/>
          </a:bodyPr>
          <a:lstStyle>
            <a:lvl1pPr marL="0" indent="0">
              <a:buNone/>
              <a:defRPr sz="2664" b="0">
                <a:solidFill>
                  <a:schemeClr val="bg2"/>
                </a:solidFill>
              </a:defRPr>
            </a:lvl1pPr>
            <a:lvl2pPr marL="609036" indent="0">
              <a:buNone/>
              <a:defRPr sz="2664" b="1"/>
            </a:lvl2pPr>
            <a:lvl3pPr marL="1218072" indent="0">
              <a:buNone/>
              <a:defRPr sz="2398" b="1"/>
            </a:lvl3pPr>
            <a:lvl4pPr marL="1827108" indent="0">
              <a:buNone/>
              <a:defRPr sz="2131" b="1"/>
            </a:lvl4pPr>
            <a:lvl5pPr marL="2436144" indent="0">
              <a:buNone/>
              <a:defRPr sz="2131" b="1"/>
            </a:lvl5pPr>
            <a:lvl6pPr marL="3045181" indent="0">
              <a:buNone/>
              <a:defRPr sz="2131" b="1"/>
            </a:lvl6pPr>
            <a:lvl7pPr marL="3654217" indent="0">
              <a:buNone/>
              <a:defRPr sz="2131" b="1"/>
            </a:lvl7pPr>
            <a:lvl8pPr marL="4263253" indent="0">
              <a:buNone/>
              <a:defRPr sz="2131" b="1"/>
            </a:lvl8pPr>
            <a:lvl9pPr marL="4872289" indent="0">
              <a:buNone/>
              <a:defRPr sz="2131" b="1"/>
            </a:lvl9pPr>
          </a:lstStyle>
          <a:p>
            <a:pPr lvl="0"/>
            <a:r>
              <a:rPr lang="en-US"/>
              <a:t>Click to edit Master text styles</a:t>
            </a:r>
          </a:p>
        </p:txBody>
      </p:sp>
      <p:sp>
        <p:nvSpPr>
          <p:cNvPr id="4" name="Content Placeholder 3"/>
          <p:cNvSpPr>
            <a:spLocks noGrp="1"/>
          </p:cNvSpPr>
          <p:nvPr>
            <p:ph sz="half" idx="2"/>
          </p:nvPr>
        </p:nvSpPr>
        <p:spPr>
          <a:xfrm>
            <a:off x="406400" y="1432243"/>
            <a:ext cx="5486400" cy="2103120"/>
          </a:xfrm>
        </p:spPr>
        <p:txBody>
          <a:bodyPr>
            <a:normAutofit/>
          </a:bodyPr>
          <a:lstStyle>
            <a:lvl1pPr>
              <a:defRPr sz="2131">
                <a:solidFill>
                  <a:schemeClr val="tx1">
                    <a:lumMod val="65000"/>
                    <a:lumOff val="35000"/>
                  </a:schemeClr>
                </a:solidFill>
              </a:defRPr>
            </a:lvl1pPr>
            <a:lvl2pPr>
              <a:defRPr sz="1865">
                <a:solidFill>
                  <a:schemeClr val="tx1">
                    <a:lumMod val="65000"/>
                    <a:lumOff val="35000"/>
                  </a:schemeClr>
                </a:solidFill>
              </a:defRPr>
            </a:lvl2pPr>
            <a:lvl3pPr>
              <a:defRPr sz="1599">
                <a:solidFill>
                  <a:schemeClr val="tx1">
                    <a:lumMod val="65000"/>
                    <a:lumOff val="35000"/>
                  </a:schemeClr>
                </a:solidFill>
              </a:defRPr>
            </a:lvl3pPr>
            <a:lvl4pPr>
              <a:defRPr sz="1465">
                <a:solidFill>
                  <a:schemeClr val="tx1">
                    <a:lumMod val="65000"/>
                    <a:lumOff val="35000"/>
                  </a:schemeClr>
                </a:solidFill>
              </a:defRPr>
            </a:lvl4pPr>
            <a:lvl5pPr>
              <a:defRPr sz="1465">
                <a:solidFill>
                  <a:schemeClr val="tx1">
                    <a:lumMod val="65000"/>
                    <a:lumOff val="35000"/>
                  </a:schemeClr>
                </a:solidFill>
              </a:defRPr>
            </a:lvl5pPr>
            <a:lvl6pPr>
              <a:defRPr sz="2131"/>
            </a:lvl6pPr>
            <a:lvl7pPr>
              <a:defRPr sz="2131"/>
            </a:lvl7pPr>
            <a:lvl8pPr>
              <a:defRPr sz="2131"/>
            </a:lvl8pPr>
            <a:lvl9pPr>
              <a:defRPr sz="213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88015" y="975041"/>
            <a:ext cx="5486400" cy="457201"/>
          </a:xfrm>
        </p:spPr>
        <p:txBody>
          <a:bodyPr anchor="b">
            <a:normAutofit/>
          </a:bodyPr>
          <a:lstStyle>
            <a:lvl1pPr marL="0" indent="0">
              <a:buNone/>
              <a:defRPr sz="2664" b="0">
                <a:solidFill>
                  <a:schemeClr val="bg2"/>
                </a:solidFill>
              </a:defRPr>
            </a:lvl1pPr>
            <a:lvl2pPr marL="609036" indent="0">
              <a:buNone/>
              <a:defRPr sz="2664" b="1"/>
            </a:lvl2pPr>
            <a:lvl3pPr marL="1218072" indent="0">
              <a:buNone/>
              <a:defRPr sz="2398" b="1"/>
            </a:lvl3pPr>
            <a:lvl4pPr marL="1827108" indent="0">
              <a:buNone/>
              <a:defRPr sz="2131" b="1"/>
            </a:lvl4pPr>
            <a:lvl5pPr marL="2436144" indent="0">
              <a:buNone/>
              <a:defRPr sz="2131" b="1"/>
            </a:lvl5pPr>
            <a:lvl6pPr marL="3045181" indent="0">
              <a:buNone/>
              <a:defRPr sz="2131" b="1"/>
            </a:lvl6pPr>
            <a:lvl7pPr marL="3654217" indent="0">
              <a:buNone/>
              <a:defRPr sz="2131" b="1"/>
            </a:lvl7pPr>
            <a:lvl8pPr marL="4263253" indent="0">
              <a:buNone/>
              <a:defRPr sz="2131" b="1"/>
            </a:lvl8pPr>
            <a:lvl9pPr marL="4872289" indent="0">
              <a:buNone/>
              <a:defRPr sz="2131" b="1"/>
            </a:lvl9pPr>
          </a:lstStyle>
          <a:p>
            <a:pPr lvl="0"/>
            <a:r>
              <a:rPr lang="en-US"/>
              <a:t>Click to edit Master text styles</a:t>
            </a:r>
          </a:p>
        </p:txBody>
      </p:sp>
      <p:sp>
        <p:nvSpPr>
          <p:cNvPr id="6" name="Content Placeholder 5"/>
          <p:cNvSpPr>
            <a:spLocks noGrp="1"/>
          </p:cNvSpPr>
          <p:nvPr>
            <p:ph sz="quarter" idx="4"/>
          </p:nvPr>
        </p:nvSpPr>
        <p:spPr>
          <a:xfrm>
            <a:off x="6288015" y="1432243"/>
            <a:ext cx="5486400" cy="2103120"/>
          </a:xfrm>
        </p:spPr>
        <p:txBody>
          <a:bodyPr>
            <a:normAutofit/>
          </a:bodyPr>
          <a:lstStyle>
            <a:lvl1pPr>
              <a:defRPr sz="2131">
                <a:solidFill>
                  <a:schemeClr val="tx1">
                    <a:lumMod val="65000"/>
                    <a:lumOff val="35000"/>
                  </a:schemeClr>
                </a:solidFill>
              </a:defRPr>
            </a:lvl1pPr>
            <a:lvl2pPr>
              <a:defRPr sz="1865">
                <a:solidFill>
                  <a:schemeClr val="tx1">
                    <a:lumMod val="65000"/>
                    <a:lumOff val="35000"/>
                  </a:schemeClr>
                </a:solidFill>
              </a:defRPr>
            </a:lvl2pPr>
            <a:lvl3pPr>
              <a:defRPr sz="1599">
                <a:solidFill>
                  <a:schemeClr val="tx1">
                    <a:lumMod val="65000"/>
                    <a:lumOff val="35000"/>
                  </a:schemeClr>
                </a:solidFill>
              </a:defRPr>
            </a:lvl3pPr>
            <a:lvl4pPr>
              <a:defRPr sz="1465">
                <a:solidFill>
                  <a:schemeClr val="tx1">
                    <a:lumMod val="65000"/>
                    <a:lumOff val="35000"/>
                  </a:schemeClr>
                </a:solidFill>
              </a:defRPr>
            </a:lvl4pPr>
            <a:lvl5pPr>
              <a:defRPr sz="1465">
                <a:solidFill>
                  <a:schemeClr val="tx1">
                    <a:lumMod val="65000"/>
                    <a:lumOff val="35000"/>
                  </a:schemeClr>
                </a:solidFill>
              </a:defRPr>
            </a:lvl5pPr>
            <a:lvl6pPr>
              <a:defRPr sz="2131"/>
            </a:lvl6pPr>
            <a:lvl7pPr>
              <a:defRPr sz="2131"/>
            </a:lvl7pPr>
            <a:lvl8pPr>
              <a:defRPr sz="2131"/>
            </a:lvl8pPr>
            <a:lvl9pPr>
              <a:defRPr sz="213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p:cNvSpPr>
            <a:spLocks noGrp="1"/>
          </p:cNvSpPr>
          <p:nvPr>
            <p:ph type="body" idx="13"/>
          </p:nvPr>
        </p:nvSpPr>
        <p:spPr>
          <a:xfrm>
            <a:off x="406400" y="3764279"/>
            <a:ext cx="5486400" cy="457201"/>
          </a:xfrm>
        </p:spPr>
        <p:txBody>
          <a:bodyPr anchor="b">
            <a:normAutofit/>
          </a:bodyPr>
          <a:lstStyle>
            <a:lvl1pPr marL="0" indent="0">
              <a:buNone/>
              <a:defRPr sz="2664" b="0">
                <a:solidFill>
                  <a:schemeClr val="bg2"/>
                </a:solidFill>
              </a:defRPr>
            </a:lvl1pPr>
            <a:lvl2pPr marL="609036" indent="0">
              <a:buNone/>
              <a:defRPr sz="2664" b="1"/>
            </a:lvl2pPr>
            <a:lvl3pPr marL="1218072" indent="0">
              <a:buNone/>
              <a:defRPr sz="2398" b="1"/>
            </a:lvl3pPr>
            <a:lvl4pPr marL="1827108" indent="0">
              <a:buNone/>
              <a:defRPr sz="2131" b="1"/>
            </a:lvl4pPr>
            <a:lvl5pPr marL="2436144" indent="0">
              <a:buNone/>
              <a:defRPr sz="2131" b="1"/>
            </a:lvl5pPr>
            <a:lvl6pPr marL="3045181" indent="0">
              <a:buNone/>
              <a:defRPr sz="2131" b="1"/>
            </a:lvl6pPr>
            <a:lvl7pPr marL="3654217" indent="0">
              <a:buNone/>
              <a:defRPr sz="2131" b="1"/>
            </a:lvl7pPr>
            <a:lvl8pPr marL="4263253" indent="0">
              <a:buNone/>
              <a:defRPr sz="2131" b="1"/>
            </a:lvl8pPr>
            <a:lvl9pPr marL="4872289" indent="0">
              <a:buNone/>
              <a:defRPr sz="2131" b="1"/>
            </a:lvl9pPr>
          </a:lstStyle>
          <a:p>
            <a:pPr lvl="0"/>
            <a:r>
              <a:rPr lang="en-US"/>
              <a:t>Click to edit Master text styles</a:t>
            </a:r>
          </a:p>
        </p:txBody>
      </p:sp>
      <p:sp>
        <p:nvSpPr>
          <p:cNvPr id="11" name="Content Placeholder 3"/>
          <p:cNvSpPr>
            <a:spLocks noGrp="1"/>
          </p:cNvSpPr>
          <p:nvPr>
            <p:ph sz="half" idx="14"/>
          </p:nvPr>
        </p:nvSpPr>
        <p:spPr>
          <a:xfrm>
            <a:off x="406400" y="4221481"/>
            <a:ext cx="5486400" cy="2103120"/>
          </a:xfrm>
        </p:spPr>
        <p:txBody>
          <a:bodyPr>
            <a:normAutofit/>
          </a:bodyPr>
          <a:lstStyle>
            <a:lvl1pPr>
              <a:defRPr sz="2131">
                <a:solidFill>
                  <a:schemeClr val="tx1">
                    <a:lumMod val="65000"/>
                    <a:lumOff val="35000"/>
                  </a:schemeClr>
                </a:solidFill>
              </a:defRPr>
            </a:lvl1pPr>
            <a:lvl2pPr>
              <a:defRPr sz="1865">
                <a:solidFill>
                  <a:schemeClr val="tx1">
                    <a:lumMod val="65000"/>
                    <a:lumOff val="35000"/>
                  </a:schemeClr>
                </a:solidFill>
              </a:defRPr>
            </a:lvl2pPr>
            <a:lvl3pPr>
              <a:defRPr sz="1599">
                <a:solidFill>
                  <a:schemeClr val="tx1">
                    <a:lumMod val="65000"/>
                    <a:lumOff val="35000"/>
                  </a:schemeClr>
                </a:solidFill>
              </a:defRPr>
            </a:lvl3pPr>
            <a:lvl4pPr>
              <a:defRPr sz="1465">
                <a:solidFill>
                  <a:schemeClr val="tx1">
                    <a:lumMod val="65000"/>
                    <a:lumOff val="35000"/>
                  </a:schemeClr>
                </a:solidFill>
              </a:defRPr>
            </a:lvl4pPr>
            <a:lvl5pPr>
              <a:defRPr sz="1465">
                <a:solidFill>
                  <a:schemeClr val="tx1">
                    <a:lumMod val="65000"/>
                    <a:lumOff val="35000"/>
                  </a:schemeClr>
                </a:solidFill>
              </a:defRPr>
            </a:lvl5pPr>
            <a:lvl6pPr>
              <a:defRPr sz="2131"/>
            </a:lvl6pPr>
            <a:lvl7pPr>
              <a:defRPr sz="2131"/>
            </a:lvl7pPr>
            <a:lvl8pPr>
              <a:defRPr sz="2131"/>
            </a:lvl8pPr>
            <a:lvl9pPr>
              <a:defRPr sz="213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p:cNvSpPr>
            <a:spLocks noGrp="1"/>
          </p:cNvSpPr>
          <p:nvPr>
            <p:ph type="body" sz="quarter" idx="15"/>
          </p:nvPr>
        </p:nvSpPr>
        <p:spPr>
          <a:xfrm>
            <a:off x="6288015" y="3764279"/>
            <a:ext cx="5486400" cy="457201"/>
          </a:xfrm>
        </p:spPr>
        <p:txBody>
          <a:bodyPr anchor="b">
            <a:normAutofit/>
          </a:bodyPr>
          <a:lstStyle>
            <a:lvl1pPr marL="0" indent="0">
              <a:buNone/>
              <a:defRPr sz="2664" b="0">
                <a:solidFill>
                  <a:schemeClr val="bg2"/>
                </a:solidFill>
              </a:defRPr>
            </a:lvl1pPr>
            <a:lvl2pPr marL="609036" indent="0">
              <a:buNone/>
              <a:defRPr sz="2664" b="1"/>
            </a:lvl2pPr>
            <a:lvl3pPr marL="1218072" indent="0">
              <a:buNone/>
              <a:defRPr sz="2398" b="1"/>
            </a:lvl3pPr>
            <a:lvl4pPr marL="1827108" indent="0">
              <a:buNone/>
              <a:defRPr sz="2131" b="1"/>
            </a:lvl4pPr>
            <a:lvl5pPr marL="2436144" indent="0">
              <a:buNone/>
              <a:defRPr sz="2131" b="1"/>
            </a:lvl5pPr>
            <a:lvl6pPr marL="3045181" indent="0">
              <a:buNone/>
              <a:defRPr sz="2131" b="1"/>
            </a:lvl6pPr>
            <a:lvl7pPr marL="3654217" indent="0">
              <a:buNone/>
              <a:defRPr sz="2131" b="1"/>
            </a:lvl7pPr>
            <a:lvl8pPr marL="4263253" indent="0">
              <a:buNone/>
              <a:defRPr sz="2131" b="1"/>
            </a:lvl8pPr>
            <a:lvl9pPr marL="4872289" indent="0">
              <a:buNone/>
              <a:defRPr sz="2131" b="1"/>
            </a:lvl9pPr>
          </a:lstStyle>
          <a:p>
            <a:pPr lvl="0"/>
            <a:r>
              <a:rPr lang="en-US"/>
              <a:t>Click to edit Master text styles</a:t>
            </a:r>
          </a:p>
        </p:txBody>
      </p:sp>
      <p:sp>
        <p:nvSpPr>
          <p:cNvPr id="13" name="Content Placeholder 5"/>
          <p:cNvSpPr>
            <a:spLocks noGrp="1"/>
          </p:cNvSpPr>
          <p:nvPr>
            <p:ph sz="quarter" idx="16"/>
          </p:nvPr>
        </p:nvSpPr>
        <p:spPr>
          <a:xfrm>
            <a:off x="6288015" y="4221481"/>
            <a:ext cx="5486400" cy="2103120"/>
          </a:xfrm>
        </p:spPr>
        <p:txBody>
          <a:bodyPr>
            <a:normAutofit/>
          </a:bodyPr>
          <a:lstStyle>
            <a:lvl1pPr>
              <a:defRPr sz="2131">
                <a:solidFill>
                  <a:schemeClr val="tx1">
                    <a:lumMod val="65000"/>
                    <a:lumOff val="35000"/>
                  </a:schemeClr>
                </a:solidFill>
              </a:defRPr>
            </a:lvl1pPr>
            <a:lvl2pPr>
              <a:defRPr sz="1865">
                <a:solidFill>
                  <a:schemeClr val="tx1">
                    <a:lumMod val="65000"/>
                    <a:lumOff val="35000"/>
                  </a:schemeClr>
                </a:solidFill>
              </a:defRPr>
            </a:lvl2pPr>
            <a:lvl3pPr>
              <a:defRPr sz="1599">
                <a:solidFill>
                  <a:schemeClr val="tx1">
                    <a:lumMod val="65000"/>
                    <a:lumOff val="35000"/>
                  </a:schemeClr>
                </a:solidFill>
              </a:defRPr>
            </a:lvl3pPr>
            <a:lvl4pPr>
              <a:defRPr sz="1465">
                <a:solidFill>
                  <a:schemeClr val="tx1">
                    <a:lumMod val="65000"/>
                    <a:lumOff val="35000"/>
                  </a:schemeClr>
                </a:solidFill>
              </a:defRPr>
            </a:lvl4pPr>
            <a:lvl5pPr>
              <a:defRPr sz="1465">
                <a:solidFill>
                  <a:schemeClr val="tx1">
                    <a:lumMod val="65000"/>
                    <a:lumOff val="35000"/>
                  </a:schemeClr>
                </a:solidFill>
              </a:defRPr>
            </a:lvl5pPr>
            <a:lvl6pPr>
              <a:defRPr sz="2131"/>
            </a:lvl6pPr>
            <a:lvl7pPr>
              <a:defRPr sz="2131"/>
            </a:lvl7pPr>
            <a:lvl8pPr>
              <a:defRPr sz="2131"/>
            </a:lvl8pPr>
            <a:lvl9pPr>
              <a:defRPr sz="213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3327244"/>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6009869"/>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711923"/>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Date Placeholder 6"/>
          <p:cNvSpPr>
            <a:spLocks noGrp="1"/>
          </p:cNvSpPr>
          <p:nvPr>
            <p:ph type="dt" sz="half" idx="10"/>
          </p:nvPr>
        </p:nvSpPr>
        <p:spPr/>
        <p:txBody>
          <a:bodyPr/>
          <a:lstStyle>
            <a:lvl1pPr>
              <a:defRPr/>
            </a:lvl1p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840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 No Logo">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0527"/>
          </a:xfrm>
        </p:spPr>
        <p:txBody>
          <a:bodyPr/>
          <a:lstStyle/>
          <a:p>
            <a:r>
              <a:rPr lang="en-US"/>
              <a:t>Click to edit Master title style</a:t>
            </a:r>
          </a:p>
        </p:txBody>
      </p:sp>
      <p:sp>
        <p:nvSpPr>
          <p:cNvPr id="3" name="Content Placeholder 2"/>
          <p:cNvSpPr>
            <a:spLocks noGrp="1"/>
          </p:cNvSpPr>
          <p:nvPr>
            <p:ph idx="1"/>
          </p:nvPr>
        </p:nvSpPr>
        <p:spPr>
          <a:xfrm>
            <a:off x="838200" y="1116281"/>
            <a:ext cx="10515600" cy="506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9635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3031"/>
          </a:xfrm>
        </p:spPr>
        <p:txBody>
          <a:bodyPr/>
          <a:lstStyle/>
          <a:p>
            <a:r>
              <a:rPr lang="en-US"/>
              <a:t>Click to edit Master title style</a:t>
            </a:r>
          </a:p>
        </p:txBody>
      </p:sp>
      <p:sp>
        <p:nvSpPr>
          <p:cNvPr id="3" name="Content Placeholder 2"/>
          <p:cNvSpPr>
            <a:spLocks noGrp="1"/>
          </p:cNvSpPr>
          <p:nvPr>
            <p:ph idx="1"/>
          </p:nvPr>
        </p:nvSpPr>
        <p:spPr>
          <a:xfrm>
            <a:off x="838200" y="1270660"/>
            <a:ext cx="10515600" cy="4906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1457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6673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6153"/>
          </a:xfrm>
        </p:spPr>
        <p:txBody>
          <a:bodyPr/>
          <a:lstStyle>
            <a:lvl1pPr>
              <a:defRPr>
                <a:solidFill>
                  <a:schemeClr val="accent1">
                    <a:lumMod val="50000"/>
                  </a:schemeClr>
                </a:solidFill>
              </a:defRPr>
            </a:lvl1p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32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640080"/>
          </a:xfrm>
        </p:spPr>
        <p:txBody>
          <a:bodyPr/>
          <a:lstStyle>
            <a:lvl1pPr>
              <a:defRPr>
                <a:solidFill>
                  <a:schemeClr val="accent1">
                    <a:lumMod val="50000"/>
                  </a:schemeClr>
                </a:solidFill>
              </a:defRPr>
            </a:lvl1p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5174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FF9F0C5-380F-41C2-899A-BAC0F0927E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29283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4"/>
            <a:ext cx="10515600" cy="64008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9771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chemeClr val="accent1">
                    <a:lumMod val="50000"/>
                  </a:schemeClr>
                </a:solidFill>
              </a:defRPr>
            </a:lvl1p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6062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1915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2094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0390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9770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47932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7"/>
            <a:ext cx="103632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ED87741-24DE-4CC0-9DC0-62FB7BE1D53A}"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658288535"/>
      </p:ext>
    </p:extLst>
  </p:cSld>
  <p:clrMapOvr>
    <a:masterClrMapping/>
  </p:clrMapOvr>
  <p:transition spd="slow">
    <p:push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0FD3E23-3898-420E-BA04-FFE0D4D7212D}"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257774646"/>
      </p:ext>
    </p:extLst>
  </p:cSld>
  <p:clrMapOvr>
    <a:masterClrMapping/>
  </p:clrMapOvr>
  <p:transition spd="slow">
    <p:push di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963084" y="2906715"/>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1397BF9-0EDB-4FCB-BE70-635D3D1978F0}"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57920351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654049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8C2E6FB-F654-4C3A-A9F4-02ECF997F885}"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653466694"/>
      </p:ext>
    </p:extLst>
  </p:cSld>
  <p:clrMapOvr>
    <a:masterClrMapping/>
  </p:clrMapOvr>
  <p:transition spd="slow">
    <p:push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514FD91-AB12-479F-9601-7F4B964A96F0}"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406193854"/>
      </p:ext>
    </p:extLst>
  </p:cSld>
  <p:clrMapOvr>
    <a:masterClrMapping/>
  </p:clrMapOvr>
  <p:transition spd="slow">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2F5A627E-CD5E-4B0E-AE00-A31D88AAEB5C}"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1617937"/>
      </p:ext>
    </p:extLst>
  </p:cSld>
  <p:clrMapOvr>
    <a:masterClrMapping/>
  </p:clrMapOvr>
  <p:transition spd="slow">
    <p:push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19101D3F-1242-40D4-B009-9E5650597F1C}"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852040248"/>
      </p:ext>
    </p:extLst>
  </p:cSld>
  <p:clrMapOvr>
    <a:masterClrMapping/>
  </p:clrMapOvr>
  <p:transition spd="slow">
    <p:push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2" y="273050"/>
            <a:ext cx="4011084"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4766734" y="273052"/>
            <a:ext cx="681566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C83F68F-4A8C-4873-8CCF-943C2C1D80C7}"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141903429"/>
      </p:ext>
    </p:extLst>
  </p:cSld>
  <p:clrMapOvr>
    <a:masterClrMapping/>
  </p:clrMapOvr>
  <p:transition spd="slow">
    <p:push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1"/>
            <a:ext cx="73152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3 Marcador de texto"/>
          <p:cNvSpPr>
            <a:spLocks noGrp="1"/>
          </p:cNvSpPr>
          <p:nvPr>
            <p:ph type="body" sz="half" idx="2"/>
          </p:nvPr>
        </p:nvSpPr>
        <p:spPr>
          <a:xfrm>
            <a:off x="2389717" y="5367339"/>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A0C9CB-DC1D-40CD-B2E6-C9AED5BED8E7}"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259507068"/>
      </p:ext>
    </p:extLst>
  </p:cSld>
  <p:clrMapOvr>
    <a:masterClrMapping/>
  </p:clrMapOvr>
  <p:transition spd="slow">
    <p:push di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CC9B4D2-C379-4B98-A505-36E80F754C9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121690024"/>
      </p:ext>
    </p:extLst>
  </p:cSld>
  <p:clrMapOvr>
    <a:masterClrMapping/>
  </p:clrMapOvr>
  <p:transition spd="slow">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40"/>
            <a:ext cx="27432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609600" y="274640"/>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34173D5-B871-4D2D-BDC4-26C536E4EA7B}"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802899983"/>
      </p:ext>
    </p:extLst>
  </p:cSld>
  <p:clrMapOvr>
    <a:masterClrMapping/>
  </p:clrMapOvr>
  <p:transition spd="slow">
    <p:push di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03335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2709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0490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43305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22532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04411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48544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617827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33734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42779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86809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0EBA38-3C63-4E48-9F5E-20B69F266CA5}"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EF5EB1-2359-45F8-B95E-73E25E9D5FF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18979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069CB8-F204-4D06-B913-C5A26A89888A}"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988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97141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0BB376-B19C-488D-ABEB-03C7E6E9E3E0}"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9637A9-119A-49DA-BD12-AAC58B377D8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503151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6F077B-A50F-4D64-8574-E2D6A98A5553}"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8410868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9E2A62-1983-43A1-A163-D8AA46534C80}"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1318489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8F3E3B-34E3-4345-B2A1-994B83598A9C}" type="datetimeFigureOut">
              <a:rPr lang="en-US" smtClean="0">
                <a:solidFill>
                  <a:prstClr val="black">
                    <a:tint val="75000"/>
                  </a:prstClr>
                </a:solidFill>
              </a:rPr>
              <a:pPr/>
              <a:t>10/17/2019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383617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816C96-82A1-4D77-8ADA-627AC6FE3D65}" type="datetimeFigureOut">
              <a:rPr lang="en-US" smtClean="0">
                <a:solidFill>
                  <a:prstClr val="black">
                    <a:tint val="75000"/>
                  </a:prstClr>
                </a:solidFill>
              </a:rPr>
              <a:pPr/>
              <a:t>10/17/2019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792940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102C1E-28F2-47E9-802D-339E64E2F920}" type="datetimeFigureOut">
              <a:rPr lang="en-US" smtClean="0">
                <a:solidFill>
                  <a:prstClr val="black">
                    <a:tint val="75000"/>
                  </a:prstClr>
                </a:solidFill>
              </a:rPr>
              <a:pPr/>
              <a:t>10/17/2019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65915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4271A48-F18A-45B3-BC05-1E27DA3F88AF}"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642388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5B747F8-9654-4282-85D2-65F41AAE7A75}"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776698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B6E300-0A13-4A81-945A-7333C271A069}"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4756794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671962-1EA4-46E7-BCB0-F36CE46D1A59}"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00407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19954A3-9DFD-4C44-94BA-B95130A3BA1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155880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751287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2.png"/><Relationship Id="rId5" Type="http://schemas.openxmlformats.org/officeDocument/2006/relationships/slideLayout" Target="../slideLayouts/slideLayout29.xml"/><Relationship Id="rId10"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3.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B61BEF0D-F0BB-DE4B-95CE-6DB70DBA9567}" type="datetimeFigureOut">
              <a:rPr lang="en-US" smtClean="0">
                <a:solidFill>
                  <a:prstClr val="black">
                    <a:tint val="75000"/>
                  </a:prstClr>
                </a:solidFill>
              </a:rPr>
              <a:pPr defTabSz="457200"/>
              <a:t>10/17/2019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57F1E4F-1CFF-5643-939E-217C01CDF565}" type="slidenum">
              <a:rPr lang="en-US" smtClean="0">
                <a:solidFill>
                  <a:prstClr val="black">
                    <a:tint val="75000"/>
                  </a:prstClr>
                </a:solidFill>
              </a:rPr>
              <a:pPr defTabSz="457200"/>
              <a:t>‹#›</a:t>
            </a:fld>
            <a:endParaRPr lang="en-US" dirty="0">
              <a:solidFill>
                <a:prstClr val="black">
                  <a:tint val="75000"/>
                </a:prstClr>
              </a:solidFill>
            </a:endParaRPr>
          </a:p>
        </p:txBody>
      </p:sp>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4866090"/>
            <a:ext cx="1935126" cy="1935126"/>
          </a:xfrm>
          <a:prstGeom prst="rect">
            <a:avLst/>
          </a:prstGeom>
        </p:spPr>
      </p:pic>
    </p:spTree>
    <p:extLst>
      <p:ext uri="{BB962C8B-B14F-4D97-AF65-F5344CB8AC3E}">
        <p14:creationId xmlns:p14="http://schemas.microsoft.com/office/powerpoint/2010/main" val="335201048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B61BEF0D-F0BB-DE4B-95CE-6DB70DBA9567}" type="datetimeFigureOut">
              <a:rPr lang="en-US" smtClean="0">
                <a:solidFill>
                  <a:prstClr val="black">
                    <a:tint val="75000"/>
                  </a:prstClr>
                </a:solidFill>
              </a:rPr>
              <a:pPr defTabSz="457200"/>
              <a:t>10/17/2019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57F1E4F-1CFF-5643-939E-217C01CDF565}" type="slidenum">
              <a:rPr lang="en-US" smtClean="0">
                <a:solidFill>
                  <a:prstClr val="black">
                    <a:tint val="75000"/>
                  </a:prstClr>
                </a:solidFill>
              </a:rPr>
              <a:pPr defTabSz="457200"/>
              <a:t>‹#›</a:t>
            </a:fld>
            <a:endParaRPr lang="en-US" dirty="0">
              <a:solidFill>
                <a:prstClr val="black">
                  <a:tint val="75000"/>
                </a:prstClr>
              </a:solidFill>
            </a:endParaRPr>
          </a:p>
        </p:txBody>
      </p:sp>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4866090"/>
            <a:ext cx="1935126" cy="1935126"/>
          </a:xfrm>
          <a:prstGeom prst="rect">
            <a:avLst/>
          </a:prstGeom>
        </p:spPr>
      </p:pic>
    </p:spTree>
    <p:extLst>
      <p:ext uri="{BB962C8B-B14F-4D97-AF65-F5344CB8AC3E}">
        <p14:creationId xmlns:p14="http://schemas.microsoft.com/office/powerpoint/2010/main" val="404220086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06400" y="201613"/>
            <a:ext cx="11379200" cy="685800"/>
          </a:xfrm>
          <a:prstGeom prst="rect">
            <a:avLst/>
          </a:prstGeom>
        </p:spPr>
        <p:txBody>
          <a:bodyPr vert="horz" lIns="91440" tIns="45720" rIns="91440" bIns="45720" rtlCol="0" anchor="b">
            <a:normAutofit/>
          </a:bodyPr>
          <a:lstStyle/>
          <a:p>
            <a:r>
              <a:rPr lang="en-US"/>
              <a:t>Click to edit Master title style</a:t>
            </a:r>
          </a:p>
        </p:txBody>
      </p:sp>
      <p:sp>
        <p:nvSpPr>
          <p:cNvPr id="1027" name="Text Placeholder 2"/>
          <p:cNvSpPr>
            <a:spLocks noGrp="1"/>
          </p:cNvSpPr>
          <p:nvPr>
            <p:ph type="body" idx="1"/>
          </p:nvPr>
        </p:nvSpPr>
        <p:spPr bwMode="auto">
          <a:xfrm>
            <a:off x="406400" y="1036639"/>
            <a:ext cx="11379200" cy="528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Rectangle 93"/>
          <p:cNvSpPr>
            <a:spLocks noChangeArrowheads="1"/>
          </p:cNvSpPr>
          <p:nvPr userDrawn="1"/>
        </p:nvSpPr>
        <p:spPr bwMode="auto">
          <a:xfrm>
            <a:off x="61385" y="6615114"/>
            <a:ext cx="4269316" cy="21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en-US" sz="932" cap="all">
                <a:solidFill>
                  <a:srgbClr val="595959"/>
                </a:solidFill>
                <a:cs typeface="Arial" charset="0"/>
              </a:rPr>
              <a:t>Insert Footer</a:t>
            </a:r>
          </a:p>
        </p:txBody>
      </p:sp>
      <p:sp>
        <p:nvSpPr>
          <p:cNvPr id="1031" name="Rectangle 24"/>
          <p:cNvSpPr>
            <a:spLocks noChangeArrowheads="1"/>
          </p:cNvSpPr>
          <p:nvPr userDrawn="1"/>
        </p:nvSpPr>
        <p:spPr bwMode="auto">
          <a:xfrm>
            <a:off x="9556751" y="6591300"/>
            <a:ext cx="2540000"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fontAlgn="base">
              <a:spcBef>
                <a:spcPct val="0"/>
              </a:spcBef>
              <a:spcAft>
                <a:spcPct val="0"/>
              </a:spcAft>
            </a:pPr>
            <a:r>
              <a:rPr lang="en-US" sz="1066">
                <a:solidFill>
                  <a:srgbClr val="595959"/>
                </a:solidFill>
                <a:cs typeface="Arial" charset="0"/>
              </a:rPr>
              <a:t> </a:t>
            </a:r>
            <a:fld id="{73B9FAFE-9F0A-4B67-962F-5EC9D943E001}" type="slidenum">
              <a:rPr lang="en-US" sz="1066">
                <a:solidFill>
                  <a:srgbClr val="595959"/>
                </a:solidFill>
                <a:cs typeface="Arial" charset="0"/>
              </a:rPr>
              <a:pPr algn="r" fontAlgn="base">
                <a:spcBef>
                  <a:spcPct val="0"/>
                </a:spcBef>
                <a:spcAft>
                  <a:spcPct val="0"/>
                </a:spcAft>
              </a:pPr>
              <a:t>‹#›</a:t>
            </a:fld>
            <a:endParaRPr lang="en-US" sz="1066">
              <a:solidFill>
                <a:srgbClr val="595959"/>
              </a:solidFill>
              <a:cs typeface="Arial" charset="0"/>
            </a:endParaRPr>
          </a:p>
        </p:txBody>
      </p:sp>
      <p:sp>
        <p:nvSpPr>
          <p:cNvPr id="8" name="Rectangle 7"/>
          <p:cNvSpPr>
            <a:spLocks noChangeArrowheads="1"/>
          </p:cNvSpPr>
          <p:nvPr userDrawn="1"/>
        </p:nvSpPr>
        <p:spPr bwMode="invGray">
          <a:xfrm flipV="1">
            <a:off x="0" y="678652"/>
            <a:ext cx="12192000" cy="461345"/>
          </a:xfrm>
          <a:prstGeom prst="rect">
            <a:avLst/>
          </a:prstGeom>
          <a:solidFill>
            <a:schemeClr val="bg1">
              <a:lumMod val="85000"/>
            </a:schemeClr>
          </a:solidFill>
          <a:ln>
            <a:noFill/>
          </a:ln>
          <a:effectLst/>
        </p:spPr>
        <p:txBody>
          <a:bodyPr anchor="ctr">
            <a:spAutoFit/>
          </a:bodyPr>
          <a:lstStyle/>
          <a:p>
            <a:pPr>
              <a:defRPr/>
            </a:pPr>
            <a:endParaRPr lang="en-US" sz="2398">
              <a:solidFill>
                <a:srgbClr val="000000"/>
              </a:solidFill>
              <a:latin typeface="Arial" pitchFamily="34" charset="0"/>
              <a:cs typeface="Arial" charset="0"/>
            </a:endParaRPr>
          </a:p>
        </p:txBody>
      </p:sp>
      <p:pic>
        <p:nvPicPr>
          <p:cNvPr id="9" name="Picture 2" descr="K:\CorpComm\ExecCommDesign\_1APresentationProduction\_Internal Comm\1_Logos\ABS Companies Logo\D1853_ABS Companies_Logo_hal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9855200" y="6315868"/>
            <a:ext cx="1837267" cy="47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771596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Lst>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txStyles>
    <p:titleStyle>
      <a:lvl1pPr algn="l" rtl="0" eaLnBrk="0" fontAlgn="base" hangingPunct="0">
        <a:spcBef>
          <a:spcPct val="0"/>
        </a:spcBef>
        <a:spcAft>
          <a:spcPct val="0"/>
        </a:spcAft>
        <a:defRPr sz="3197" kern="1200" cap="all" spc="133">
          <a:solidFill>
            <a:schemeClr val="accent1"/>
          </a:solidFill>
          <a:latin typeface="+mj-lt"/>
          <a:ea typeface="+mj-ea"/>
          <a:cs typeface="+mj-cs"/>
        </a:defRPr>
      </a:lvl1pPr>
      <a:lvl2pPr algn="l" rtl="0" eaLnBrk="0" fontAlgn="base" hangingPunct="0">
        <a:spcBef>
          <a:spcPct val="0"/>
        </a:spcBef>
        <a:spcAft>
          <a:spcPct val="0"/>
        </a:spcAft>
        <a:defRPr sz="3197">
          <a:solidFill>
            <a:schemeClr val="accent1"/>
          </a:solidFill>
          <a:latin typeface="Calibri" pitchFamily="34" charset="0"/>
        </a:defRPr>
      </a:lvl2pPr>
      <a:lvl3pPr algn="l" rtl="0" eaLnBrk="0" fontAlgn="base" hangingPunct="0">
        <a:spcBef>
          <a:spcPct val="0"/>
        </a:spcBef>
        <a:spcAft>
          <a:spcPct val="0"/>
        </a:spcAft>
        <a:defRPr sz="3197">
          <a:solidFill>
            <a:schemeClr val="accent1"/>
          </a:solidFill>
          <a:latin typeface="Calibri" pitchFamily="34" charset="0"/>
        </a:defRPr>
      </a:lvl3pPr>
      <a:lvl4pPr algn="l" rtl="0" eaLnBrk="0" fontAlgn="base" hangingPunct="0">
        <a:spcBef>
          <a:spcPct val="0"/>
        </a:spcBef>
        <a:spcAft>
          <a:spcPct val="0"/>
        </a:spcAft>
        <a:defRPr sz="3197">
          <a:solidFill>
            <a:schemeClr val="accent1"/>
          </a:solidFill>
          <a:latin typeface="Calibri" pitchFamily="34" charset="0"/>
        </a:defRPr>
      </a:lvl4pPr>
      <a:lvl5pPr algn="l" rtl="0" eaLnBrk="0" fontAlgn="base" hangingPunct="0">
        <a:spcBef>
          <a:spcPct val="0"/>
        </a:spcBef>
        <a:spcAft>
          <a:spcPct val="0"/>
        </a:spcAft>
        <a:defRPr sz="3197">
          <a:solidFill>
            <a:schemeClr val="accent1"/>
          </a:solidFill>
          <a:latin typeface="Calibri" pitchFamily="34" charset="0"/>
        </a:defRPr>
      </a:lvl5pPr>
      <a:lvl6pPr marL="609036" algn="l" rtl="0" fontAlgn="base">
        <a:spcBef>
          <a:spcPct val="0"/>
        </a:spcBef>
        <a:spcAft>
          <a:spcPct val="0"/>
        </a:spcAft>
        <a:defRPr sz="3197">
          <a:solidFill>
            <a:schemeClr val="accent1"/>
          </a:solidFill>
          <a:latin typeface="Calibri" pitchFamily="34" charset="0"/>
        </a:defRPr>
      </a:lvl6pPr>
      <a:lvl7pPr marL="1218072" algn="l" rtl="0" fontAlgn="base">
        <a:spcBef>
          <a:spcPct val="0"/>
        </a:spcBef>
        <a:spcAft>
          <a:spcPct val="0"/>
        </a:spcAft>
        <a:defRPr sz="3197">
          <a:solidFill>
            <a:schemeClr val="accent1"/>
          </a:solidFill>
          <a:latin typeface="Calibri" pitchFamily="34" charset="0"/>
        </a:defRPr>
      </a:lvl7pPr>
      <a:lvl8pPr marL="1827108" algn="l" rtl="0" fontAlgn="base">
        <a:spcBef>
          <a:spcPct val="0"/>
        </a:spcBef>
        <a:spcAft>
          <a:spcPct val="0"/>
        </a:spcAft>
        <a:defRPr sz="3197">
          <a:solidFill>
            <a:schemeClr val="accent1"/>
          </a:solidFill>
          <a:latin typeface="Calibri" pitchFamily="34" charset="0"/>
        </a:defRPr>
      </a:lvl8pPr>
      <a:lvl9pPr marL="2436144" algn="l" rtl="0" fontAlgn="base">
        <a:spcBef>
          <a:spcPct val="0"/>
        </a:spcBef>
        <a:spcAft>
          <a:spcPct val="0"/>
        </a:spcAft>
        <a:defRPr sz="3197">
          <a:solidFill>
            <a:schemeClr val="accent1"/>
          </a:solidFill>
          <a:latin typeface="Calibri" pitchFamily="34" charset="0"/>
        </a:defRPr>
      </a:lvl9pPr>
    </p:titleStyle>
    <p:bodyStyle>
      <a:lvl1pPr marL="302404" indent="-302404" algn="l" rtl="0" eaLnBrk="0" fontAlgn="base" hangingPunct="0">
        <a:spcBef>
          <a:spcPct val="20000"/>
        </a:spcBef>
        <a:spcAft>
          <a:spcPct val="0"/>
        </a:spcAft>
        <a:buClr>
          <a:schemeClr val="bg2"/>
        </a:buClr>
        <a:buFont typeface="Wingdings" pitchFamily="2" charset="2"/>
        <a:buChar char="§"/>
        <a:defRPr sz="2664" kern="1200">
          <a:solidFill>
            <a:srgbClr val="595959"/>
          </a:solidFill>
          <a:latin typeface="+mn-lt"/>
          <a:ea typeface="+mn-ea"/>
          <a:cs typeface="+mn-cs"/>
        </a:defRPr>
      </a:lvl1pPr>
      <a:lvl2pPr marL="759181" indent="-306633" algn="l" rtl="0" eaLnBrk="0" fontAlgn="base" hangingPunct="0">
        <a:spcBef>
          <a:spcPct val="20000"/>
        </a:spcBef>
        <a:spcAft>
          <a:spcPct val="0"/>
        </a:spcAft>
        <a:buClr>
          <a:schemeClr val="bg2"/>
        </a:buClr>
        <a:buFont typeface="Arial" charset="0"/>
        <a:buChar char="–"/>
        <a:defRPr kern="1200">
          <a:solidFill>
            <a:srgbClr val="595959"/>
          </a:solidFill>
          <a:latin typeface="+mn-lt"/>
          <a:ea typeface="+mn-ea"/>
          <a:cs typeface="+mn-cs"/>
        </a:defRPr>
      </a:lvl2pPr>
      <a:lvl3pPr marL="1220188" indent="-304518" algn="l" rtl="0" eaLnBrk="0" fontAlgn="base" hangingPunct="0">
        <a:spcBef>
          <a:spcPct val="20000"/>
        </a:spcBef>
        <a:spcAft>
          <a:spcPct val="0"/>
        </a:spcAft>
        <a:buClr>
          <a:schemeClr val="bg2"/>
        </a:buClr>
        <a:buFont typeface="Arial" charset="0"/>
        <a:buChar char="•"/>
        <a:defRPr sz="2131" kern="1200">
          <a:solidFill>
            <a:srgbClr val="595959"/>
          </a:solidFill>
          <a:latin typeface="+mn-lt"/>
          <a:ea typeface="+mn-ea"/>
          <a:cs typeface="+mn-cs"/>
        </a:defRPr>
      </a:lvl3pPr>
      <a:lvl4pPr marL="1831338" indent="-304518" algn="l" rtl="0" eaLnBrk="0" fontAlgn="base" hangingPunct="0">
        <a:spcBef>
          <a:spcPct val="20000"/>
        </a:spcBef>
        <a:spcAft>
          <a:spcPct val="0"/>
        </a:spcAft>
        <a:buClr>
          <a:schemeClr val="bg2"/>
        </a:buClr>
        <a:buFont typeface="Arial" charset="0"/>
        <a:buChar char="–"/>
        <a:defRPr sz="1865" kern="1200">
          <a:solidFill>
            <a:srgbClr val="595959"/>
          </a:solidFill>
          <a:latin typeface="+mn-lt"/>
          <a:ea typeface="+mn-ea"/>
          <a:cs typeface="+mn-cs"/>
        </a:defRPr>
      </a:lvl4pPr>
      <a:lvl5pPr marL="2281771" indent="-304518" algn="l" rtl="0" eaLnBrk="0" fontAlgn="base" hangingPunct="0">
        <a:spcBef>
          <a:spcPct val="20000"/>
        </a:spcBef>
        <a:spcAft>
          <a:spcPct val="0"/>
        </a:spcAft>
        <a:buClr>
          <a:schemeClr val="bg2"/>
        </a:buClr>
        <a:buFont typeface="Arial" charset="0"/>
        <a:buChar char="»"/>
        <a:defRPr sz="1865" kern="1200">
          <a:solidFill>
            <a:srgbClr val="595959"/>
          </a:solidFill>
          <a:latin typeface="+mn-lt"/>
          <a:ea typeface="+mn-ea"/>
          <a:cs typeface="+mn-cs"/>
        </a:defRPr>
      </a:lvl5pPr>
      <a:lvl6pPr marL="3349699" indent="-304518" algn="l" defTabSz="1218072" rtl="0" eaLnBrk="1" latinLnBrk="0" hangingPunct="1">
        <a:spcBef>
          <a:spcPct val="20000"/>
        </a:spcBef>
        <a:buFont typeface="Arial" pitchFamily="34" charset="0"/>
        <a:buChar char="•"/>
        <a:defRPr sz="2664" kern="1200">
          <a:solidFill>
            <a:schemeClr val="tx1"/>
          </a:solidFill>
          <a:latin typeface="+mn-lt"/>
          <a:ea typeface="+mn-ea"/>
          <a:cs typeface="+mn-cs"/>
        </a:defRPr>
      </a:lvl6pPr>
      <a:lvl7pPr marL="3958735" indent="-304518" algn="l" defTabSz="1218072" rtl="0" eaLnBrk="1" latinLnBrk="0" hangingPunct="1">
        <a:spcBef>
          <a:spcPct val="20000"/>
        </a:spcBef>
        <a:buFont typeface="Arial" pitchFamily="34" charset="0"/>
        <a:buChar char="•"/>
        <a:defRPr sz="2664" kern="1200">
          <a:solidFill>
            <a:schemeClr val="tx1"/>
          </a:solidFill>
          <a:latin typeface="+mn-lt"/>
          <a:ea typeface="+mn-ea"/>
          <a:cs typeface="+mn-cs"/>
        </a:defRPr>
      </a:lvl7pPr>
      <a:lvl8pPr marL="4567771" indent="-304518" algn="l" defTabSz="1218072" rtl="0" eaLnBrk="1" latinLnBrk="0" hangingPunct="1">
        <a:spcBef>
          <a:spcPct val="20000"/>
        </a:spcBef>
        <a:buFont typeface="Arial" pitchFamily="34" charset="0"/>
        <a:buChar char="•"/>
        <a:defRPr sz="2664" kern="1200">
          <a:solidFill>
            <a:schemeClr val="tx1"/>
          </a:solidFill>
          <a:latin typeface="+mn-lt"/>
          <a:ea typeface="+mn-ea"/>
          <a:cs typeface="+mn-cs"/>
        </a:defRPr>
      </a:lvl8pPr>
      <a:lvl9pPr marL="5176807" indent="-304518" algn="l" defTabSz="1218072" rtl="0" eaLnBrk="1" latinLnBrk="0" hangingPunct="1">
        <a:spcBef>
          <a:spcPct val="20000"/>
        </a:spcBef>
        <a:buFont typeface="Arial" pitchFamily="34" charset="0"/>
        <a:buChar char="•"/>
        <a:defRPr sz="2664" kern="1200">
          <a:solidFill>
            <a:schemeClr val="tx1"/>
          </a:solidFill>
          <a:latin typeface="+mn-lt"/>
          <a:ea typeface="+mn-ea"/>
          <a:cs typeface="+mn-cs"/>
        </a:defRPr>
      </a:lvl9pPr>
    </p:bodyStyle>
    <p:otherStyle>
      <a:defPPr>
        <a:defRPr lang="en-US"/>
      </a:defPPr>
      <a:lvl1pPr marL="0" algn="l" defTabSz="1218072" rtl="0" eaLnBrk="1" latinLnBrk="0" hangingPunct="1">
        <a:defRPr sz="2398" kern="1200">
          <a:solidFill>
            <a:schemeClr val="tx1"/>
          </a:solidFill>
          <a:latin typeface="+mn-lt"/>
          <a:ea typeface="+mn-ea"/>
          <a:cs typeface="+mn-cs"/>
        </a:defRPr>
      </a:lvl1pPr>
      <a:lvl2pPr marL="609036" algn="l" defTabSz="1218072" rtl="0" eaLnBrk="1" latinLnBrk="0" hangingPunct="1">
        <a:defRPr sz="2398" kern="1200">
          <a:solidFill>
            <a:schemeClr val="tx1"/>
          </a:solidFill>
          <a:latin typeface="+mn-lt"/>
          <a:ea typeface="+mn-ea"/>
          <a:cs typeface="+mn-cs"/>
        </a:defRPr>
      </a:lvl2pPr>
      <a:lvl3pPr marL="1218072" algn="l" defTabSz="1218072" rtl="0" eaLnBrk="1" latinLnBrk="0" hangingPunct="1">
        <a:defRPr sz="2398" kern="1200">
          <a:solidFill>
            <a:schemeClr val="tx1"/>
          </a:solidFill>
          <a:latin typeface="+mn-lt"/>
          <a:ea typeface="+mn-ea"/>
          <a:cs typeface="+mn-cs"/>
        </a:defRPr>
      </a:lvl3pPr>
      <a:lvl4pPr marL="1827108" algn="l" defTabSz="1218072" rtl="0" eaLnBrk="1" latinLnBrk="0" hangingPunct="1">
        <a:defRPr sz="2398" kern="1200">
          <a:solidFill>
            <a:schemeClr val="tx1"/>
          </a:solidFill>
          <a:latin typeface="+mn-lt"/>
          <a:ea typeface="+mn-ea"/>
          <a:cs typeface="+mn-cs"/>
        </a:defRPr>
      </a:lvl4pPr>
      <a:lvl5pPr marL="2436144" algn="l" defTabSz="1218072" rtl="0" eaLnBrk="1" latinLnBrk="0" hangingPunct="1">
        <a:defRPr sz="2398" kern="1200">
          <a:solidFill>
            <a:schemeClr val="tx1"/>
          </a:solidFill>
          <a:latin typeface="+mn-lt"/>
          <a:ea typeface="+mn-ea"/>
          <a:cs typeface="+mn-cs"/>
        </a:defRPr>
      </a:lvl5pPr>
      <a:lvl6pPr marL="3045181" algn="l" defTabSz="1218072" rtl="0" eaLnBrk="1" latinLnBrk="0" hangingPunct="1">
        <a:defRPr sz="2398" kern="1200">
          <a:solidFill>
            <a:schemeClr val="tx1"/>
          </a:solidFill>
          <a:latin typeface="+mn-lt"/>
          <a:ea typeface="+mn-ea"/>
          <a:cs typeface="+mn-cs"/>
        </a:defRPr>
      </a:lvl6pPr>
      <a:lvl7pPr marL="3654217" algn="l" defTabSz="1218072" rtl="0" eaLnBrk="1" latinLnBrk="0" hangingPunct="1">
        <a:defRPr sz="2398" kern="1200">
          <a:solidFill>
            <a:schemeClr val="tx1"/>
          </a:solidFill>
          <a:latin typeface="+mn-lt"/>
          <a:ea typeface="+mn-ea"/>
          <a:cs typeface="+mn-cs"/>
        </a:defRPr>
      </a:lvl7pPr>
      <a:lvl8pPr marL="4263253" algn="l" defTabSz="1218072" rtl="0" eaLnBrk="1" latinLnBrk="0" hangingPunct="1">
        <a:defRPr sz="2398" kern="1200">
          <a:solidFill>
            <a:schemeClr val="tx1"/>
          </a:solidFill>
          <a:latin typeface="+mn-lt"/>
          <a:ea typeface="+mn-ea"/>
          <a:cs typeface="+mn-cs"/>
        </a:defRPr>
      </a:lvl8pPr>
      <a:lvl9pPr marL="4872289" algn="l" defTabSz="1218072" rtl="0" eaLnBrk="1" latinLnBrk="0" hangingPunct="1">
        <a:defRPr sz="239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A0FBCC-1BD1-2F4E-8D2E-4830B6EA9170}" type="datetimeFigureOut">
              <a:rPr lang="en-US" smtClean="0">
                <a:solidFill>
                  <a:prstClr val="black">
                    <a:tint val="75000"/>
                  </a:prstClr>
                </a:solidFill>
              </a:rPr>
              <a:pPr/>
              <a:t>10/17/2019</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0444D2-16C3-EA4E-9DF6-E645F45936CD}" type="slidenum">
              <a:rPr lang="en-US" smtClean="0">
                <a:solidFill>
                  <a:prstClr val="black">
                    <a:tint val="75000"/>
                  </a:prstClr>
                </a:solidFill>
              </a:rPr>
              <a:pPr/>
              <a:t>‹#›</a:t>
            </a:fld>
            <a:endParaRPr lang="en-US">
              <a:solidFill>
                <a:prstClr val="black">
                  <a:tint val="75000"/>
                </a:prstClr>
              </a:solidFill>
            </a:endParaRPr>
          </a:p>
        </p:txBody>
      </p:sp>
      <p:sp>
        <p:nvSpPr>
          <p:cNvPr id="14" name="Rectangle 13"/>
          <p:cNvSpPr/>
          <p:nvPr/>
        </p:nvSpPr>
        <p:spPr>
          <a:xfrm>
            <a:off x="-9525" y="6356350"/>
            <a:ext cx="12201525" cy="501649"/>
          </a:xfrm>
          <a:prstGeom prst="rect">
            <a:avLst/>
          </a:prstGeom>
          <a:solidFill>
            <a:srgbClr val="9933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08408092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accent1">
              <a:lumMod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smtClean="0"/>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fontAlgn="base">
              <a:spcBef>
                <a:spcPct val="0"/>
              </a:spcBef>
              <a:spcAft>
                <a:spcPct val="0"/>
              </a:spcAft>
              <a:defRPr/>
            </a:pPr>
            <a:endParaRPr lang="es-E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fontAlgn="base">
              <a:spcBef>
                <a:spcPct val="0"/>
              </a:spcBef>
              <a:spcAft>
                <a:spcPct val="0"/>
              </a:spcAft>
              <a:defRPr/>
            </a:pPr>
            <a:endParaRPr lang="es-E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859772FD-FB68-41C5-AA3B-DA759CE7B2B0}" type="slidenum">
              <a:rPr lang="es-ES" altLang="en-US">
                <a:solidFill>
                  <a:srgbClr val="000000"/>
                </a:solidFill>
              </a:rPr>
              <a:pPr fontAlgn="base">
                <a:spcBef>
                  <a:spcPct val="0"/>
                </a:spcBef>
                <a:spcAft>
                  <a:spcPct val="0"/>
                </a:spcAft>
              </a:pPr>
              <a:t>‹#›</a:t>
            </a:fld>
            <a:endParaRPr lang="es-ES" altLang="en-US">
              <a:solidFill>
                <a:srgbClr val="000000"/>
              </a:solidFill>
            </a:endParaRPr>
          </a:p>
        </p:txBody>
      </p:sp>
    </p:spTree>
    <p:extLst>
      <p:ext uri="{BB962C8B-B14F-4D97-AF65-F5344CB8AC3E}">
        <p14:creationId xmlns:p14="http://schemas.microsoft.com/office/powerpoint/2010/main" val="624671011"/>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ransition spd="slow">
    <p:push dir="u"/>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670EBA38-3C63-4E48-9F5E-20B69F266CA5}" type="datetimeFigureOut">
              <a:rPr lang="en-US" smtClean="0">
                <a:solidFill>
                  <a:prstClr val="black">
                    <a:tint val="75000"/>
                  </a:prstClr>
                </a:solidFill>
              </a:rPr>
              <a:pPr defTabSz="457200"/>
              <a:t>10/17/2019</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1CEF5EB1-2359-45F8-B95E-73E25E9D5FF4}"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2973895165"/>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C5B261-8843-42D1-AAFC-05E20E2D9B9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4354589"/>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9.xml"/><Relationship Id="rId1" Type="http://schemas.openxmlformats.org/officeDocument/2006/relationships/slideLayout" Target="../slideLayouts/slideLayout35.xml"/><Relationship Id="rId5" Type="http://schemas.openxmlformats.org/officeDocument/2006/relationships/image" Target="../media/image157.png"/><Relationship Id="rId4" Type="http://schemas.openxmlformats.org/officeDocument/2006/relationships/image" Target="../media/image156.png"/></Relationships>
</file>

<file path=ppt/slides/_rels/slide101.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hyperlink" Target="https://saberspace.org/" TargetMode="External"/><Relationship Id="rId1" Type="http://schemas.openxmlformats.org/officeDocument/2006/relationships/slideLayout" Target="../slideLayouts/slideLayout36.xml"/></Relationships>
</file>

<file path=ppt/slides/_rels/slide10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35.xml"/><Relationship Id="rId4" Type="http://schemas.openxmlformats.org/officeDocument/2006/relationships/image" Target="../media/image150.emf"/></Relationships>
</file>

<file path=ppt/slides/_rels/slide10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0.xml"/><Relationship Id="rId1" Type="http://schemas.openxmlformats.org/officeDocument/2006/relationships/slideLayout" Target="../slideLayouts/slideLayout36.xml"/><Relationship Id="rId4" Type="http://schemas.openxmlformats.org/officeDocument/2006/relationships/image" Target="../media/image162.jpg"/></Relationships>
</file>

<file path=ppt/slides/_rels/slide104.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105.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png"/><Relationship Id="rId1" Type="http://schemas.openxmlformats.org/officeDocument/2006/relationships/slideLayout" Target="../slideLayouts/slideLayout36.xml"/></Relationships>
</file>

<file path=ppt/slides/_rels/slide106.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png"/><Relationship Id="rId1" Type="http://schemas.openxmlformats.org/officeDocument/2006/relationships/slideLayout" Target="../slideLayouts/slideLayout36.xml"/><Relationship Id="rId5" Type="http://schemas.openxmlformats.org/officeDocument/2006/relationships/image" Target="../media/image169.jpeg"/><Relationship Id="rId4" Type="http://schemas.openxmlformats.org/officeDocument/2006/relationships/image" Target="../media/image168.jpeg"/></Relationships>
</file>

<file path=ppt/slides/_rels/slide107.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38.xml"/></Relationships>
</file>

<file path=ppt/slides/_rels/slide10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image" Target="../media/image171.jpeg"/><Relationship Id="rId1" Type="http://schemas.openxmlformats.org/officeDocument/2006/relationships/slideLayout" Target="../slideLayouts/slideLayout36.xml"/></Relationships>
</file>

<file path=ppt/slides/_rels/slide109.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8.xml"/></Relationships>
</file>

<file path=ppt/slides/_rels/slide110.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hyperlink" Target="https://arcg.is/01Kfvm" TargetMode="External"/><Relationship Id="rId1" Type="http://schemas.openxmlformats.org/officeDocument/2006/relationships/slideLayout" Target="../slideLayouts/slideLayout36.xml"/><Relationship Id="rId5" Type="http://schemas.openxmlformats.org/officeDocument/2006/relationships/image" Target="../media/image176.jpeg"/><Relationship Id="rId4" Type="http://schemas.openxmlformats.org/officeDocument/2006/relationships/image" Target="../media/image175.jpeg"/></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2.xml"/><Relationship Id="rId1" Type="http://schemas.openxmlformats.org/officeDocument/2006/relationships/slideLayout" Target="../slideLayouts/slideLayout34.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gi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82.jpeg"/><Relationship Id="rId4" Type="http://schemas.openxmlformats.org/officeDocument/2006/relationships/image" Target="../media/image181.png"/></Relationships>
</file>

<file path=ppt/slides/_rels/slide115.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s://en.wikipedia.org/wiki/Federal_Emergency_Management_Agency" TargetMode="External"/><Relationship Id="rId5" Type="http://schemas.openxmlformats.org/officeDocument/2006/relationships/image" Target="../media/image184.png"/><Relationship Id="rId4" Type="http://schemas.openxmlformats.org/officeDocument/2006/relationships/hyperlink" Target="https://en.wikipedia.org/wiki/Craig_Fugate"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1.png"/></Relationships>
</file>

<file path=ppt/slides/_rels/slide117.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87.jpeg"/><Relationship Id="rId4" Type="http://schemas.openxmlformats.org/officeDocument/2006/relationships/image" Target="../media/image186.png"/></Relationships>
</file>

<file path=ppt/slides/_rels/slide118.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8.xml"/></Relationships>
</file>

<file path=ppt/slides/_rels/slide120.xml.rels><?xml version="1.0" encoding="UTF-8" standalone="yes"?>
<Relationships xmlns="http://schemas.openxmlformats.org/package/2006/relationships"><Relationship Id="rId3" Type="http://schemas.openxmlformats.org/officeDocument/2006/relationships/image" Target="../media/image190.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81.png"/></Relationships>
</file>

<file path=ppt/slides/_rels/slide122.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33.xml"/></Relationships>
</file>

<file path=ppt/slides/_rels/slide123.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8.xml"/><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48.xml"/><Relationship Id="rId5" Type="http://schemas.openxmlformats.org/officeDocument/2006/relationships/image" Target="../media/image21.jp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58.xml"/><Relationship Id="rId6" Type="http://schemas.openxmlformats.org/officeDocument/2006/relationships/image" Target="../media/image27.jpeg"/><Relationship Id="rId5" Type="http://schemas.openxmlformats.org/officeDocument/2006/relationships/image" Target="../media/image26.jp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8.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26.jp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7.jpeg"/><Relationship Id="rId1" Type="http://schemas.openxmlformats.org/officeDocument/2006/relationships/slideLayout" Target="../slideLayouts/slideLayout58.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9.png"/><Relationship Id="rId1" Type="http://schemas.openxmlformats.org/officeDocument/2006/relationships/slideLayout" Target="../slideLayouts/slideLayout5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9.png"/><Relationship Id="rId1" Type="http://schemas.openxmlformats.org/officeDocument/2006/relationships/slideLayout" Target="../slideLayouts/slideLayout5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9.png"/><Relationship Id="rId1" Type="http://schemas.openxmlformats.org/officeDocument/2006/relationships/slideLayout" Target="../slideLayouts/slideLayout58.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9.png"/><Relationship Id="rId1" Type="http://schemas.openxmlformats.org/officeDocument/2006/relationships/slideLayout" Target="../slideLayouts/slideLayout58.xml"/><Relationship Id="rId4" Type="http://schemas.openxmlformats.org/officeDocument/2006/relationships/image" Target="../media/image53.jpeg"/></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5.jpeg"/><Relationship Id="rId7" Type="http://schemas.openxmlformats.org/officeDocument/2006/relationships/image" Target="../media/image58.jpg"/><Relationship Id="rId2" Type="http://schemas.openxmlformats.org/officeDocument/2006/relationships/image" Target="../media/image29.png"/><Relationship Id="rId1" Type="http://schemas.openxmlformats.org/officeDocument/2006/relationships/slideLayout" Target="../slideLayouts/slideLayout58.xml"/><Relationship Id="rId6" Type="http://schemas.openxmlformats.org/officeDocument/2006/relationships/image" Target="../media/image57.png"/><Relationship Id="rId5" Type="http://schemas.openxmlformats.org/officeDocument/2006/relationships/image" Target="../media/image24.PNG"/><Relationship Id="rId10" Type="http://schemas.openxmlformats.org/officeDocument/2006/relationships/image" Target="../media/image61.jpeg"/><Relationship Id="rId4" Type="http://schemas.openxmlformats.org/officeDocument/2006/relationships/image" Target="../media/image56.jpeg"/><Relationship Id="rId9" Type="http://schemas.openxmlformats.org/officeDocument/2006/relationships/image" Target="../media/image6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9.xml"/></Relationships>
</file>

<file path=ppt/slides/_rels/slide5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4.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4.xml"/></Relationships>
</file>

<file path=ppt/slides/_rels/slide5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4.xml"/></Relationships>
</file>

<file path=ppt/slides/_rels/slide5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4.xml"/></Relationships>
</file>

<file path=ppt/slides/_rels/slide5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4.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4.xml"/></Relationships>
</file>

<file path=ppt/slides/_rels/slide5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4.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xml"/><Relationship Id="rId1" Type="http://schemas.openxmlformats.org/officeDocument/2006/relationships/slideLayout" Target="../slideLayouts/slideLayout69.xml"/><Relationship Id="rId4" Type="http://schemas.openxmlformats.org/officeDocument/2006/relationships/image" Target="../media/image72.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0.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xml"/><Relationship Id="rId1" Type="http://schemas.openxmlformats.org/officeDocument/2006/relationships/slideLayout" Target="../slideLayouts/slideLayout70.xml"/></Relationships>
</file>

<file path=ppt/slides/_rels/slide62.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0.xml"/></Relationships>
</file>

<file path=ppt/slides/_rels/slide6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xml"/><Relationship Id="rId1" Type="http://schemas.openxmlformats.org/officeDocument/2006/relationships/slideLayout" Target="../slideLayouts/slideLayout70.xml"/></Relationships>
</file>

<file path=ppt/slides/_rels/slide6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xml"/><Relationship Id="rId1" Type="http://schemas.openxmlformats.org/officeDocument/2006/relationships/slideLayout" Target="../slideLayouts/slideLayout70.xml"/></Relationships>
</file>

<file path=ppt/slides/_rels/slide6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xml"/><Relationship Id="rId1" Type="http://schemas.openxmlformats.org/officeDocument/2006/relationships/slideLayout" Target="../slideLayouts/slideLayout7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6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0.xml"/></Relationships>
</file>

<file path=ppt/slides/_rels/slide68.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0.xml"/></Relationships>
</file>

<file path=ppt/slides/_rels/slide6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70.xml"/></Relationships>
</file>

<file path=ppt/slides/_rels/slide71.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70.xml"/></Relationships>
</file>

<file path=ppt/slides/_rels/slide7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0.xml"/></Relationships>
</file>

<file path=ppt/slides/_rels/slide73.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70.xml"/></Relationships>
</file>

<file path=ppt/slides/_rels/slide7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0.xml"/></Relationships>
</file>

<file path=ppt/slides/_rels/slide7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0.xml"/></Relationships>
</file>

<file path=ppt/slides/_rels/slide7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xml"/><Relationship Id="rId1" Type="http://schemas.openxmlformats.org/officeDocument/2006/relationships/slideLayout" Target="../slideLayouts/slideLayout72.xml"/><Relationship Id="rId4" Type="http://schemas.openxmlformats.org/officeDocument/2006/relationships/image" Target="../media/image88.JP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8.xml"/></Relationships>
</file>

<file path=ppt/slides/_rels/slide8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slideLayout" Target="../slideLayouts/slideLayout2.xml"/><Relationship Id="rId1" Type="http://schemas.openxmlformats.org/officeDocument/2006/relationships/video" Target="https://www.youtube.com/embed/dJ5RZeS2tUk" TargetMode="Externa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0.png"/><Relationship Id="rId7"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34.xml"/><Relationship Id="rId6" Type="http://schemas.openxmlformats.org/officeDocument/2006/relationships/image" Target="../media/image92.gif"/><Relationship Id="rId5" Type="http://schemas.openxmlformats.org/officeDocument/2006/relationships/image" Target="../media/image91.png"/><Relationship Id="rId4" Type="http://schemas.microsoft.com/office/2007/relationships/hdphoto" Target="../media/hdphoto1.wdp"/></Relationships>
</file>

<file path=ppt/slides/_rels/slide8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8.xml"/></Relationships>
</file>

<file path=ppt/slides/_rels/slide9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1.xml"/><Relationship Id="rId1" Type="http://schemas.openxmlformats.org/officeDocument/2006/relationships/slideLayout" Target="../slideLayouts/slideLayout36.xml"/><Relationship Id="rId4" Type="http://schemas.openxmlformats.org/officeDocument/2006/relationships/image" Target="../media/image97.png"/></Relationships>
</file>

<file path=ppt/slides/_rels/slide91.xml.rels><?xml version="1.0" encoding="UTF-8" standalone="yes"?>
<Relationships xmlns="http://schemas.openxmlformats.org/package/2006/relationships"><Relationship Id="rId3" Type="http://schemas.openxmlformats.org/officeDocument/2006/relationships/image" Target="../media/image98.tiff"/><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92.xml.rels><?xml version="1.0" encoding="UTF-8" standalone="yes"?>
<Relationships xmlns="http://schemas.openxmlformats.org/package/2006/relationships"><Relationship Id="rId8" Type="http://schemas.openxmlformats.org/officeDocument/2006/relationships/image" Target="../media/image104.tiff"/><Relationship Id="rId3" Type="http://schemas.openxmlformats.org/officeDocument/2006/relationships/image" Target="../media/image99.png"/><Relationship Id="rId7" Type="http://schemas.openxmlformats.org/officeDocument/2006/relationships/image" Target="../media/image103.tiff"/><Relationship Id="rId2" Type="http://schemas.openxmlformats.org/officeDocument/2006/relationships/notesSlide" Target="../notesSlides/notesSlide13.xml"/><Relationship Id="rId1" Type="http://schemas.openxmlformats.org/officeDocument/2006/relationships/slideLayout" Target="../slideLayouts/slideLayout36.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tiff"/></Relationships>
</file>

<file path=ppt/slides/_rels/slide93.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png"/><Relationship Id="rId18" Type="http://schemas.openxmlformats.org/officeDocument/2006/relationships/image" Target="../media/image122.jpeg"/><Relationship Id="rId3" Type="http://schemas.openxmlformats.org/officeDocument/2006/relationships/image" Target="../media/image107.png"/><Relationship Id="rId21" Type="http://schemas.openxmlformats.org/officeDocument/2006/relationships/image" Target="../media/image125.tiff"/><Relationship Id="rId7" Type="http://schemas.openxmlformats.org/officeDocument/2006/relationships/image" Target="../media/image111.png"/><Relationship Id="rId12" Type="http://schemas.openxmlformats.org/officeDocument/2006/relationships/image" Target="../media/image116.png"/><Relationship Id="rId17" Type="http://schemas.openxmlformats.org/officeDocument/2006/relationships/image" Target="../media/image121.jpeg"/><Relationship Id="rId25" Type="http://schemas.openxmlformats.org/officeDocument/2006/relationships/image" Target="../media/image129.tiff"/><Relationship Id="rId2" Type="http://schemas.openxmlformats.org/officeDocument/2006/relationships/notesSlide" Target="../notesSlides/notesSlide14.xml"/><Relationship Id="rId16" Type="http://schemas.openxmlformats.org/officeDocument/2006/relationships/image" Target="../media/image120.png"/><Relationship Id="rId20" Type="http://schemas.openxmlformats.org/officeDocument/2006/relationships/image" Target="../media/image124.tiff"/><Relationship Id="rId1" Type="http://schemas.openxmlformats.org/officeDocument/2006/relationships/slideLayout" Target="../slideLayouts/slideLayout36.xml"/><Relationship Id="rId6" Type="http://schemas.openxmlformats.org/officeDocument/2006/relationships/image" Target="../media/image110.png"/><Relationship Id="rId11" Type="http://schemas.openxmlformats.org/officeDocument/2006/relationships/image" Target="../media/image115.png"/><Relationship Id="rId24" Type="http://schemas.openxmlformats.org/officeDocument/2006/relationships/image" Target="../media/image128.png"/><Relationship Id="rId5" Type="http://schemas.openxmlformats.org/officeDocument/2006/relationships/image" Target="../media/image109.png"/><Relationship Id="rId15" Type="http://schemas.openxmlformats.org/officeDocument/2006/relationships/image" Target="../media/image119.png"/><Relationship Id="rId23" Type="http://schemas.openxmlformats.org/officeDocument/2006/relationships/image" Target="../media/image127.tiff"/><Relationship Id="rId10" Type="http://schemas.openxmlformats.org/officeDocument/2006/relationships/image" Target="../media/image114.png"/><Relationship Id="rId19" Type="http://schemas.openxmlformats.org/officeDocument/2006/relationships/image" Target="../media/image123.jpeg"/><Relationship Id="rId4" Type="http://schemas.openxmlformats.org/officeDocument/2006/relationships/image" Target="../media/image108.tiff"/><Relationship Id="rId9" Type="http://schemas.openxmlformats.org/officeDocument/2006/relationships/image" Target="../media/image113.png"/><Relationship Id="rId14" Type="http://schemas.openxmlformats.org/officeDocument/2006/relationships/image" Target="../media/image118.png"/><Relationship Id="rId22" Type="http://schemas.openxmlformats.org/officeDocument/2006/relationships/image" Target="../media/image126.png"/></Relationships>
</file>

<file path=ppt/slides/_rels/slide94.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3" Type="http://schemas.openxmlformats.org/officeDocument/2006/relationships/image" Target="../media/image130.png"/><Relationship Id="rId7" Type="http://schemas.openxmlformats.org/officeDocument/2006/relationships/image" Target="../media/image134.png"/><Relationship Id="rId12" Type="http://schemas.openxmlformats.org/officeDocument/2006/relationships/image" Target="../media/image139.png"/><Relationship Id="rId2" Type="http://schemas.openxmlformats.org/officeDocument/2006/relationships/notesSlide" Target="../notesSlides/notesSlide15.xml"/><Relationship Id="rId1" Type="http://schemas.openxmlformats.org/officeDocument/2006/relationships/slideLayout" Target="../slideLayouts/slideLayout36.xml"/><Relationship Id="rId6" Type="http://schemas.openxmlformats.org/officeDocument/2006/relationships/image" Target="../media/image133.png"/><Relationship Id="rId11" Type="http://schemas.openxmlformats.org/officeDocument/2006/relationships/image" Target="../media/image138.jpeg"/><Relationship Id="rId5" Type="http://schemas.openxmlformats.org/officeDocument/2006/relationships/image" Target="../media/image132.png"/><Relationship Id="rId10" Type="http://schemas.openxmlformats.org/officeDocument/2006/relationships/image" Target="../media/image137.jpeg"/><Relationship Id="rId4" Type="http://schemas.openxmlformats.org/officeDocument/2006/relationships/image" Target="../media/image131.png"/><Relationship Id="rId9" Type="http://schemas.openxmlformats.org/officeDocument/2006/relationships/image" Target="../media/image136.png"/><Relationship Id="rId14" Type="http://schemas.openxmlformats.org/officeDocument/2006/relationships/image" Target="../media/image141.jpeg"/></Relationships>
</file>

<file path=ppt/slides/_rels/slide95.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96.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7.xml"/><Relationship Id="rId1" Type="http://schemas.openxmlformats.org/officeDocument/2006/relationships/slideLayout" Target="../slideLayouts/slideLayout36.xml"/><Relationship Id="rId5" Type="http://schemas.openxmlformats.org/officeDocument/2006/relationships/hyperlink" Target="http://shakenfury.cusec.org/" TargetMode="External"/><Relationship Id="rId4" Type="http://schemas.openxmlformats.org/officeDocument/2006/relationships/image" Target="../media/image144.jpeg"/></Relationships>
</file>

<file path=ppt/slides/_rels/slide9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hyperlink" Target="https://www.fema.gov/media-library/assets/documents/177222" TargetMode="External"/><Relationship Id="rId1" Type="http://schemas.openxmlformats.org/officeDocument/2006/relationships/slideLayout" Target="../slideLayouts/slideLayout36.xml"/><Relationship Id="rId5" Type="http://schemas.openxmlformats.org/officeDocument/2006/relationships/image" Target="../media/image147.png"/><Relationship Id="rId4" Type="http://schemas.openxmlformats.org/officeDocument/2006/relationships/image" Target="../media/image146.png"/></Relationships>
</file>

<file path=ppt/slides/_rels/slide9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35.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emf"/></Relationships>
</file>

<file path=ppt/slides/_rels/slide99.xml.rels><?xml version="1.0" encoding="UTF-8" standalone="yes"?>
<Relationships xmlns="http://schemas.openxmlformats.org/package/2006/relationships"><Relationship Id="rId3" Type="http://schemas.openxmlformats.org/officeDocument/2006/relationships/image" Target="../media/image153.tiff"/><Relationship Id="rId2" Type="http://schemas.openxmlformats.org/officeDocument/2006/relationships/notesSlide" Target="../notesSlides/notesSlide18.xml"/><Relationship Id="rId1" Type="http://schemas.openxmlformats.org/officeDocument/2006/relationships/slideLayout" Target="../slideLayouts/slideLayout35.xml"/><Relationship Id="rId4" Type="http://schemas.openxmlformats.org/officeDocument/2006/relationships/image" Target="../media/image1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Welcome to the Conference!</a:t>
            </a:r>
            <a:endParaRPr lang="en-US" b="1" dirty="0"/>
          </a:p>
        </p:txBody>
      </p:sp>
      <p:sp>
        <p:nvSpPr>
          <p:cNvPr id="3" name="Subtitle 2"/>
          <p:cNvSpPr>
            <a:spLocks noGrp="1"/>
          </p:cNvSpPr>
          <p:nvPr>
            <p:ph type="subTitle" idx="1"/>
          </p:nvPr>
        </p:nvSpPr>
        <p:spPr/>
        <p:txBody>
          <a:bodyPr/>
          <a:lstStyle/>
          <a:p>
            <a:r>
              <a:rPr lang="en-US" dirty="0" smtClean="0"/>
              <a:t>Please find your seat by referring to the number on the back of your nametag!</a:t>
            </a:r>
            <a:endParaRPr lang="en-US" dirty="0"/>
          </a:p>
        </p:txBody>
      </p:sp>
    </p:spTree>
    <p:extLst>
      <p:ext uri="{BB962C8B-B14F-4D97-AF65-F5344CB8AC3E}">
        <p14:creationId xmlns:p14="http://schemas.microsoft.com/office/powerpoint/2010/main" val="35746554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defRPr/>
            </a:pPr>
            <a:r>
              <a:rPr lang="en-US" altLang="en-US" b="1" dirty="0" smtClean="0">
                <a:solidFill>
                  <a:schemeClr val="accent3"/>
                </a:solidFill>
                <a:latin typeface="Arial Narrow" pitchFamily="34" charset="0"/>
              </a:rPr>
              <a:t>Building Regulation</a:t>
            </a:r>
          </a:p>
        </p:txBody>
      </p:sp>
      <p:sp>
        <p:nvSpPr>
          <p:cNvPr id="7171" name="TextBox 2"/>
          <p:cNvSpPr txBox="1">
            <a:spLocks noChangeArrowheads="1"/>
          </p:cNvSpPr>
          <p:nvPr/>
        </p:nvSpPr>
        <p:spPr bwMode="auto">
          <a:xfrm>
            <a:off x="2927648" y="1772817"/>
            <a:ext cx="6120680"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1800" dirty="0">
                <a:solidFill>
                  <a:srgbClr val="000000"/>
                </a:solidFill>
              </a:rPr>
              <a:t>Blaine County Fire Code/ Fire Protection Ordinance</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rPr>
              <a:t>30 foot defensible space and approved vegetation</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rPr>
              <a:t>Class A roof materials with no wood products</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Require a Water Supply</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rPr>
              <a:t>Cisterns required for homes greater than 4000 </a:t>
            </a:r>
            <a:r>
              <a:rPr lang="en-US" altLang="en-US" sz="1600" dirty="0" err="1">
                <a:solidFill>
                  <a:srgbClr val="000000"/>
                </a:solidFill>
              </a:rPr>
              <a:t>sq</a:t>
            </a:r>
            <a:r>
              <a:rPr lang="en-US" altLang="en-US" sz="1600" dirty="0">
                <a:solidFill>
                  <a:srgbClr val="000000"/>
                </a:solidFill>
              </a:rPr>
              <a:t> </a:t>
            </a:r>
            <a:r>
              <a:rPr lang="en-US" altLang="en-US" sz="1600" dirty="0" err="1">
                <a:solidFill>
                  <a:srgbClr val="000000"/>
                </a:solidFill>
              </a:rPr>
              <a:t>ft</a:t>
            </a:r>
            <a:r>
              <a:rPr lang="en-US" altLang="en-US" sz="1600" dirty="0">
                <a:solidFill>
                  <a:srgbClr val="000000"/>
                </a:solidFill>
              </a:rPr>
              <a:t> and don’t have a fire hydrant within 1000 </a:t>
            </a:r>
            <a:r>
              <a:rPr lang="en-US" altLang="en-US" sz="1600" dirty="0" err="1">
                <a:solidFill>
                  <a:srgbClr val="000000"/>
                </a:solidFill>
              </a:rPr>
              <a:t>ft</a:t>
            </a:r>
            <a:endParaRPr lang="en-US" altLang="en-US" sz="16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Require Emergency Access</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Reference Wildland Urban Interface Code</a:t>
            </a:r>
          </a:p>
          <a:p>
            <a:pPr marL="0" indent="0" eaLnBrk="1" fontAlgn="base" hangingPunct="1">
              <a:spcBef>
                <a:spcPct val="0"/>
              </a:spcBef>
              <a:spcAft>
                <a:spcPct val="0"/>
              </a:spcAft>
              <a:buNone/>
            </a:pPr>
            <a:endParaRPr lang="en-US" altLang="en-US" sz="18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p:txBody>
      </p:sp>
    </p:spTree>
    <p:extLst>
      <p:ext uri="{BB962C8B-B14F-4D97-AF65-F5344CB8AC3E}">
        <p14:creationId xmlns:p14="http://schemas.microsoft.com/office/powerpoint/2010/main" val="673998434"/>
      </p:ext>
    </p:extLst>
  </p:cSld>
  <p:clrMapOvr>
    <a:masterClrMapping/>
  </p:clrMapOvr>
  <p:transition spd="slow">
    <p:push dir="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4A7B22-0630-084F-8866-BB583B31B2FB}"/>
              </a:ext>
            </a:extLst>
          </p:cNvPr>
          <p:cNvSpPr>
            <a:spLocks noGrp="1"/>
          </p:cNvSpPr>
          <p:nvPr>
            <p:ph type="title"/>
          </p:nvPr>
        </p:nvSpPr>
        <p:spPr>
          <a:xfrm>
            <a:off x="711200" y="52033"/>
            <a:ext cx="11480801" cy="962526"/>
          </a:xfrm>
          <a:ln>
            <a:noFill/>
          </a:ln>
        </p:spPr>
        <p:txBody>
          <a:bodyPr vert="horz" lIns="91440" tIns="45720" rIns="91440" bIns="45720" rtlCol="0" anchor="ctr">
            <a:normAutofit/>
          </a:bodyPr>
          <a:lstStyle/>
          <a:p>
            <a:r>
              <a:rPr lang="en-US" sz="3200" dirty="0"/>
              <a:t>Fuel / GasBuddy Emergency Tracker Dashboard</a:t>
            </a:r>
          </a:p>
        </p:txBody>
      </p:sp>
      <p:pic>
        <p:nvPicPr>
          <p:cNvPr id="8" name="Picture 7">
            <a:extLst>
              <a:ext uri="{FF2B5EF4-FFF2-40B4-BE49-F238E27FC236}">
                <a16:creationId xmlns:a16="http://schemas.microsoft.com/office/drawing/2014/main" xmlns="" id="{DD4A1D77-1296-034A-9DFE-CEBCAF78044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3313" y="927356"/>
            <a:ext cx="5576938" cy="2984978"/>
          </a:xfrm>
          <a:prstGeom prst="rect">
            <a:avLst/>
          </a:prstGeom>
        </p:spPr>
      </p:pic>
      <p:sp>
        <p:nvSpPr>
          <p:cNvPr id="6" name="TextBox 5">
            <a:extLst>
              <a:ext uri="{FF2B5EF4-FFF2-40B4-BE49-F238E27FC236}">
                <a16:creationId xmlns:a16="http://schemas.microsoft.com/office/drawing/2014/main" xmlns="" id="{EE289805-FEBB-1944-AD09-F03203085515}"/>
              </a:ext>
            </a:extLst>
          </p:cNvPr>
          <p:cNvSpPr txBox="1"/>
          <p:nvPr/>
        </p:nvSpPr>
        <p:spPr>
          <a:xfrm>
            <a:off x="6686550" y="1066591"/>
            <a:ext cx="5221230" cy="5943809"/>
          </a:xfrm>
          <a:prstGeom prst="rect">
            <a:avLst/>
          </a:prstGeom>
        </p:spPr>
        <p:txBody>
          <a:bodyPr vert="horz" lIns="91440" tIns="45720" rIns="91440" bIns="45720" rtlCol="0">
            <a:normAutofit fontScale="92500" lnSpcReduction="10000"/>
          </a:bodyPr>
          <a:lstStyle/>
          <a:p>
            <a:pPr marL="285750" indent="-285750">
              <a:buFont typeface="Arial" panose="020B0604020202020204" pitchFamily="34" charset="0"/>
              <a:buChar char="•"/>
            </a:pPr>
            <a:r>
              <a:rPr lang="en-US" sz="2400" dirty="0">
                <a:solidFill>
                  <a:prstClr val="black"/>
                </a:solidFill>
              </a:rPr>
              <a:t>The GasBuddy Dashboard informed emergency managers on regional and state gas station fuel and power status, and the trends in status over time </a:t>
            </a:r>
          </a:p>
          <a:p>
            <a:pPr marL="285750" indent="-285750">
              <a:buFont typeface="Arial" panose="020B0604020202020204" pitchFamily="34" charset="0"/>
              <a:buChar char="•"/>
            </a:pPr>
            <a:r>
              <a:rPr lang="en-US" sz="2400" dirty="0">
                <a:solidFill>
                  <a:prstClr val="black"/>
                </a:solidFill>
              </a:rPr>
              <a:t>This provided emergency managers with evidence base to inform timely decisions regarding resource allocations, such as generator placement to restore power to a station with fuel but no power. </a:t>
            </a:r>
          </a:p>
          <a:p>
            <a:pPr marL="285750" indent="-285750">
              <a:buFont typeface="Arial" panose="020B0604020202020204" pitchFamily="34" charset="0"/>
              <a:buChar char="•"/>
            </a:pPr>
            <a:r>
              <a:rPr lang="en-US" sz="2400" dirty="0">
                <a:solidFill>
                  <a:prstClr val="black"/>
                </a:solidFill>
              </a:rPr>
              <a:t>Trends in fuel availability provided an indicator on the overall stability of the retail fuel market.</a:t>
            </a:r>
          </a:p>
          <a:p>
            <a:pPr marL="285750" indent="-285750">
              <a:buFont typeface="Arial" panose="020B0604020202020204" pitchFamily="34" charset="0"/>
              <a:buChar char="•"/>
            </a:pPr>
            <a:r>
              <a:rPr lang="en-US" sz="2400" dirty="0">
                <a:solidFill>
                  <a:prstClr val="black"/>
                </a:solidFill>
              </a:rPr>
              <a:t>Static state-by-state reports of fuel availability were available in a PDF format </a:t>
            </a:r>
          </a:p>
          <a:p>
            <a:r>
              <a:rPr lang="en-US" sz="2400" dirty="0">
                <a:solidFill>
                  <a:prstClr val="black"/>
                </a:solidFill>
              </a:rPr>
              <a:t/>
            </a:r>
            <a:br>
              <a:rPr lang="en-US" sz="2400" dirty="0">
                <a:solidFill>
                  <a:prstClr val="black"/>
                </a:solidFill>
              </a:rPr>
            </a:br>
            <a:endParaRPr lang="en-US" sz="2400" dirty="0">
              <a:solidFill>
                <a:prstClr val="black"/>
              </a:solidFill>
            </a:endParaRPr>
          </a:p>
        </p:txBody>
      </p:sp>
      <p:pic>
        <p:nvPicPr>
          <p:cNvPr id="4" name="Picture 3">
            <a:extLst>
              <a:ext uri="{FF2B5EF4-FFF2-40B4-BE49-F238E27FC236}">
                <a16:creationId xmlns:a16="http://schemas.microsoft.com/office/drawing/2014/main" xmlns="" id="{3C24D33E-1812-E24D-BB84-76836BFA6F8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8000" y="3514211"/>
            <a:ext cx="4397524" cy="2539190"/>
          </a:xfrm>
          <a:prstGeom prst="rect">
            <a:avLst/>
          </a:prstGeom>
        </p:spPr>
      </p:pic>
      <p:pic>
        <p:nvPicPr>
          <p:cNvPr id="19" name="Picture 18">
            <a:extLst>
              <a:ext uri="{FF2B5EF4-FFF2-40B4-BE49-F238E27FC236}">
                <a16:creationId xmlns:a16="http://schemas.microsoft.com/office/drawing/2014/main" xmlns="" id="{5975BB42-F57B-D643-99C9-51997E311D4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00198" y="3340799"/>
            <a:ext cx="1984041" cy="2280601"/>
          </a:xfrm>
          <a:prstGeom prst="rect">
            <a:avLst/>
          </a:prstGeom>
        </p:spPr>
      </p:pic>
    </p:spTree>
    <p:extLst>
      <p:ext uri="{BB962C8B-B14F-4D97-AF65-F5344CB8AC3E}">
        <p14:creationId xmlns:p14="http://schemas.microsoft.com/office/powerpoint/2010/main" val="3157312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xmlns="" id="{080652CC-A4F3-784E-8A7D-AA5916BA6E84}"/>
              </a:ext>
            </a:extLst>
          </p:cNvPr>
          <p:cNvSpPr txBox="1">
            <a:spLocks/>
          </p:cNvSpPr>
          <p:nvPr/>
        </p:nvSpPr>
        <p:spPr>
          <a:xfrm>
            <a:off x="213128" y="925606"/>
            <a:ext cx="4706691" cy="5287610"/>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solidFill>
                  <a:prstClr val="black">
                    <a:lumMod val="75000"/>
                    <a:lumOff val="25000"/>
                  </a:prstClr>
                </a:solidFill>
              </a:rPr>
              <a:t>This Dashboard identified business disruption data from </a:t>
            </a:r>
            <a:r>
              <a:rPr lang="en-US" sz="2200" dirty="0">
                <a:solidFill>
                  <a:prstClr val="black">
                    <a:lumMod val="75000"/>
                    <a:lumOff val="25000"/>
                  </a:prstClr>
                </a:solidFill>
                <a:hlinkClick r:id="rId2"/>
              </a:rPr>
              <a:t>SABER (Single Automated Business Exchange for Reporting)</a:t>
            </a:r>
            <a:r>
              <a:rPr lang="en-US" sz="2200" dirty="0">
                <a:solidFill>
                  <a:prstClr val="black">
                    <a:lumMod val="75000"/>
                    <a:lumOff val="25000"/>
                  </a:prstClr>
                </a:solidFill>
              </a:rPr>
              <a:t> in the CUSEC region, while also aggregating data at the county level for a regional picture of business disruption. </a:t>
            </a:r>
          </a:p>
          <a:p>
            <a:r>
              <a:rPr lang="en-US" sz="2200" dirty="0">
                <a:solidFill>
                  <a:prstClr val="black">
                    <a:lumMod val="75000"/>
                    <a:lumOff val="25000"/>
                  </a:prstClr>
                </a:solidFill>
              </a:rPr>
              <a:t>Provided insight on the open/ close status of businesses, as well as reasons for closure (associated with Lifelines). </a:t>
            </a:r>
          </a:p>
          <a:p>
            <a:r>
              <a:rPr lang="en-US" sz="2200" dirty="0">
                <a:solidFill>
                  <a:prstClr val="black">
                    <a:lumMod val="75000"/>
                    <a:lumOff val="25000"/>
                  </a:prstClr>
                </a:solidFill>
              </a:rPr>
              <a:t>Used by states and FEMA NBEOC to gauge the health of the business community.</a:t>
            </a:r>
          </a:p>
        </p:txBody>
      </p:sp>
      <p:pic>
        <p:nvPicPr>
          <p:cNvPr id="14" name="Picture 13">
            <a:extLst>
              <a:ext uri="{FF2B5EF4-FFF2-40B4-BE49-F238E27FC236}">
                <a16:creationId xmlns:a16="http://schemas.microsoft.com/office/drawing/2014/main" xmlns="" id="{9CCE9022-7A9E-A248-BBC5-FCA63D3F7E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28891" y="1148536"/>
            <a:ext cx="6904980" cy="4685523"/>
          </a:xfrm>
          <a:prstGeom prst="rect">
            <a:avLst/>
          </a:prstGeom>
        </p:spPr>
      </p:pic>
      <p:sp>
        <p:nvSpPr>
          <p:cNvPr id="17" name="Title 1">
            <a:extLst>
              <a:ext uri="{FF2B5EF4-FFF2-40B4-BE49-F238E27FC236}">
                <a16:creationId xmlns:a16="http://schemas.microsoft.com/office/drawing/2014/main" xmlns="" id="{2CF7D21A-7D1B-0045-9DDB-535858971933}"/>
              </a:ext>
            </a:extLst>
          </p:cNvPr>
          <p:cNvSpPr txBox="1">
            <a:spLocks/>
          </p:cNvSpPr>
          <p:nvPr/>
        </p:nvSpPr>
        <p:spPr>
          <a:xfrm>
            <a:off x="838200" y="365125"/>
            <a:ext cx="10515600" cy="62052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accent1">
                    <a:lumMod val="50000"/>
                  </a:schemeClr>
                </a:solidFill>
                <a:latin typeface="+mj-lt"/>
                <a:ea typeface="+mj-ea"/>
                <a:cs typeface="+mj-cs"/>
              </a:defRPr>
            </a:lvl1pPr>
          </a:lstStyle>
          <a:p>
            <a:r>
              <a:rPr lang="en-US" sz="3200" dirty="0">
                <a:solidFill>
                  <a:srgbClr val="5B9BD5">
                    <a:lumMod val="50000"/>
                  </a:srgbClr>
                </a:solidFill>
              </a:rPr>
              <a:t>Private Sector Status (SABER)</a:t>
            </a:r>
          </a:p>
        </p:txBody>
      </p:sp>
    </p:spTree>
    <p:extLst>
      <p:ext uri="{BB962C8B-B14F-4D97-AF65-F5344CB8AC3E}">
        <p14:creationId xmlns:p14="http://schemas.microsoft.com/office/powerpoint/2010/main" val="1175498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115482-5300-B841-8ED8-F9BC1187E1E4}"/>
              </a:ext>
            </a:extLst>
          </p:cNvPr>
          <p:cNvSpPr>
            <a:spLocks noGrp="1"/>
          </p:cNvSpPr>
          <p:nvPr>
            <p:ph type="title"/>
          </p:nvPr>
        </p:nvSpPr>
        <p:spPr/>
        <p:txBody>
          <a:bodyPr>
            <a:normAutofit fontScale="90000"/>
          </a:bodyPr>
          <a:lstStyle/>
          <a:p>
            <a:r>
              <a:rPr lang="en-US" dirty="0"/>
              <a:t>Automated EEI Status Reports</a:t>
            </a:r>
          </a:p>
        </p:txBody>
      </p:sp>
      <p:sp>
        <p:nvSpPr>
          <p:cNvPr id="3" name="Content Placeholder 2">
            <a:extLst>
              <a:ext uri="{FF2B5EF4-FFF2-40B4-BE49-F238E27FC236}">
                <a16:creationId xmlns:a16="http://schemas.microsoft.com/office/drawing/2014/main" xmlns="" id="{F0DB7117-38CE-7F46-94DF-5F7D64F997E9}"/>
              </a:ext>
            </a:extLst>
          </p:cNvPr>
          <p:cNvSpPr>
            <a:spLocks noGrp="1"/>
          </p:cNvSpPr>
          <p:nvPr>
            <p:ph idx="1"/>
          </p:nvPr>
        </p:nvSpPr>
        <p:spPr>
          <a:xfrm>
            <a:off x="212755" y="2381955"/>
            <a:ext cx="4457700" cy="3992381"/>
          </a:xfrm>
        </p:spPr>
        <p:txBody>
          <a:bodyPr>
            <a:normAutofit/>
          </a:bodyPr>
          <a:lstStyle/>
          <a:p>
            <a:r>
              <a:rPr lang="en-US" sz="2400" dirty="0"/>
              <a:t>These reports are developed using a CUSEC RISP-based service from shared data.</a:t>
            </a:r>
          </a:p>
          <a:p>
            <a:r>
              <a:rPr lang="en-US" sz="2400" dirty="0"/>
              <a:t>Building automated summary reports to support Lifeline reporting processes</a:t>
            </a:r>
          </a:p>
          <a:p>
            <a:endParaRPr lang="en-US" sz="2400" dirty="0"/>
          </a:p>
        </p:txBody>
      </p:sp>
      <p:pic>
        <p:nvPicPr>
          <p:cNvPr id="10" name="Picture 9">
            <a:extLst>
              <a:ext uri="{FF2B5EF4-FFF2-40B4-BE49-F238E27FC236}">
                <a16:creationId xmlns:a16="http://schemas.microsoft.com/office/drawing/2014/main" xmlns="" id="{66F9E9C7-CBAE-7948-9229-6D73A71925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07827" y="1243572"/>
            <a:ext cx="2286432" cy="3007073"/>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xmlns="" id="{F7F5B0B1-3552-674C-8B79-AE390EC8BB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92559" y="3148718"/>
            <a:ext cx="3512241" cy="2709911"/>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xmlns="" id="{B404650D-865F-5048-9D64-189EE6AC914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9431" y="1199161"/>
            <a:ext cx="2922145" cy="3781598"/>
          </a:xfrm>
          <a:prstGeom prst="rect">
            <a:avLst/>
          </a:prstGeom>
          <a:solidFill>
            <a:schemeClr val="bg1"/>
          </a:solidFill>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xmlns="" id="{7E5A78BA-B7B1-A64F-A95B-A1590AE40CD5}"/>
              </a:ext>
            </a:extLst>
          </p:cNvPr>
          <p:cNvSpPr txBox="1"/>
          <p:nvPr/>
        </p:nvSpPr>
        <p:spPr>
          <a:xfrm>
            <a:off x="8514257" y="5938260"/>
            <a:ext cx="2637260" cy="369332"/>
          </a:xfrm>
          <a:prstGeom prst="rect">
            <a:avLst/>
          </a:prstGeom>
          <a:noFill/>
        </p:spPr>
        <p:txBody>
          <a:bodyPr wrap="none" rtlCol="0">
            <a:spAutoFit/>
          </a:bodyPr>
          <a:lstStyle/>
          <a:p>
            <a:r>
              <a:rPr lang="en-US" dirty="0">
                <a:solidFill>
                  <a:prstClr val="black"/>
                </a:solidFill>
              </a:rPr>
              <a:t>Reports from 3</a:t>
            </a:r>
            <a:r>
              <a:rPr lang="en-US" baseline="30000" dirty="0">
                <a:solidFill>
                  <a:prstClr val="black"/>
                </a:solidFill>
              </a:rPr>
              <a:t>rd</a:t>
            </a:r>
            <a:r>
              <a:rPr lang="en-US" dirty="0">
                <a:solidFill>
                  <a:prstClr val="black"/>
                </a:solidFill>
              </a:rPr>
              <a:t> Parties</a:t>
            </a:r>
          </a:p>
        </p:txBody>
      </p:sp>
      <p:sp>
        <p:nvSpPr>
          <p:cNvPr id="14" name="TextBox 13">
            <a:extLst>
              <a:ext uri="{FF2B5EF4-FFF2-40B4-BE49-F238E27FC236}">
                <a16:creationId xmlns:a16="http://schemas.microsoft.com/office/drawing/2014/main" xmlns="" id="{1DD73390-0313-7742-946F-F1734C76DD4E}"/>
              </a:ext>
            </a:extLst>
          </p:cNvPr>
          <p:cNvSpPr txBox="1"/>
          <p:nvPr/>
        </p:nvSpPr>
        <p:spPr>
          <a:xfrm>
            <a:off x="5000631" y="5038359"/>
            <a:ext cx="3018775" cy="369332"/>
          </a:xfrm>
          <a:prstGeom prst="rect">
            <a:avLst/>
          </a:prstGeom>
          <a:noFill/>
        </p:spPr>
        <p:txBody>
          <a:bodyPr wrap="none" rtlCol="0">
            <a:spAutoFit/>
          </a:bodyPr>
          <a:lstStyle/>
          <a:p>
            <a:r>
              <a:rPr lang="en-US">
                <a:solidFill>
                  <a:prstClr val="black"/>
                </a:solidFill>
              </a:rPr>
              <a:t>Reports from CUSEC States</a:t>
            </a:r>
          </a:p>
        </p:txBody>
      </p:sp>
    </p:spTree>
    <p:extLst>
      <p:ext uri="{BB962C8B-B14F-4D97-AF65-F5344CB8AC3E}">
        <p14:creationId xmlns:p14="http://schemas.microsoft.com/office/powerpoint/2010/main" val="3118275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CE3004-2423-C240-AD36-C8DEA49DCCD9}"/>
              </a:ext>
            </a:extLst>
          </p:cNvPr>
          <p:cNvSpPr>
            <a:spLocks noGrp="1"/>
          </p:cNvSpPr>
          <p:nvPr>
            <p:ph type="title"/>
          </p:nvPr>
        </p:nvSpPr>
        <p:spPr/>
        <p:txBody>
          <a:bodyPr>
            <a:noAutofit/>
          </a:bodyPr>
          <a:lstStyle/>
          <a:p>
            <a:r>
              <a:rPr lang="en-US" sz="3200" dirty="0"/>
              <a:t>Aligning State Resource/Mission Requests to Lifelines</a:t>
            </a:r>
          </a:p>
        </p:txBody>
      </p:sp>
      <p:pic>
        <p:nvPicPr>
          <p:cNvPr id="9" name="Picture 8" descr="A screenshot of a computer screen&#10;&#10;Description automatically generated">
            <a:extLst>
              <a:ext uri="{FF2B5EF4-FFF2-40B4-BE49-F238E27FC236}">
                <a16:creationId xmlns:a16="http://schemas.microsoft.com/office/drawing/2014/main" xmlns="" id="{4C795385-1AE0-D342-98E1-9196B8E3DC1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605" y="1328492"/>
            <a:ext cx="5351813" cy="3344883"/>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xmlns="" id="{F6E36521-8172-9747-BA20-7A1629352979}"/>
              </a:ext>
            </a:extLst>
          </p:cNvPr>
          <p:cNvPicPr>
            <a:picLocks noChangeAspect="1"/>
          </p:cNvPicPr>
          <p:nvPr/>
        </p:nvPicPr>
        <p:blipFill>
          <a:blip r:embed="rId4"/>
          <a:stretch>
            <a:fillRect/>
          </a:stretch>
        </p:blipFill>
        <p:spPr>
          <a:xfrm>
            <a:off x="1450201" y="2774543"/>
            <a:ext cx="4547400" cy="3347239"/>
          </a:xfrm>
          <a:prstGeom prst="rect">
            <a:avLst/>
          </a:prstGeom>
        </p:spPr>
      </p:pic>
      <p:sp>
        <p:nvSpPr>
          <p:cNvPr id="8" name="Content Placeholder 7">
            <a:extLst>
              <a:ext uri="{FF2B5EF4-FFF2-40B4-BE49-F238E27FC236}">
                <a16:creationId xmlns:a16="http://schemas.microsoft.com/office/drawing/2014/main" xmlns="" id="{B6AA7CB3-C3B3-9A4F-9D1F-D50829834E83}"/>
              </a:ext>
            </a:extLst>
          </p:cNvPr>
          <p:cNvSpPr>
            <a:spLocks noGrp="1"/>
          </p:cNvSpPr>
          <p:nvPr>
            <p:ph idx="1"/>
          </p:nvPr>
        </p:nvSpPr>
        <p:spPr>
          <a:xfrm>
            <a:off x="6096000" y="1328491"/>
            <a:ext cx="6096000" cy="5377891"/>
          </a:xfrm>
        </p:spPr>
        <p:txBody>
          <a:bodyPr>
            <a:normAutofit lnSpcReduction="10000"/>
          </a:bodyPr>
          <a:lstStyle/>
          <a:p>
            <a:r>
              <a:rPr lang="en-US" sz="2400" dirty="0"/>
              <a:t>To support integration of Lifelines in state processes, </a:t>
            </a:r>
            <a:r>
              <a:rPr lang="en-US" sz="2400" b="1" dirty="0"/>
              <a:t>Kentucky Emergency Management Agency (KYEM)</a:t>
            </a:r>
            <a:r>
              <a:rPr lang="en-US" sz="2400" dirty="0"/>
              <a:t> aligned their ESF’s to Lifeline components.</a:t>
            </a:r>
          </a:p>
          <a:p>
            <a:r>
              <a:rPr lang="en-US" sz="2400" dirty="0"/>
              <a:t>S&amp;T support staff worked with KYEM to align their Resource Request Dashboard to Lifelines, and incorporate this information into an Operations Dashboard format. This enabled KYEM to bucket resource requests by Lifeline.</a:t>
            </a:r>
          </a:p>
          <a:p>
            <a:r>
              <a:rPr lang="en-US" sz="2400" dirty="0"/>
              <a:t>KYEM prepared a Lifeline-based dashboard, incorporating a blend of information obtained from within KY as well as regional/national information from the CUSEC RISP.</a:t>
            </a:r>
            <a:br>
              <a:rPr lang="en-US" sz="2400" dirty="0"/>
            </a:br>
            <a:endParaRPr lang="en-US" sz="2400" dirty="0"/>
          </a:p>
          <a:p>
            <a:endParaRPr lang="en-US" sz="2400" dirty="0"/>
          </a:p>
        </p:txBody>
      </p:sp>
    </p:spTree>
    <p:extLst>
      <p:ext uri="{BB962C8B-B14F-4D97-AF65-F5344CB8AC3E}">
        <p14:creationId xmlns:p14="http://schemas.microsoft.com/office/powerpoint/2010/main" val="3986717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0FF706-CE64-2E4F-A403-6A1445EACF1C}"/>
              </a:ext>
            </a:extLst>
          </p:cNvPr>
          <p:cNvSpPr>
            <a:spLocks noGrp="1"/>
          </p:cNvSpPr>
          <p:nvPr>
            <p:ph type="title"/>
          </p:nvPr>
        </p:nvSpPr>
        <p:spPr/>
        <p:txBody>
          <a:bodyPr>
            <a:noAutofit/>
          </a:bodyPr>
          <a:lstStyle/>
          <a:p>
            <a:r>
              <a:rPr lang="en-US" sz="3200" b="1" dirty="0"/>
              <a:t>FEMA Community Lifeline WebEOC Boards &amp; Information Products</a:t>
            </a:r>
            <a:endParaRPr lang="en-US" sz="3200" dirty="0"/>
          </a:p>
        </p:txBody>
      </p:sp>
      <p:pic>
        <p:nvPicPr>
          <p:cNvPr id="5" name="Content Placeholder 4" descr="A screenshot of a video game&#10;&#10;Description automatically generated">
            <a:extLst>
              <a:ext uri="{FF2B5EF4-FFF2-40B4-BE49-F238E27FC236}">
                <a16:creationId xmlns:a16="http://schemas.microsoft.com/office/drawing/2014/main" xmlns="" id="{870A5836-DEF1-6D4B-A3E4-DA260BA149DE}"/>
              </a:ext>
            </a:extLst>
          </p:cNvPr>
          <p:cNvPicPr>
            <a:picLocks noGrp="1" noChangeAspect="1"/>
          </p:cNvPicPr>
          <p:nvPr>
            <p:ph sz="half" idx="1"/>
          </p:nvPr>
        </p:nvPicPr>
        <p:blipFill>
          <a:blip r:embed="rId3">
            <a:clrChange>
              <a:clrFrom>
                <a:srgbClr val="FFFFFF"/>
              </a:clrFrom>
              <a:clrTo>
                <a:srgbClr val="FFFFFF">
                  <a:alpha val="0"/>
                </a:srgbClr>
              </a:clrTo>
            </a:clrChange>
          </a:blip>
          <a:stretch>
            <a:fillRect/>
          </a:stretch>
        </p:blipFill>
        <p:spPr>
          <a:xfrm>
            <a:off x="5721600" y="867990"/>
            <a:ext cx="6055117" cy="5335588"/>
          </a:xfrm>
        </p:spPr>
      </p:pic>
      <p:sp>
        <p:nvSpPr>
          <p:cNvPr id="7" name="Content Placeholder 6">
            <a:extLst>
              <a:ext uri="{FF2B5EF4-FFF2-40B4-BE49-F238E27FC236}">
                <a16:creationId xmlns:a16="http://schemas.microsoft.com/office/drawing/2014/main" xmlns="" id="{C1C8648E-A1E0-4544-B461-4A72B1485849}"/>
              </a:ext>
            </a:extLst>
          </p:cNvPr>
          <p:cNvSpPr>
            <a:spLocks noGrp="1"/>
          </p:cNvSpPr>
          <p:nvPr>
            <p:ph sz="half" idx="2"/>
          </p:nvPr>
        </p:nvSpPr>
        <p:spPr>
          <a:xfrm>
            <a:off x="271462" y="1668463"/>
            <a:ext cx="5181600" cy="4351338"/>
          </a:xfrm>
        </p:spPr>
        <p:txBody>
          <a:bodyPr>
            <a:normAutofit fontScale="85000" lnSpcReduction="10000"/>
          </a:bodyPr>
          <a:lstStyle/>
          <a:p>
            <a:r>
              <a:rPr lang="en-US" dirty="0"/>
              <a:t>During Shaken Fury, </a:t>
            </a:r>
            <a:r>
              <a:rPr lang="en-US" b="1" dirty="0"/>
              <a:t>FEMA exercised the use of their Lifeline WebEOC Boards</a:t>
            </a:r>
            <a:r>
              <a:rPr lang="en-US" dirty="0"/>
              <a:t> (Tier I, II, IV) as well as the Lifeline-based Information products (Tier III).</a:t>
            </a:r>
          </a:p>
          <a:p>
            <a:r>
              <a:rPr lang="en-US" dirty="0"/>
              <a:t>The exercise demonstrated how the states, FEMA Regions, and FEMA Incident Management Assistance Teams (IMATs) could report Lifeline status updates (i.e., </a:t>
            </a:r>
            <a:r>
              <a:rPr lang="en-US" i="1" dirty="0"/>
              <a:t>What?, So What? Now What? and any Limiting Factors)</a:t>
            </a:r>
            <a:r>
              <a:rPr lang="en-US" dirty="0"/>
              <a:t>based on the Community Lifeline construct.</a:t>
            </a:r>
          </a:p>
          <a:p>
            <a:pPr marL="0" indent="0">
              <a:buNone/>
            </a:pPr>
            <a:endParaRPr lang="en-US" dirty="0"/>
          </a:p>
        </p:txBody>
      </p:sp>
    </p:spTree>
    <p:extLst>
      <p:ext uri="{BB962C8B-B14F-4D97-AF65-F5344CB8AC3E}">
        <p14:creationId xmlns:p14="http://schemas.microsoft.com/office/powerpoint/2010/main" val="3967504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Field Reporting &amp; Data Collection</a:t>
            </a:r>
            <a:endParaRPr lang="en-US" i="1" dirty="0"/>
          </a:p>
        </p:txBody>
      </p:sp>
      <p:sp>
        <p:nvSpPr>
          <p:cNvPr id="3" name="Content Placeholder 2"/>
          <p:cNvSpPr>
            <a:spLocks noGrp="1"/>
          </p:cNvSpPr>
          <p:nvPr>
            <p:ph idx="1"/>
          </p:nvPr>
        </p:nvSpPr>
        <p:spPr>
          <a:xfrm>
            <a:off x="838200" y="1241711"/>
            <a:ext cx="4981575" cy="3422650"/>
          </a:xfrm>
        </p:spPr>
        <p:txBody>
          <a:bodyPr anchor="ctr">
            <a:normAutofit/>
          </a:bodyPr>
          <a:lstStyle/>
          <a:p>
            <a:r>
              <a:rPr lang="en-US" sz="3600" dirty="0"/>
              <a:t>State Geologists</a:t>
            </a:r>
            <a:br>
              <a:rPr lang="en-US" sz="3600" dirty="0"/>
            </a:br>
            <a:endParaRPr lang="en-US" sz="3600" dirty="0"/>
          </a:p>
          <a:p>
            <a:r>
              <a:rPr lang="en-US" sz="3600" dirty="0"/>
              <a:t>Safety Assessment Teams</a:t>
            </a:r>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97332" y="1462162"/>
            <a:ext cx="5299311" cy="3588075"/>
          </a:xfrm>
          <a:prstGeom prst="rect">
            <a:avLst/>
          </a:prstGeom>
        </p:spPr>
      </p:pic>
      <p:pic>
        <p:nvPicPr>
          <p:cNvPr id="11" name="1076EE19-7C15-4B20-B3C7-FB122137D3E6" descr="image2.jpe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997953" y="3480695"/>
            <a:ext cx="3674458" cy="243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90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234352"/>
            <a:ext cx="12026900" cy="1325563"/>
          </a:xfrm>
        </p:spPr>
        <p:txBody>
          <a:bodyPr>
            <a:normAutofit/>
          </a:bodyPr>
          <a:lstStyle/>
          <a:p>
            <a:r>
              <a:rPr lang="en-US" sz="3600" dirty="0"/>
              <a:t>Field Reporting &amp; Data Collection </a:t>
            </a:r>
            <a:br>
              <a:rPr lang="en-US" sz="3600" dirty="0"/>
            </a:br>
            <a:r>
              <a:rPr lang="en-US" sz="2800" i="1" dirty="0"/>
              <a:t>CUSEC State Geologists</a:t>
            </a:r>
            <a:endParaRPr lang="en-US" sz="3600" i="1"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875" y="1449290"/>
            <a:ext cx="9029700" cy="4716357"/>
          </a:xfrm>
          <a:prstGeom prst="rect">
            <a:avLst/>
          </a:prstGeom>
        </p:spPr>
      </p:pic>
      <p:cxnSp>
        <p:nvCxnSpPr>
          <p:cNvPr id="8" name="Straight Connector 7"/>
          <p:cNvCxnSpPr>
            <a:cxnSpLocks/>
          </p:cNvCxnSpPr>
          <p:nvPr/>
        </p:nvCxnSpPr>
        <p:spPr>
          <a:xfrm flipV="1">
            <a:off x="6743700" y="4000500"/>
            <a:ext cx="2040300" cy="295276"/>
          </a:xfrm>
          <a:prstGeom prst="line">
            <a:avLst/>
          </a:prstGeom>
          <a:ln w="57150">
            <a:solidFill>
              <a:schemeClr val="accent1">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6" name="Content Placeholder 5"/>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9033852" y="2877300"/>
            <a:ext cx="2205647" cy="2673512"/>
          </a:xfrm>
        </p:spPr>
      </p:pic>
      <p:cxnSp>
        <p:nvCxnSpPr>
          <p:cNvPr id="11" name="Straight Connector 10"/>
          <p:cNvCxnSpPr>
            <a:cxnSpLocks/>
          </p:cNvCxnSpPr>
          <p:nvPr/>
        </p:nvCxnSpPr>
        <p:spPr>
          <a:xfrm flipV="1">
            <a:off x="5673600" y="2987652"/>
            <a:ext cx="1362200" cy="199708"/>
          </a:xfrm>
          <a:prstGeom prst="line">
            <a:avLst/>
          </a:prstGeom>
          <a:ln w="57150">
            <a:solidFill>
              <a:schemeClr val="accent1">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71839" y="2374221"/>
            <a:ext cx="2166632" cy="1626279"/>
          </a:xfrm>
          <a:prstGeom prst="rect">
            <a:avLst/>
          </a:prstGeom>
        </p:spPr>
      </p:pic>
      <p:pic>
        <p:nvPicPr>
          <p:cNvPr id="24" name="Picture 2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465835" y="515723"/>
            <a:ext cx="3020556" cy="1684635"/>
          </a:xfrm>
          <a:prstGeom prst="rect">
            <a:avLst/>
          </a:prstGeom>
        </p:spPr>
      </p:pic>
      <p:cxnSp>
        <p:nvCxnSpPr>
          <p:cNvPr id="25" name="Straight Connector 24"/>
          <p:cNvCxnSpPr>
            <a:cxnSpLocks/>
          </p:cNvCxnSpPr>
          <p:nvPr/>
        </p:nvCxnSpPr>
        <p:spPr>
          <a:xfrm flipV="1">
            <a:off x="7267575" y="2374221"/>
            <a:ext cx="1055625" cy="766734"/>
          </a:xfrm>
          <a:prstGeom prst="line">
            <a:avLst/>
          </a:prstGeom>
          <a:ln w="57150">
            <a:solidFill>
              <a:schemeClr val="accent1">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8226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06F708-A258-6D4E-8697-86A86C851A53}"/>
              </a:ext>
            </a:extLst>
          </p:cNvPr>
          <p:cNvSpPr>
            <a:spLocks noGrp="1"/>
          </p:cNvSpPr>
          <p:nvPr>
            <p:ph type="title"/>
          </p:nvPr>
        </p:nvSpPr>
        <p:spPr>
          <a:xfrm>
            <a:off x="838200" y="365125"/>
            <a:ext cx="10515600" cy="992188"/>
          </a:xfrm>
        </p:spPr>
        <p:txBody>
          <a:bodyPr>
            <a:noAutofit/>
          </a:bodyPr>
          <a:lstStyle/>
          <a:p>
            <a:r>
              <a:rPr lang="en-US" sz="3600" dirty="0"/>
              <a:t>Field Reporting &amp; Data Collection </a:t>
            </a:r>
            <a:br>
              <a:rPr lang="en-US" sz="3600" dirty="0"/>
            </a:br>
            <a:r>
              <a:rPr lang="en-US" sz="2800" i="1" dirty="0"/>
              <a:t>CUSEC’s Building Safety Assessment Application</a:t>
            </a:r>
          </a:p>
        </p:txBody>
      </p:sp>
      <p:pic>
        <p:nvPicPr>
          <p:cNvPr id="6" name="Content Placeholder 5" descr="A screenshot of a computer&#10;&#10;Description automatically generated">
            <a:extLst>
              <a:ext uri="{FF2B5EF4-FFF2-40B4-BE49-F238E27FC236}">
                <a16:creationId xmlns:a16="http://schemas.microsoft.com/office/drawing/2014/main" xmlns="" id="{81138FAD-F50A-A14B-B8DC-E08193EEB911}"/>
              </a:ext>
            </a:extLst>
          </p:cNvPr>
          <p:cNvPicPr>
            <a:picLocks noGrp="1" noChangeAspect="1"/>
          </p:cNvPicPr>
          <p:nvPr>
            <p:ph sz="half" idx="1"/>
          </p:nvPr>
        </p:nvPicPr>
        <p:blipFill>
          <a:blip r:embed="rId2"/>
          <a:stretch>
            <a:fillRect/>
          </a:stretch>
        </p:blipFill>
        <p:spPr>
          <a:xfrm>
            <a:off x="6325244" y="1782763"/>
            <a:ext cx="5630219" cy="4002880"/>
          </a:xfrm>
        </p:spPr>
      </p:pic>
      <p:sp>
        <p:nvSpPr>
          <p:cNvPr id="4" name="Content Placeholder 3">
            <a:extLst>
              <a:ext uri="{FF2B5EF4-FFF2-40B4-BE49-F238E27FC236}">
                <a16:creationId xmlns:a16="http://schemas.microsoft.com/office/drawing/2014/main" xmlns="" id="{FD4F6C17-CF15-6E41-B0CC-01E184C2E6C3}"/>
              </a:ext>
            </a:extLst>
          </p:cNvPr>
          <p:cNvSpPr>
            <a:spLocks noGrp="1"/>
          </p:cNvSpPr>
          <p:nvPr>
            <p:ph sz="half" idx="2"/>
          </p:nvPr>
        </p:nvSpPr>
        <p:spPr>
          <a:xfrm>
            <a:off x="838200" y="1782763"/>
            <a:ext cx="5487044" cy="4351338"/>
          </a:xfrm>
        </p:spPr>
        <p:txBody>
          <a:bodyPr>
            <a:normAutofit/>
          </a:bodyPr>
          <a:lstStyle/>
          <a:p>
            <a:r>
              <a:rPr lang="en-US" sz="2400" dirty="0"/>
              <a:t>The </a:t>
            </a:r>
            <a:r>
              <a:rPr lang="en-US" sz="2400" b="1" dirty="0"/>
              <a:t>CUSEC Building Safety Assessment program</a:t>
            </a:r>
            <a:r>
              <a:rPr lang="en-US" sz="2400" dirty="0"/>
              <a:t> represents the most mature implementation of S&amp;T-supported technology demonstrated during Shaken Fury.</a:t>
            </a:r>
          </a:p>
          <a:p>
            <a:r>
              <a:rPr lang="en-US" sz="2400" dirty="0"/>
              <a:t>During the exercise, the </a:t>
            </a:r>
            <a:r>
              <a:rPr lang="en-US" sz="2400" b="1" dirty="0"/>
              <a:t>Tennessee Structural Assessment and Visual Evaluation (TNSAVE) </a:t>
            </a:r>
            <a:r>
              <a:rPr lang="en-US" sz="2400" dirty="0"/>
              <a:t>coalition tested their activation and field collection processes. </a:t>
            </a:r>
          </a:p>
        </p:txBody>
      </p:sp>
    </p:spTree>
    <p:extLst>
      <p:ext uri="{BB962C8B-B14F-4D97-AF65-F5344CB8AC3E}">
        <p14:creationId xmlns:p14="http://schemas.microsoft.com/office/powerpoint/2010/main" val="1095370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xmlns="" id="{2F95C1B3-2A7E-F842-9242-4C5A880F386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52359" y="1357312"/>
            <a:ext cx="4572001" cy="3489007"/>
          </a:xfrm>
          <a:custGeom>
            <a:avLst/>
            <a:gdLst>
              <a:gd name="connsiteX0" fmla="*/ 0 w 5218430"/>
              <a:gd name="connsiteY0" fmla="*/ 0 h 3913822"/>
              <a:gd name="connsiteX1" fmla="*/ 1517770 w 5218430"/>
              <a:gd name="connsiteY1" fmla="*/ 0 h 3913822"/>
              <a:gd name="connsiteX2" fmla="*/ 5218430 w 5218430"/>
              <a:gd name="connsiteY2" fmla="*/ 16090 h 3913822"/>
              <a:gd name="connsiteX3" fmla="*/ 5218430 w 5218430"/>
              <a:gd name="connsiteY3" fmla="*/ 3902681 h 3913822"/>
              <a:gd name="connsiteX4" fmla="*/ 4312287 w 5218430"/>
              <a:gd name="connsiteY4" fmla="*/ 3913822 h 3913822"/>
              <a:gd name="connsiteX5" fmla="*/ 2674325 w 5218430"/>
              <a:gd name="connsiteY5" fmla="*/ 3913822 h 3913822"/>
              <a:gd name="connsiteX6" fmla="*/ 0 w 5218430"/>
              <a:gd name="connsiteY6" fmla="*/ 2220802 h 391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8430" h="3913822">
                <a:moveTo>
                  <a:pt x="0" y="0"/>
                </a:moveTo>
                <a:lnTo>
                  <a:pt x="1517770" y="0"/>
                </a:lnTo>
                <a:lnTo>
                  <a:pt x="5218430" y="16090"/>
                </a:lnTo>
                <a:lnTo>
                  <a:pt x="5218430" y="3902681"/>
                </a:lnTo>
                <a:lnTo>
                  <a:pt x="4312287" y="3913822"/>
                </a:lnTo>
                <a:lnTo>
                  <a:pt x="2674325" y="3913822"/>
                </a:lnTo>
                <a:lnTo>
                  <a:pt x="0" y="2220802"/>
                </a:lnTo>
                <a:close/>
              </a:path>
            </a:pathLst>
          </a:custGeom>
        </p:spPr>
      </p:pic>
      <p:sp>
        <p:nvSpPr>
          <p:cNvPr id="4" name="Content Placeholder 3"/>
          <p:cNvSpPr>
            <a:spLocks noGrp="1"/>
          </p:cNvSpPr>
          <p:nvPr>
            <p:ph idx="1"/>
          </p:nvPr>
        </p:nvSpPr>
        <p:spPr>
          <a:xfrm>
            <a:off x="1109472" y="2621362"/>
            <a:ext cx="5486400" cy="2389838"/>
          </a:xfrm>
        </p:spPr>
        <p:txBody>
          <a:bodyPr/>
          <a:lstStyle/>
          <a:p>
            <a:r>
              <a:rPr lang="en-US" sz="2400" dirty="0"/>
              <a:t>EF-3 Tornado in Jefferson City, MO on May 22, 2019</a:t>
            </a:r>
          </a:p>
          <a:p>
            <a:r>
              <a:rPr lang="en-US" sz="2400" dirty="0"/>
              <a:t>20 Assessors</a:t>
            </a:r>
          </a:p>
          <a:p>
            <a:r>
              <a:rPr lang="en-US" sz="2400" dirty="0"/>
              <a:t>2 Deployments</a:t>
            </a:r>
          </a:p>
          <a:p>
            <a:r>
              <a:rPr lang="en-US" sz="2400" dirty="0"/>
              <a:t>600+ Structures Assessed</a:t>
            </a:r>
          </a:p>
          <a:p>
            <a:pPr marL="0" indent="0">
              <a:buNone/>
            </a:pPr>
            <a:endParaRPr lang="en-US" dirty="0"/>
          </a:p>
        </p:txBody>
      </p:sp>
      <p:sp>
        <p:nvSpPr>
          <p:cNvPr id="8" name="Title 1">
            <a:extLst>
              <a:ext uri="{FF2B5EF4-FFF2-40B4-BE49-F238E27FC236}">
                <a16:creationId xmlns:a16="http://schemas.microsoft.com/office/drawing/2014/main" xmlns="" id="{4EDDF2C2-AEB1-FF4A-B57B-DC8BD052C478}"/>
              </a:ext>
            </a:extLst>
          </p:cNvPr>
          <p:cNvSpPr txBox="1">
            <a:spLocks/>
          </p:cNvSpPr>
          <p:nvPr/>
        </p:nvSpPr>
        <p:spPr>
          <a:xfrm>
            <a:off x="838200" y="365125"/>
            <a:ext cx="10515600" cy="9921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lumMod val="50000"/>
                  </a:schemeClr>
                </a:solidFill>
                <a:latin typeface="+mj-lt"/>
                <a:ea typeface="+mj-ea"/>
                <a:cs typeface="+mj-cs"/>
              </a:defRPr>
            </a:lvl1pPr>
          </a:lstStyle>
          <a:p>
            <a:r>
              <a:rPr lang="en-US" sz="3600">
                <a:solidFill>
                  <a:srgbClr val="5B9BD5">
                    <a:lumMod val="50000"/>
                  </a:srgbClr>
                </a:solidFill>
              </a:rPr>
              <a:t>Field Reporting &amp; Data Collection </a:t>
            </a:r>
            <a:br>
              <a:rPr lang="en-US" sz="3600">
                <a:solidFill>
                  <a:srgbClr val="5B9BD5">
                    <a:lumMod val="50000"/>
                  </a:srgbClr>
                </a:solidFill>
              </a:rPr>
            </a:br>
            <a:r>
              <a:rPr lang="en-US" sz="2800" i="1">
                <a:solidFill>
                  <a:srgbClr val="5B9BD5">
                    <a:lumMod val="50000"/>
                  </a:srgbClr>
                </a:solidFill>
              </a:rPr>
              <a:t>Missouri SAVE Coalition Deployment</a:t>
            </a:r>
            <a:endParaRPr lang="en-US" sz="2800" i="1" dirty="0">
              <a:solidFill>
                <a:srgbClr val="5B9BD5">
                  <a:lumMod val="50000"/>
                </a:srgbClr>
              </a:solidFill>
            </a:endParaRPr>
          </a:p>
        </p:txBody>
      </p:sp>
      <p:pic>
        <p:nvPicPr>
          <p:cNvPr id="14" name="Picture 13">
            <a:extLst>
              <a:ext uri="{FF2B5EF4-FFF2-40B4-BE49-F238E27FC236}">
                <a16:creationId xmlns:a16="http://schemas.microsoft.com/office/drawing/2014/main" xmlns="" id="{88D38C9B-ADE8-F445-AEC6-0BD86A84DCC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67400" y="3471545"/>
            <a:ext cx="3699510" cy="2749550"/>
          </a:xfrm>
          <a:custGeom>
            <a:avLst/>
            <a:gdLst>
              <a:gd name="connsiteX0" fmla="*/ 3111 w 4365626"/>
              <a:gd name="connsiteY0" fmla="*/ 0 h 3274220"/>
              <a:gd name="connsiteX1" fmla="*/ 489090 w 4365626"/>
              <a:gd name="connsiteY1" fmla="*/ 0 h 3274220"/>
              <a:gd name="connsiteX2" fmla="*/ 1797686 w 4365626"/>
              <a:gd name="connsiteY2" fmla="*/ 16670 h 3274220"/>
              <a:gd name="connsiteX3" fmla="*/ 4365626 w 4365626"/>
              <a:gd name="connsiteY3" fmla="*/ 1690041 h 3274220"/>
              <a:gd name="connsiteX4" fmla="*/ 4365626 w 4365626"/>
              <a:gd name="connsiteY4" fmla="*/ 3274220 h 3274220"/>
              <a:gd name="connsiteX5" fmla="*/ 1439548 w 4365626"/>
              <a:gd name="connsiteY5" fmla="*/ 3274220 h 3274220"/>
              <a:gd name="connsiteX6" fmla="*/ 0 w 4365626"/>
              <a:gd name="connsiteY6" fmla="*/ 3263032 h 3274220"/>
              <a:gd name="connsiteX7" fmla="*/ 0 w 4365626"/>
              <a:gd name="connsiteY7" fmla="*/ 296592 h 327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626" h="3274220">
                <a:moveTo>
                  <a:pt x="3111" y="0"/>
                </a:moveTo>
                <a:lnTo>
                  <a:pt x="489090" y="0"/>
                </a:lnTo>
                <a:lnTo>
                  <a:pt x="1797686" y="16670"/>
                </a:lnTo>
                <a:lnTo>
                  <a:pt x="4365626" y="1690041"/>
                </a:lnTo>
                <a:lnTo>
                  <a:pt x="4365626" y="3274220"/>
                </a:lnTo>
                <a:lnTo>
                  <a:pt x="1439548" y="3274220"/>
                </a:lnTo>
                <a:lnTo>
                  <a:pt x="0" y="3263032"/>
                </a:lnTo>
                <a:lnTo>
                  <a:pt x="0" y="296592"/>
                </a:lnTo>
                <a:close/>
              </a:path>
            </a:pathLst>
          </a:custGeom>
        </p:spPr>
      </p:pic>
    </p:spTree>
    <p:extLst>
      <p:ext uri="{BB962C8B-B14F-4D97-AF65-F5344CB8AC3E}">
        <p14:creationId xmlns:p14="http://schemas.microsoft.com/office/powerpoint/2010/main" val="3101231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CUSEC RISP – Safety Assessment Site</a:t>
            </a:r>
          </a:p>
        </p:txBody>
      </p:sp>
      <p:sp>
        <p:nvSpPr>
          <p:cNvPr id="6" name="Content Placeholder 5"/>
          <p:cNvSpPr>
            <a:spLocks noGrp="1"/>
          </p:cNvSpPr>
          <p:nvPr>
            <p:ph idx="1"/>
          </p:nvPr>
        </p:nvSpPr>
        <p:spPr>
          <a:xfrm>
            <a:off x="725407" y="1825625"/>
            <a:ext cx="4295775" cy="4213224"/>
          </a:xfrm>
        </p:spPr>
        <p:txBody>
          <a:bodyPr>
            <a:normAutofit/>
          </a:bodyPr>
          <a:lstStyle/>
          <a:p>
            <a:r>
              <a:rPr lang="en-US" dirty="0"/>
              <a:t>Test drive the app:</a:t>
            </a:r>
          </a:p>
          <a:p>
            <a:pPr lvl="1"/>
            <a:r>
              <a:rPr lang="en-US" dirty="0"/>
              <a:t>Smartphone</a:t>
            </a:r>
          </a:p>
          <a:p>
            <a:pPr lvl="1"/>
            <a:r>
              <a:rPr lang="en-US" dirty="0" err="1"/>
              <a:t>Geoform</a:t>
            </a:r>
            <a:endParaRPr lang="en-US" dirty="0"/>
          </a:p>
          <a:p>
            <a:pPr lvl="1"/>
            <a:r>
              <a:rPr lang="en-US" dirty="0"/>
              <a:t>Dashboard</a:t>
            </a:r>
          </a:p>
          <a:p>
            <a:r>
              <a:rPr lang="en-US" dirty="0"/>
              <a:t>Access training material</a:t>
            </a:r>
          </a:p>
          <a:p>
            <a:r>
              <a:rPr lang="en-US" dirty="0"/>
              <a:t>Transition to your AGOL Organization</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74963" y="1825625"/>
            <a:ext cx="5593111" cy="3864262"/>
          </a:xfrm>
          <a:prstGeom prst="rect">
            <a:avLst/>
          </a:prstGeom>
        </p:spPr>
      </p:pic>
      <p:sp>
        <p:nvSpPr>
          <p:cNvPr id="5" name="Rectangle 4"/>
          <p:cNvSpPr/>
          <p:nvPr/>
        </p:nvSpPr>
        <p:spPr>
          <a:xfrm>
            <a:off x="2873295" y="6302375"/>
            <a:ext cx="5892960" cy="369332"/>
          </a:xfrm>
          <a:prstGeom prst="rect">
            <a:avLst/>
          </a:prstGeom>
        </p:spPr>
        <p:txBody>
          <a:bodyPr wrap="none">
            <a:spAutoFit/>
          </a:bodyPr>
          <a:lstStyle/>
          <a:p>
            <a:pPr algn="ctr"/>
            <a:r>
              <a:rPr lang="en-US" i="1" dirty="0">
                <a:solidFill>
                  <a:prstClr val="white"/>
                </a:solidFill>
              </a:rPr>
              <a:t>https://safety-assessment-cusec.opendata.arcgis.com</a:t>
            </a:r>
          </a:p>
        </p:txBody>
      </p:sp>
    </p:spTree>
    <p:extLst>
      <p:ext uri="{BB962C8B-B14F-4D97-AF65-F5344CB8AC3E}">
        <p14:creationId xmlns:p14="http://schemas.microsoft.com/office/powerpoint/2010/main" val="3362150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defRPr/>
            </a:pPr>
            <a:r>
              <a:rPr lang="en-US" altLang="en-US" sz="4000" b="1" dirty="0">
                <a:solidFill>
                  <a:schemeClr val="accent3"/>
                </a:solidFill>
                <a:latin typeface="Arial Narrow" pitchFamily="34" charset="0"/>
              </a:rPr>
              <a:t>Emergency Planning and Assessments</a:t>
            </a:r>
          </a:p>
        </p:txBody>
      </p:sp>
      <p:pic>
        <p:nvPicPr>
          <p:cNvPr id="7171"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711624" y="1988840"/>
            <a:ext cx="4032448" cy="4392612"/>
          </a:xfr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196" name="TextBox 1"/>
          <p:cNvSpPr txBox="1">
            <a:spLocks noChangeArrowheads="1"/>
          </p:cNvSpPr>
          <p:nvPr/>
        </p:nvSpPr>
        <p:spPr bwMode="auto">
          <a:xfrm>
            <a:off x="7032104" y="1988840"/>
            <a:ext cx="3528392"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2400" dirty="0">
                <a:solidFill>
                  <a:srgbClr val="000000"/>
                </a:solidFill>
                <a:latin typeface="Arial Narrow" panose="020B0606020202030204" pitchFamily="34" charset="0"/>
              </a:rPr>
              <a:t>All Hazards Mitigation Plan</a:t>
            </a:r>
          </a:p>
          <a:p>
            <a:pPr eaLnBrk="1" fontAlgn="base" hangingPunct="1">
              <a:spcBef>
                <a:spcPct val="0"/>
              </a:spcBef>
              <a:spcAft>
                <a:spcPct val="0"/>
              </a:spcAft>
            </a:pPr>
            <a:endParaRPr lang="en-US" altLang="en-US" sz="2400" dirty="0">
              <a:solidFill>
                <a:srgbClr val="000000"/>
              </a:solidFill>
              <a:latin typeface="Arial Narrow" panose="020B0606020202030204" pitchFamily="34" charset="0"/>
            </a:endParaRPr>
          </a:p>
          <a:p>
            <a:pPr eaLnBrk="1" fontAlgn="base" hangingPunct="1">
              <a:spcBef>
                <a:spcPct val="0"/>
              </a:spcBef>
              <a:spcAft>
                <a:spcPct val="0"/>
              </a:spcAft>
            </a:pPr>
            <a:r>
              <a:rPr lang="en-US" altLang="en-US" sz="2400" dirty="0">
                <a:solidFill>
                  <a:srgbClr val="000000"/>
                </a:solidFill>
                <a:latin typeface="Arial Narrow" panose="020B0606020202030204" pitchFamily="34" charset="0"/>
              </a:rPr>
              <a:t>Community Wildfire Protection Plan</a:t>
            </a:r>
          </a:p>
          <a:p>
            <a:pPr eaLnBrk="1" fontAlgn="base" hangingPunct="1">
              <a:spcBef>
                <a:spcPct val="0"/>
              </a:spcBef>
              <a:spcAft>
                <a:spcPct val="0"/>
              </a:spcAft>
            </a:pPr>
            <a:endParaRPr lang="en-US" altLang="en-US" sz="2400" dirty="0">
              <a:solidFill>
                <a:srgbClr val="000000"/>
              </a:solidFill>
              <a:latin typeface="Arial Narrow" panose="020B0606020202030204" pitchFamily="34" charset="0"/>
            </a:endParaRPr>
          </a:p>
          <a:p>
            <a:pPr eaLnBrk="1" fontAlgn="base" hangingPunct="1">
              <a:spcBef>
                <a:spcPct val="0"/>
              </a:spcBef>
              <a:spcAft>
                <a:spcPct val="0"/>
              </a:spcAft>
            </a:pPr>
            <a:r>
              <a:rPr lang="en-US" altLang="en-US" sz="2400" dirty="0">
                <a:solidFill>
                  <a:srgbClr val="000000"/>
                </a:solidFill>
                <a:latin typeface="Arial Narrow" panose="020B0606020202030204" pitchFamily="34" charset="0"/>
              </a:rPr>
              <a:t>Annual Operating Plans</a:t>
            </a:r>
          </a:p>
          <a:p>
            <a:pPr eaLnBrk="1" fontAlgn="base" hangingPunct="1">
              <a:spcBef>
                <a:spcPct val="0"/>
              </a:spcBef>
              <a:spcAft>
                <a:spcPct val="0"/>
              </a:spcAft>
            </a:pPr>
            <a:endParaRPr lang="en-US" altLang="en-US" sz="2400" dirty="0">
              <a:solidFill>
                <a:srgbClr val="000000"/>
              </a:solidFill>
              <a:latin typeface="Arial Narrow" panose="020B0606020202030204" pitchFamily="34" charset="0"/>
            </a:endParaRPr>
          </a:p>
          <a:p>
            <a:pPr eaLnBrk="1" fontAlgn="base" hangingPunct="1">
              <a:spcBef>
                <a:spcPct val="0"/>
              </a:spcBef>
              <a:spcAft>
                <a:spcPct val="0"/>
              </a:spcAft>
            </a:pPr>
            <a:r>
              <a:rPr lang="en-US" altLang="en-US" sz="2400" dirty="0">
                <a:solidFill>
                  <a:srgbClr val="000000"/>
                </a:solidFill>
                <a:latin typeface="Arial Narrow" panose="020B0606020202030204" pitchFamily="34" charset="0"/>
              </a:rPr>
              <a:t>Mapping</a:t>
            </a:r>
          </a:p>
          <a:p>
            <a:pPr eaLnBrk="1" fontAlgn="base" hangingPunct="1">
              <a:spcBef>
                <a:spcPct val="0"/>
              </a:spcBef>
              <a:spcAft>
                <a:spcPct val="0"/>
              </a:spcAft>
            </a:pPr>
            <a:endParaRPr lang="en-US" altLang="en-US" sz="2400" dirty="0">
              <a:solidFill>
                <a:srgbClr val="000000"/>
              </a:solidFill>
              <a:latin typeface="Arial Narrow" panose="020B0606020202030204" pitchFamily="34" charset="0"/>
            </a:endParaRPr>
          </a:p>
          <a:p>
            <a:pPr eaLnBrk="1" fontAlgn="base" hangingPunct="1">
              <a:spcBef>
                <a:spcPct val="0"/>
              </a:spcBef>
              <a:spcAft>
                <a:spcPct val="0"/>
              </a:spcAft>
            </a:pPr>
            <a:r>
              <a:rPr lang="en-US" altLang="en-US" sz="2400" dirty="0">
                <a:solidFill>
                  <a:srgbClr val="000000"/>
                </a:solidFill>
                <a:latin typeface="Arial Narrow" panose="020B0606020202030204" pitchFamily="34" charset="0"/>
              </a:rPr>
              <a:t>Local Emergency Management Committee</a:t>
            </a:r>
          </a:p>
          <a:p>
            <a:pPr marL="0" indent="0" eaLnBrk="1" fontAlgn="base" hangingPunct="1">
              <a:spcBef>
                <a:spcPct val="0"/>
              </a:spcBef>
              <a:spcAft>
                <a:spcPct val="0"/>
              </a:spcAft>
              <a:buNone/>
            </a:pPr>
            <a:endParaRPr lang="en-US" altLang="en-US" sz="2400" dirty="0">
              <a:solidFill>
                <a:srgbClr val="000000"/>
              </a:solidFill>
              <a:latin typeface="Arial Narrow" panose="020B0606020202030204" pitchFamily="34" charset="0"/>
            </a:endParaRPr>
          </a:p>
          <a:p>
            <a:pPr marL="0" indent="0" eaLnBrk="1" fontAlgn="base" hangingPunct="1">
              <a:spcBef>
                <a:spcPct val="0"/>
              </a:spcBef>
              <a:spcAft>
                <a:spcPct val="0"/>
              </a:spcAft>
              <a:buNone/>
            </a:pPr>
            <a:endParaRPr lang="en-US" altLang="en-US" sz="1800" dirty="0">
              <a:solidFill>
                <a:srgbClr val="000000"/>
              </a:solidFill>
              <a:latin typeface="Arial Narrow" panose="020B0606020202030204" pitchFamily="34" charset="0"/>
            </a:endParaRPr>
          </a:p>
        </p:txBody>
      </p:sp>
    </p:spTree>
    <p:extLst>
      <p:ext uri="{BB962C8B-B14F-4D97-AF65-F5344CB8AC3E}">
        <p14:creationId xmlns:p14="http://schemas.microsoft.com/office/powerpoint/2010/main" val="3733887589"/>
      </p:ext>
    </p:extLst>
  </p:cSld>
  <p:clrMapOvr>
    <a:masterClrMapping/>
  </p:clrMapOvr>
  <p:transition spd="slow">
    <p:push dir="u"/>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xmlns="" id="{9F1929E2-77B6-4B90-A91A-5828EC968105}"/>
              </a:ext>
            </a:extLst>
          </p:cNvPr>
          <p:cNvSpPr>
            <a:spLocks noGrp="1"/>
          </p:cNvSpPr>
          <p:nvPr>
            <p:ph idx="1"/>
          </p:nvPr>
        </p:nvSpPr>
        <p:spPr>
          <a:xfrm>
            <a:off x="483676" y="5578327"/>
            <a:ext cx="11430000" cy="529107"/>
          </a:xfrm>
        </p:spPr>
        <p:txBody>
          <a:bodyPr>
            <a:normAutofit fontScale="92500"/>
          </a:bodyPr>
          <a:lstStyle/>
          <a:p>
            <a:pPr marL="0" indent="0">
              <a:buNone/>
            </a:pPr>
            <a:r>
              <a:rPr lang="en-US" b="1" dirty="0"/>
              <a:t>Access the Shaken Fury 2019 StoryMap here: </a:t>
            </a:r>
            <a:r>
              <a:rPr lang="en-US" b="1" dirty="0">
                <a:hlinkClick r:id="rId2"/>
              </a:rPr>
              <a:t>https://arcg.is/01Kfvm</a:t>
            </a:r>
            <a:endParaRPr lang="en-US" b="1" dirty="0"/>
          </a:p>
          <a:p>
            <a:endParaRPr lang="en-US" b="1" dirty="0"/>
          </a:p>
        </p:txBody>
      </p:sp>
      <p:pic>
        <p:nvPicPr>
          <p:cNvPr id="14" name="Picture 13" descr="A group of people sitting at a desk in front of a computer&#10;&#10;Description automatically generated">
            <a:extLst>
              <a:ext uri="{FF2B5EF4-FFF2-40B4-BE49-F238E27FC236}">
                <a16:creationId xmlns:a16="http://schemas.microsoft.com/office/drawing/2014/main" xmlns="" id="{1747227A-95CD-8148-9BAA-B714F79B48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149" y="458128"/>
            <a:ext cx="4728452" cy="3546339"/>
          </a:xfrm>
          <a:prstGeom prst="rect">
            <a:avLst/>
          </a:prstGeom>
          <a:ln>
            <a:noFill/>
          </a:ln>
          <a:effectLst>
            <a:outerShdw blurRad="292100" dist="139700" dir="2700000" algn="tl" rotWithShape="0">
              <a:srgbClr val="333333">
                <a:alpha val="65000"/>
              </a:srgbClr>
            </a:outerShdw>
          </a:effectLst>
        </p:spPr>
      </p:pic>
      <p:pic>
        <p:nvPicPr>
          <p:cNvPr id="15" name="Picture 14" descr="A group of people standing in front of a computer&#10;&#10;Description automatically generated">
            <a:extLst>
              <a:ext uri="{FF2B5EF4-FFF2-40B4-BE49-F238E27FC236}">
                <a16:creationId xmlns:a16="http://schemas.microsoft.com/office/drawing/2014/main" xmlns="" id="{CA726F18-2EE8-6A4E-B6D0-790788EC2A3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12739" y="1718127"/>
            <a:ext cx="4076791" cy="3546339"/>
          </a:xfrm>
          <a:prstGeom prst="rect">
            <a:avLst/>
          </a:prstGeom>
          <a:ln>
            <a:noFill/>
          </a:ln>
          <a:effectLst>
            <a:outerShdw blurRad="292100" dist="139700" dir="2700000" algn="tl" rotWithShape="0">
              <a:srgbClr val="333333">
                <a:alpha val="65000"/>
              </a:srgbClr>
            </a:outerShdw>
          </a:effectLst>
        </p:spPr>
      </p:pic>
      <p:pic>
        <p:nvPicPr>
          <p:cNvPr id="8" name="Picture 7" descr="A group of people looking at a computer&#10;&#10;Description automatically generated">
            <a:extLst>
              <a:ext uri="{FF2B5EF4-FFF2-40B4-BE49-F238E27FC236}">
                <a16:creationId xmlns:a16="http://schemas.microsoft.com/office/drawing/2014/main" xmlns="" id="{2C2D13EC-1360-B84D-BF7B-4F42F948B9E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4926797" y="1766097"/>
            <a:ext cx="2912745" cy="21845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62749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xmlns="" id="{1D0C3FB1-E0EB-4A42-8A54-5A8A7B0EA4ED}"/>
              </a:ext>
            </a:extLst>
          </p:cNvPr>
          <p:cNvSpPr>
            <a:spLocks noGrp="1"/>
          </p:cNvSpPr>
          <p:nvPr>
            <p:ph type="title"/>
          </p:nvPr>
        </p:nvSpPr>
        <p:spPr/>
        <p:txBody>
          <a:bodyPr>
            <a:normAutofit fontScale="90000"/>
          </a:bodyPr>
          <a:lstStyle/>
          <a:p>
            <a:r>
              <a:rPr lang="en-US"/>
              <a:t>Emergency Management Technology Workshop</a:t>
            </a:r>
          </a:p>
        </p:txBody>
      </p:sp>
      <p:sp>
        <p:nvSpPr>
          <p:cNvPr id="11" name="Content Placeholder 10">
            <a:extLst>
              <a:ext uri="{FF2B5EF4-FFF2-40B4-BE49-F238E27FC236}">
                <a16:creationId xmlns:a16="http://schemas.microsoft.com/office/drawing/2014/main" xmlns="" id="{9F1929E2-77B6-4B90-A91A-5828EC968105}"/>
              </a:ext>
            </a:extLst>
          </p:cNvPr>
          <p:cNvSpPr>
            <a:spLocks noGrp="1"/>
          </p:cNvSpPr>
          <p:nvPr>
            <p:ph idx="1"/>
          </p:nvPr>
        </p:nvSpPr>
        <p:spPr>
          <a:xfrm>
            <a:off x="696685" y="1586572"/>
            <a:ext cx="4894645" cy="4906303"/>
          </a:xfrm>
        </p:spPr>
        <p:txBody>
          <a:bodyPr>
            <a:normAutofit/>
          </a:bodyPr>
          <a:lstStyle/>
          <a:p>
            <a:endParaRPr lang="en-US" b="1"/>
          </a:p>
          <a:p>
            <a:pPr marL="0" indent="0">
              <a:buNone/>
            </a:pPr>
            <a:r>
              <a:rPr lang="en-US"/>
              <a:t>CUSEC and DHS S&amp;T will host a technology workshop October 3-4 to go more in depth on technology solutions demonstrated during Shaken Fury</a:t>
            </a:r>
          </a:p>
          <a:p>
            <a:endParaRPr lang="en-US"/>
          </a:p>
        </p:txBody>
      </p:sp>
      <p:graphicFrame>
        <p:nvGraphicFramePr>
          <p:cNvPr id="4" name="Content Placeholder 2">
            <a:extLst>
              <a:ext uri="{FF2B5EF4-FFF2-40B4-BE49-F238E27FC236}">
                <a16:creationId xmlns:a16="http://schemas.microsoft.com/office/drawing/2014/main" xmlns="" id="{0EB0437A-382D-452C-B913-AA8DD7E6515F}"/>
              </a:ext>
            </a:extLst>
          </p:cNvPr>
          <p:cNvGraphicFramePr>
            <a:graphicFrameLocks/>
          </p:cNvGraphicFramePr>
          <p:nvPr>
            <p:extLst/>
          </p:nvPr>
        </p:nvGraphicFramePr>
        <p:xfrm>
          <a:off x="6096000" y="1449118"/>
          <a:ext cx="5034961" cy="45493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xmlns="" id="{288D9D16-846E-4EA9-A342-12DE2BBB1718}"/>
              </a:ext>
            </a:extLst>
          </p:cNvPr>
          <p:cNvSpPr txBox="1"/>
          <p:nvPr/>
        </p:nvSpPr>
        <p:spPr>
          <a:xfrm>
            <a:off x="5976258" y="1062408"/>
            <a:ext cx="5475514" cy="369332"/>
          </a:xfrm>
          <a:prstGeom prst="rect">
            <a:avLst/>
          </a:prstGeom>
          <a:noFill/>
        </p:spPr>
        <p:txBody>
          <a:bodyPr wrap="square" rtlCol="0">
            <a:spAutoFit/>
          </a:bodyPr>
          <a:lstStyle/>
          <a:p>
            <a:r>
              <a:rPr lang="en-US" b="1">
                <a:solidFill>
                  <a:prstClr val="black"/>
                </a:solidFill>
              </a:rPr>
              <a:t>Workshop Goals: </a:t>
            </a:r>
          </a:p>
        </p:txBody>
      </p:sp>
    </p:spTree>
    <p:extLst>
      <p:ext uri="{BB962C8B-B14F-4D97-AF65-F5344CB8AC3E}">
        <p14:creationId xmlns:p14="http://schemas.microsoft.com/office/powerpoint/2010/main" val="461606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5BF3AD-F227-1447-9BDF-7ACE175970AC}"/>
              </a:ext>
            </a:extLst>
          </p:cNvPr>
          <p:cNvSpPr>
            <a:spLocks noGrp="1"/>
          </p:cNvSpPr>
          <p:nvPr>
            <p:ph type="ctrTitle"/>
          </p:nvPr>
        </p:nvSpPr>
        <p:spPr>
          <a:xfrm>
            <a:off x="0" y="1483199"/>
            <a:ext cx="12192000" cy="910763"/>
          </a:xfrm>
        </p:spPr>
        <p:txBody>
          <a:bodyPr>
            <a:normAutofit fontScale="90000"/>
          </a:bodyPr>
          <a:lstStyle/>
          <a:p>
            <a:r>
              <a:rPr lang="en-US" dirty="0"/>
              <a:t>Thanks to Our Partners</a:t>
            </a:r>
          </a:p>
        </p:txBody>
      </p:sp>
      <p:grpSp>
        <p:nvGrpSpPr>
          <p:cNvPr id="7" name="Group 6">
            <a:extLst>
              <a:ext uri="{FF2B5EF4-FFF2-40B4-BE49-F238E27FC236}">
                <a16:creationId xmlns:a16="http://schemas.microsoft.com/office/drawing/2014/main" xmlns="" id="{46444489-5743-4E78-9A9D-2A8FD1F9F47A}"/>
              </a:ext>
            </a:extLst>
          </p:cNvPr>
          <p:cNvGrpSpPr/>
          <p:nvPr/>
        </p:nvGrpSpPr>
        <p:grpSpPr>
          <a:xfrm>
            <a:off x="1755101" y="3397470"/>
            <a:ext cx="8681777" cy="1473329"/>
            <a:chOff x="3145506" y="5400833"/>
            <a:chExt cx="8681777" cy="1473329"/>
          </a:xfrm>
        </p:grpSpPr>
        <p:pic>
          <p:nvPicPr>
            <p:cNvPr id="8" name="Picture 7">
              <a:extLst>
                <a:ext uri="{FF2B5EF4-FFF2-40B4-BE49-F238E27FC236}">
                  <a16:creationId xmlns:a16="http://schemas.microsoft.com/office/drawing/2014/main" xmlns="" id="{EC70D0C2-7610-4CA9-B651-61208FAC85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28374" y="5666602"/>
              <a:ext cx="2492679" cy="1057830"/>
            </a:xfrm>
            <a:prstGeom prst="rect">
              <a:avLst/>
            </a:prstGeom>
          </p:spPr>
        </p:pic>
        <p:pic>
          <p:nvPicPr>
            <p:cNvPr id="9" name="Picture 8">
              <a:extLst>
                <a:ext uri="{FF2B5EF4-FFF2-40B4-BE49-F238E27FC236}">
                  <a16:creationId xmlns:a16="http://schemas.microsoft.com/office/drawing/2014/main" xmlns="" id="{A48E1481-9121-4C8E-823F-6089E3B5CC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54708" y="5588790"/>
              <a:ext cx="973231" cy="973231"/>
            </a:xfrm>
            <a:prstGeom prst="rect">
              <a:avLst/>
            </a:prstGeom>
          </p:spPr>
        </p:pic>
        <p:pic>
          <p:nvPicPr>
            <p:cNvPr id="10" name="Picture 9" descr="A close up of a sign&#10;&#10;Description automatically generated">
              <a:extLst>
                <a:ext uri="{FF2B5EF4-FFF2-40B4-BE49-F238E27FC236}">
                  <a16:creationId xmlns:a16="http://schemas.microsoft.com/office/drawing/2014/main" xmlns="" id="{E2401C00-0ED1-4671-A6D3-D72017180C6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85749" y="5735638"/>
              <a:ext cx="1941534" cy="679537"/>
            </a:xfrm>
            <a:prstGeom prst="rect">
              <a:avLst/>
            </a:prstGeom>
          </p:spPr>
        </p:pic>
        <p:pic>
          <p:nvPicPr>
            <p:cNvPr id="11" name="Picture 10" descr="A close up of a logo&#10;&#10;Description automatically generated">
              <a:extLst>
                <a:ext uri="{FF2B5EF4-FFF2-40B4-BE49-F238E27FC236}">
                  <a16:creationId xmlns:a16="http://schemas.microsoft.com/office/drawing/2014/main" xmlns="" id="{9767ACCB-2C07-4E14-9EBC-AFBBBD07573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45506" y="5400833"/>
              <a:ext cx="1908767" cy="1473329"/>
            </a:xfrm>
            <a:prstGeom prst="rect">
              <a:avLst/>
            </a:prstGeom>
          </p:spPr>
        </p:pic>
      </p:grpSp>
    </p:spTree>
    <p:extLst>
      <p:ext uri="{BB962C8B-B14F-4D97-AF65-F5344CB8AC3E}">
        <p14:creationId xmlns:p14="http://schemas.microsoft.com/office/powerpoint/2010/main" val="1288558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Engaging the Private Sector – The Importance of Developing Public/Private Partnerships         in Idaho</a:t>
            </a:r>
            <a:endParaRPr lang="en-US" b="1" dirty="0"/>
          </a:p>
        </p:txBody>
      </p:sp>
      <p:sp>
        <p:nvSpPr>
          <p:cNvPr id="3" name="Subtitle 2"/>
          <p:cNvSpPr>
            <a:spLocks noGrp="1"/>
          </p:cNvSpPr>
          <p:nvPr>
            <p:ph type="subTitle" idx="1"/>
          </p:nvPr>
        </p:nvSpPr>
        <p:spPr>
          <a:xfrm>
            <a:off x="1523999" y="3602037"/>
            <a:ext cx="10330249" cy="2419821"/>
          </a:xfrm>
        </p:spPr>
        <p:txBody>
          <a:bodyPr>
            <a:normAutofit/>
          </a:bodyPr>
          <a:lstStyle/>
          <a:p>
            <a:r>
              <a:rPr lang="en-US" i="1" dirty="0"/>
              <a:t>Moderator Jon Hanian – Public Private Partnership Program </a:t>
            </a:r>
            <a:r>
              <a:rPr lang="en-US" i="1" dirty="0" smtClean="0"/>
              <a:t>Manager</a:t>
            </a:r>
          </a:p>
          <a:p>
            <a:r>
              <a:rPr lang="en-US" dirty="0" smtClean="0"/>
              <a:t>Panel Members:</a:t>
            </a:r>
          </a:p>
          <a:p>
            <a:r>
              <a:rPr lang="en-US" dirty="0" smtClean="0"/>
              <a:t>Donald </a:t>
            </a:r>
            <a:r>
              <a:rPr lang="en-US" dirty="0"/>
              <a:t>Lynn – Albertson, Director of Crisis </a:t>
            </a:r>
            <a:r>
              <a:rPr lang="en-US" dirty="0" smtClean="0"/>
              <a:t>Management</a:t>
            </a:r>
          </a:p>
          <a:p>
            <a:r>
              <a:rPr lang="en-US" dirty="0" smtClean="0"/>
              <a:t>Marshall </a:t>
            </a:r>
            <a:r>
              <a:rPr lang="en-US" dirty="0"/>
              <a:t>Thompson – VP and General Manager, Suez-Boise, Idaho </a:t>
            </a:r>
            <a:r>
              <a:rPr lang="en-US" dirty="0" smtClean="0"/>
              <a:t>Operations</a:t>
            </a:r>
          </a:p>
          <a:p>
            <a:r>
              <a:rPr lang="en-US" dirty="0" smtClean="0"/>
              <a:t>Will </a:t>
            </a:r>
            <a:r>
              <a:rPr lang="en-US" dirty="0"/>
              <a:t>Hart – Exec. Director, Idaho Consumer Owned Utilities Association</a:t>
            </a:r>
          </a:p>
        </p:txBody>
      </p:sp>
    </p:spTree>
    <p:extLst>
      <p:ext uri="{BB962C8B-B14F-4D97-AF65-F5344CB8AC3E}">
        <p14:creationId xmlns:p14="http://schemas.microsoft.com/office/powerpoint/2010/main" val="39447902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39872" y="1566127"/>
            <a:ext cx="7772400" cy="4100549"/>
          </a:xfrm>
        </p:spPr>
        <p:txBody>
          <a:bodyPr>
            <a:normAutofit/>
          </a:bodyPr>
          <a:lstStyle/>
          <a:p>
            <a:pPr>
              <a:defRPr/>
            </a:pP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7" name="Picture 6"/>
          <p:cNvPicPr>
            <a:picLocks noChangeAspect="1"/>
          </p:cNvPicPr>
          <p:nvPr/>
        </p:nvPicPr>
        <p:blipFill>
          <a:blip r:embed="rId3"/>
          <a:stretch>
            <a:fillRect/>
          </a:stretch>
        </p:blipFill>
        <p:spPr>
          <a:xfrm>
            <a:off x="9455167" y="112179"/>
            <a:ext cx="2358859" cy="246804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8" name="Picture 7"/>
          <p:cNvPicPr>
            <a:picLocks noChangeAspect="1"/>
          </p:cNvPicPr>
          <p:nvPr/>
        </p:nvPicPr>
        <p:blipFill>
          <a:blip r:embed="rId4"/>
          <a:stretch>
            <a:fillRect/>
          </a:stretch>
        </p:blipFill>
        <p:spPr>
          <a:xfrm>
            <a:off x="233331" y="112179"/>
            <a:ext cx="2381250" cy="2371725"/>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4" name="TextBox 3">
            <a:extLst>
              <a:ext uri="{FF2B5EF4-FFF2-40B4-BE49-F238E27FC236}">
                <a16:creationId xmlns:a16="http://schemas.microsoft.com/office/drawing/2014/main" xmlns="" id="{D765E24D-2252-4EAA-B836-724FF78D2966}"/>
              </a:ext>
            </a:extLst>
          </p:cNvPr>
          <p:cNvSpPr txBox="1"/>
          <p:nvPr/>
        </p:nvSpPr>
        <p:spPr>
          <a:xfrm>
            <a:off x="155575" y="2810353"/>
            <a:ext cx="12192000" cy="1200329"/>
          </a:xfrm>
          <a:prstGeom prst="rect">
            <a:avLst/>
          </a:prstGeom>
          <a:noFill/>
        </p:spPr>
        <p:txBody>
          <a:bodyPr wrap="square" rtlCol="0">
            <a:spAutoFit/>
          </a:bodyPr>
          <a:lstStyle/>
          <a:p>
            <a:pPr lvl="0" indent="-342900" algn="ctr">
              <a:buClr>
                <a:srgbClr val="FF0000"/>
              </a:buClr>
              <a:buSzPct val="80000"/>
              <a:buFont typeface="Wingdings 3" charset="2"/>
              <a:buChar char=""/>
              <a:defRPr/>
            </a:pPr>
            <a:r>
              <a:rPr lang="en-US" sz="3600" dirty="0">
                <a:ea typeface="+mj-ea"/>
                <a:cs typeface="+mj-cs"/>
              </a:rPr>
              <a:t>Why should the government involve the private sector into emergency management?</a:t>
            </a:r>
          </a:p>
        </p:txBody>
      </p:sp>
      <p:sp>
        <p:nvSpPr>
          <p:cNvPr id="5" name="TextBox 4">
            <a:extLst>
              <a:ext uri="{FF2B5EF4-FFF2-40B4-BE49-F238E27FC236}">
                <a16:creationId xmlns:a16="http://schemas.microsoft.com/office/drawing/2014/main" xmlns="" id="{D0FC7420-6DE2-4A56-A18F-36041B21CB05}"/>
              </a:ext>
            </a:extLst>
          </p:cNvPr>
          <p:cNvSpPr txBox="1"/>
          <p:nvPr/>
        </p:nvSpPr>
        <p:spPr>
          <a:xfrm>
            <a:off x="2736833" y="434109"/>
            <a:ext cx="6043307" cy="1938992"/>
          </a:xfrm>
          <a:prstGeom prst="rect">
            <a:avLst/>
          </a:prstGeom>
          <a:noFill/>
        </p:spPr>
        <p:txBody>
          <a:bodyPr wrap="square" rtlCol="0">
            <a:spAutoFit/>
          </a:bodyPr>
          <a:lstStyle/>
          <a:p>
            <a:r>
              <a:rPr lang="en-US" sz="6000" b="1" dirty="0">
                <a:solidFill>
                  <a:srgbClr val="6AAC90">
                    <a:lumMod val="60000"/>
                    <a:lumOff val="40000"/>
                  </a:srgbClr>
                </a:solidFill>
                <a:ea typeface="+mj-ea"/>
                <a:cs typeface="+mj-cs"/>
              </a:rPr>
              <a:t>Why do we care?</a:t>
            </a:r>
            <a:endParaRPr lang="en-US" sz="2400" dirty="0"/>
          </a:p>
        </p:txBody>
      </p:sp>
      <p:pic>
        <p:nvPicPr>
          <p:cNvPr id="10" name="Picture 5" descr="Wal Mart.jpg">
            <a:extLst>
              <a:ext uri="{FF2B5EF4-FFF2-40B4-BE49-F238E27FC236}">
                <a16:creationId xmlns:a16="http://schemas.microsoft.com/office/drawing/2014/main" xmlns="" id="{72DB7F2D-9D0C-452C-832F-CA6F2C8430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07278" y="4240816"/>
            <a:ext cx="7391400" cy="16779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56756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5863" y="2050869"/>
            <a:ext cx="7772400" cy="4100549"/>
          </a:xfrm>
        </p:spPr>
        <p:txBody>
          <a:bodyPr>
            <a:normAutofit/>
          </a:bodyPr>
          <a:lstStyle/>
          <a:p>
            <a:pPr>
              <a:defRPr/>
            </a:pP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TextBox 3">
            <a:extLst>
              <a:ext uri="{FF2B5EF4-FFF2-40B4-BE49-F238E27FC236}">
                <a16:creationId xmlns:a16="http://schemas.microsoft.com/office/drawing/2014/main" xmlns="" id="{D765E24D-2252-4EAA-B836-724FF78D2966}"/>
              </a:ext>
            </a:extLst>
          </p:cNvPr>
          <p:cNvSpPr txBox="1"/>
          <p:nvPr/>
        </p:nvSpPr>
        <p:spPr>
          <a:xfrm>
            <a:off x="2777966" y="1704306"/>
            <a:ext cx="6677201" cy="1754326"/>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p:txBody>
      </p:sp>
      <p:sp>
        <p:nvSpPr>
          <p:cNvPr id="10" name="TextBox 9">
            <a:extLst>
              <a:ext uri="{FF2B5EF4-FFF2-40B4-BE49-F238E27FC236}">
                <a16:creationId xmlns:a16="http://schemas.microsoft.com/office/drawing/2014/main" xmlns="" id="{B112B48F-ADFF-45A6-872A-A5CDD2DA9BB9}"/>
              </a:ext>
            </a:extLst>
          </p:cNvPr>
          <p:cNvSpPr txBox="1"/>
          <p:nvPr/>
        </p:nvSpPr>
        <p:spPr>
          <a:xfrm>
            <a:off x="5636623" y="2899954"/>
            <a:ext cx="914400" cy="914400"/>
          </a:xfrm>
          <a:prstGeom prst="rect">
            <a:avLst/>
          </a:prstGeom>
          <a:noFill/>
        </p:spPr>
        <p:txBody>
          <a:bodyPr wrap="square" rtlCol="0">
            <a:spAutoFit/>
          </a:bodyPr>
          <a:lstStyle/>
          <a:p>
            <a:endParaRPr lang="en-US" dirty="0"/>
          </a:p>
        </p:txBody>
      </p:sp>
      <p:sp>
        <p:nvSpPr>
          <p:cNvPr id="11" name="TextBox 10">
            <a:extLst>
              <a:ext uri="{FF2B5EF4-FFF2-40B4-BE49-F238E27FC236}">
                <a16:creationId xmlns:a16="http://schemas.microsoft.com/office/drawing/2014/main" xmlns="" id="{985B38EF-860D-4D7D-A7B6-B924A1C405EA}"/>
              </a:ext>
            </a:extLst>
          </p:cNvPr>
          <p:cNvSpPr txBox="1"/>
          <p:nvPr/>
        </p:nvSpPr>
        <p:spPr>
          <a:xfrm>
            <a:off x="3423860" y="1238117"/>
            <a:ext cx="8462443" cy="2610843"/>
          </a:xfrm>
          <a:prstGeom prst="rect">
            <a:avLst/>
          </a:prstGeom>
          <a:noFill/>
        </p:spPr>
        <p:txBody>
          <a:bodyPr wrap="square" rtlCol="0">
            <a:spAutoFit/>
          </a:bodyPr>
          <a:lstStyle/>
          <a:p>
            <a:pPr marL="342900" lvl="0">
              <a:lnSpc>
                <a:spcPct val="150000"/>
              </a:lnSpc>
              <a:buClr>
                <a:srgbClr val="1E5155">
                  <a:lumMod val="40000"/>
                  <a:lumOff val="60000"/>
                </a:srgbClr>
              </a:buClr>
              <a:buSzPct val="80000"/>
              <a:defRPr/>
            </a:pPr>
            <a:r>
              <a:rPr lang="en-US" sz="2800" b="1" dirty="0">
                <a:ea typeface="ＭＳ Ｐゴシック" pitchFamily="34" charset="-128"/>
                <a:cs typeface="+mj-cs"/>
              </a:rPr>
              <a:t>“There's no way government can solve the challenges of a disaster with a government-centric approach. It takes the whole team and the private sector provides the bulk of the services every day in the community.” </a:t>
            </a:r>
          </a:p>
        </p:txBody>
      </p:sp>
      <p:sp>
        <p:nvSpPr>
          <p:cNvPr id="5" name="TextBox 4">
            <a:extLst>
              <a:ext uri="{FF2B5EF4-FFF2-40B4-BE49-F238E27FC236}">
                <a16:creationId xmlns:a16="http://schemas.microsoft.com/office/drawing/2014/main" xmlns="" id="{03D45A20-C0A0-48F2-AECF-6B52E615A08B}"/>
              </a:ext>
            </a:extLst>
          </p:cNvPr>
          <p:cNvSpPr txBox="1"/>
          <p:nvPr/>
        </p:nvSpPr>
        <p:spPr>
          <a:xfrm>
            <a:off x="460375" y="312738"/>
            <a:ext cx="10853948" cy="707886"/>
          </a:xfrm>
          <a:prstGeom prst="rect">
            <a:avLst/>
          </a:prstGeom>
          <a:noFill/>
        </p:spPr>
        <p:txBody>
          <a:bodyPr wrap="square" rtlCol="0">
            <a:spAutoFit/>
          </a:bodyPr>
          <a:lstStyle/>
          <a:p>
            <a:r>
              <a:rPr lang="en-US" sz="4000" dirty="0">
                <a:solidFill>
                  <a:srgbClr val="6AAC90">
                    <a:lumMod val="60000"/>
                    <a:lumOff val="40000"/>
                  </a:srgbClr>
                </a:solidFill>
                <a:ea typeface="+mj-ea"/>
                <a:cs typeface="+mj-cs"/>
              </a:rPr>
              <a:t>“The Whole </a:t>
            </a:r>
            <a:r>
              <a:rPr lang="en-US" sz="4000" dirty="0" smtClean="0">
                <a:solidFill>
                  <a:srgbClr val="6AAC90">
                    <a:lumMod val="60000"/>
                    <a:lumOff val="40000"/>
                  </a:srgbClr>
                </a:solidFill>
                <a:ea typeface="+mj-ea"/>
                <a:cs typeface="+mj-cs"/>
              </a:rPr>
              <a:t>Community Approach</a:t>
            </a:r>
            <a:r>
              <a:rPr lang="en-US" sz="4000" dirty="0">
                <a:solidFill>
                  <a:srgbClr val="6AAC90">
                    <a:lumMod val="60000"/>
                    <a:lumOff val="40000"/>
                  </a:srgbClr>
                </a:solidFill>
                <a:ea typeface="+mj-ea"/>
                <a:cs typeface="+mj-cs"/>
              </a:rPr>
              <a:t>”</a:t>
            </a:r>
            <a:endParaRPr lang="en-US" dirty="0"/>
          </a:p>
        </p:txBody>
      </p:sp>
      <p:pic>
        <p:nvPicPr>
          <p:cNvPr id="12" name="Picture 11">
            <a:extLst>
              <a:ext uri="{FF2B5EF4-FFF2-40B4-BE49-F238E27FC236}">
                <a16:creationId xmlns:a16="http://schemas.microsoft.com/office/drawing/2014/main" xmlns="" id="{1D533662-BD31-4602-A230-5A77B32A9CED}"/>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tretch>
            <a:fillRect/>
          </a:stretch>
        </p:blipFill>
        <p:spPr>
          <a:xfrm>
            <a:off x="519716" y="1115992"/>
            <a:ext cx="2858492" cy="3291840"/>
          </a:xfrm>
          <a:prstGeom prst="rect">
            <a:avLst/>
          </a:prstGeom>
        </p:spPr>
      </p:pic>
      <p:sp>
        <p:nvSpPr>
          <p:cNvPr id="9" name="Rectangle 8">
            <a:extLst>
              <a:ext uri="{FF2B5EF4-FFF2-40B4-BE49-F238E27FC236}">
                <a16:creationId xmlns:a16="http://schemas.microsoft.com/office/drawing/2014/main" xmlns="" id="{899F7E45-6BE8-4C07-A7EC-1C43DBBC83BB}"/>
              </a:ext>
            </a:extLst>
          </p:cNvPr>
          <p:cNvSpPr/>
          <p:nvPr/>
        </p:nvSpPr>
        <p:spPr>
          <a:xfrm>
            <a:off x="6917117" y="3673749"/>
            <a:ext cx="6034216" cy="553998"/>
          </a:xfrm>
          <a:prstGeom prst="rect">
            <a:avLst/>
          </a:prstGeom>
        </p:spPr>
        <p:txBody>
          <a:bodyPr wrap="square">
            <a:spAutoFit/>
          </a:bodyPr>
          <a:lstStyle/>
          <a:p>
            <a:pPr marL="342900" lvl="0">
              <a:lnSpc>
                <a:spcPct val="150000"/>
              </a:lnSpc>
              <a:buClr>
                <a:srgbClr val="1E5155">
                  <a:lumMod val="40000"/>
                  <a:lumOff val="60000"/>
                </a:srgbClr>
              </a:buClr>
              <a:buSzPct val="80000"/>
              <a:defRPr/>
            </a:pPr>
            <a:r>
              <a:rPr lang="en-US" sz="2000" b="1" i="1" dirty="0" smtClean="0">
                <a:solidFill>
                  <a:prstClr val="black"/>
                </a:solidFill>
                <a:ea typeface="ＭＳ Ｐゴシック" pitchFamily="34" charset="-128"/>
                <a:cs typeface="+mj-cs"/>
              </a:rPr>
              <a:t>- Craig </a:t>
            </a:r>
            <a:r>
              <a:rPr lang="en-US" sz="2000" b="1" i="1" dirty="0">
                <a:solidFill>
                  <a:prstClr val="black"/>
                </a:solidFill>
                <a:ea typeface="ＭＳ Ｐゴシック" pitchFamily="34" charset="-128"/>
                <a:cs typeface="+mj-cs"/>
              </a:rPr>
              <a:t>Fugate, Former FEMA Administrator</a:t>
            </a:r>
          </a:p>
        </p:txBody>
      </p:sp>
      <p:pic>
        <p:nvPicPr>
          <p:cNvPr id="18" name="Picture 17">
            <a:extLst>
              <a:ext uri="{FF2B5EF4-FFF2-40B4-BE49-F238E27FC236}">
                <a16:creationId xmlns:a16="http://schemas.microsoft.com/office/drawing/2014/main" xmlns="" id="{57DC58B9-44E0-43E7-A111-FA0302045FD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5336578" y="4495549"/>
            <a:ext cx="5577840" cy="1975485"/>
          </a:xfrm>
          <a:prstGeom prst="rect">
            <a:avLst/>
          </a:prstGeom>
        </p:spPr>
      </p:pic>
    </p:spTree>
    <p:extLst>
      <p:ext uri="{BB962C8B-B14F-4D97-AF65-F5344CB8AC3E}">
        <p14:creationId xmlns:p14="http://schemas.microsoft.com/office/powerpoint/2010/main" val="2497575656"/>
      </p:ext>
    </p:extLst>
  </p:cSld>
  <p:clrMapOvr>
    <a:masterClrMapping/>
  </p:clrMapOvr>
  <p:transition spd="med">
    <p:pull/>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5863" y="2050869"/>
            <a:ext cx="7772400" cy="4100549"/>
          </a:xfrm>
        </p:spPr>
        <p:txBody>
          <a:bodyPr>
            <a:normAutofit/>
          </a:bodyPr>
          <a:lstStyle/>
          <a:p>
            <a:pPr>
              <a:defRPr/>
            </a:pP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7" name="Picture 6"/>
          <p:cNvPicPr>
            <a:picLocks noChangeAspect="1"/>
          </p:cNvPicPr>
          <p:nvPr/>
        </p:nvPicPr>
        <p:blipFill>
          <a:blip r:embed="rId3"/>
          <a:stretch>
            <a:fillRect/>
          </a:stretch>
        </p:blipFill>
        <p:spPr>
          <a:xfrm>
            <a:off x="9455167" y="112179"/>
            <a:ext cx="2358859" cy="246804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p:cNvPicPr>
            <a:picLocks noChangeAspect="1"/>
          </p:cNvPicPr>
          <p:nvPr/>
        </p:nvPicPr>
        <p:blipFill>
          <a:blip r:embed="rId4"/>
          <a:stretch>
            <a:fillRect/>
          </a:stretch>
        </p:blipFill>
        <p:spPr>
          <a:xfrm>
            <a:off x="233331" y="112179"/>
            <a:ext cx="2381250" cy="23717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TextBox 3">
            <a:extLst>
              <a:ext uri="{FF2B5EF4-FFF2-40B4-BE49-F238E27FC236}">
                <a16:creationId xmlns:a16="http://schemas.microsoft.com/office/drawing/2014/main" xmlns="" id="{D765E24D-2252-4EAA-B836-724FF78D2966}"/>
              </a:ext>
            </a:extLst>
          </p:cNvPr>
          <p:cNvSpPr txBox="1"/>
          <p:nvPr/>
        </p:nvSpPr>
        <p:spPr>
          <a:xfrm>
            <a:off x="2689225" y="112179"/>
            <a:ext cx="6718334" cy="3139321"/>
          </a:xfrm>
          <a:prstGeom prst="rect">
            <a:avLst/>
          </a:prstGeom>
          <a:noFill/>
        </p:spPr>
        <p:txBody>
          <a:bodyPr wrap="square" rtlCol="0">
            <a:spAutoFit/>
          </a:bodyPr>
          <a:lstStyle/>
          <a:p>
            <a:pPr algn="ctr"/>
            <a:r>
              <a:rPr lang="en-US" sz="2800" b="1" dirty="0"/>
              <a:t>IOEM </a:t>
            </a:r>
          </a:p>
          <a:p>
            <a:pPr algn="ctr"/>
            <a:r>
              <a:rPr lang="en-US" sz="2800" b="1" dirty="0"/>
              <a:t>PUBLIC PRIVATE PARTNERSHIPS PROGRAM</a:t>
            </a:r>
          </a:p>
          <a:p>
            <a:endParaRPr lang="en-US" sz="2400" dirty="0"/>
          </a:p>
          <a:p>
            <a:endParaRPr lang="en-US" dirty="0"/>
          </a:p>
          <a:p>
            <a:endParaRPr lang="en-US" dirty="0"/>
          </a:p>
          <a:p>
            <a:endParaRPr lang="en-US" dirty="0"/>
          </a:p>
          <a:p>
            <a:endParaRPr lang="en-US" dirty="0"/>
          </a:p>
          <a:p>
            <a:endParaRPr lang="en-US" dirty="0"/>
          </a:p>
        </p:txBody>
      </p:sp>
      <p:sp>
        <p:nvSpPr>
          <p:cNvPr id="10" name="TextBox 9">
            <a:extLst>
              <a:ext uri="{FF2B5EF4-FFF2-40B4-BE49-F238E27FC236}">
                <a16:creationId xmlns:a16="http://schemas.microsoft.com/office/drawing/2014/main" xmlns="" id="{B112B48F-ADFF-45A6-872A-A5CDD2DA9BB9}"/>
              </a:ext>
            </a:extLst>
          </p:cNvPr>
          <p:cNvSpPr txBox="1"/>
          <p:nvPr/>
        </p:nvSpPr>
        <p:spPr>
          <a:xfrm>
            <a:off x="5636623" y="2899954"/>
            <a:ext cx="914400" cy="914400"/>
          </a:xfrm>
          <a:prstGeom prst="rect">
            <a:avLst/>
          </a:prstGeom>
          <a:noFill/>
        </p:spPr>
        <p:txBody>
          <a:bodyPr wrap="square" rtlCol="0">
            <a:spAutoFit/>
          </a:bodyPr>
          <a:lstStyle/>
          <a:p>
            <a:endParaRPr lang="en-US" dirty="0"/>
          </a:p>
        </p:txBody>
      </p:sp>
      <p:sp>
        <p:nvSpPr>
          <p:cNvPr id="11" name="TextBox 10">
            <a:extLst>
              <a:ext uri="{FF2B5EF4-FFF2-40B4-BE49-F238E27FC236}">
                <a16:creationId xmlns:a16="http://schemas.microsoft.com/office/drawing/2014/main" xmlns="" id="{985B38EF-860D-4D7D-A7B6-B924A1C405EA}"/>
              </a:ext>
            </a:extLst>
          </p:cNvPr>
          <p:cNvSpPr txBox="1"/>
          <p:nvPr/>
        </p:nvSpPr>
        <p:spPr>
          <a:xfrm>
            <a:off x="2784441" y="1074983"/>
            <a:ext cx="6196216" cy="5816977"/>
          </a:xfrm>
          <a:prstGeom prst="rect">
            <a:avLst/>
          </a:prstGeom>
          <a:noFill/>
        </p:spPr>
        <p:txBody>
          <a:bodyPr wrap="square" rtlCol="0">
            <a:spAutoFit/>
          </a:bodyPr>
          <a:lstStyle/>
          <a:p>
            <a:endParaRPr lang="en-US" sz="2400" dirty="0"/>
          </a:p>
          <a:p>
            <a:pPr marL="342900" indent="-342900">
              <a:buFont typeface="Wingdings" panose="05000000000000000000" pitchFamily="2" charset="2"/>
              <a:buChar char="Ø"/>
            </a:pPr>
            <a:r>
              <a:rPr lang="en-US" sz="2400" dirty="0"/>
              <a:t>Getting business to move at the speed of disaster</a:t>
            </a:r>
          </a:p>
          <a:p>
            <a:pPr marL="342900" indent="-342900">
              <a:buFont typeface="Wingdings" panose="05000000000000000000" pitchFamily="2" charset="2"/>
              <a:buChar char="Ø"/>
            </a:pPr>
            <a:endParaRPr lang="en-US" sz="2400" dirty="0"/>
          </a:p>
          <a:p>
            <a:pPr marL="342900" indent="-342900">
              <a:buFont typeface="Wingdings" panose="05000000000000000000" pitchFamily="2" charset="2"/>
              <a:buChar char="Ø"/>
            </a:pPr>
            <a:r>
              <a:rPr lang="en-US" sz="2400" dirty="0"/>
              <a:t>Engaging the private sector with business resiliency training for their employees and to harden their operations</a:t>
            </a:r>
          </a:p>
          <a:p>
            <a:endParaRPr lang="en-US" sz="2400" dirty="0"/>
          </a:p>
          <a:p>
            <a:pPr marL="342900" indent="-342900">
              <a:buFont typeface="Wingdings" panose="05000000000000000000" pitchFamily="2" charset="2"/>
              <a:buChar char="Ø"/>
            </a:pPr>
            <a:r>
              <a:rPr lang="en-US" sz="2400" dirty="0"/>
              <a:t>Bring businesses into “OUR WORLD” through engagement and outreach</a:t>
            </a:r>
          </a:p>
          <a:p>
            <a:pPr marL="342900" indent="-342900">
              <a:buFont typeface="Wingdings" panose="05000000000000000000" pitchFamily="2" charset="2"/>
              <a:buChar char="Ø"/>
            </a:pPr>
            <a:endParaRPr lang="en-US" sz="2400" dirty="0"/>
          </a:p>
          <a:p>
            <a:pPr marL="285750" indent="-285750">
              <a:buFont typeface="Wingdings" panose="05000000000000000000" pitchFamily="2" charset="2"/>
              <a:buChar char="Ø"/>
            </a:pPr>
            <a:r>
              <a:rPr lang="en-US" sz="2400" dirty="0"/>
              <a:t>Establish relationships and OPS PROTOCOLS with private sector now!</a:t>
            </a:r>
          </a:p>
          <a:p>
            <a:endParaRPr lang="en-US" dirty="0"/>
          </a:p>
          <a:p>
            <a:endParaRPr lang="en-US" dirty="0"/>
          </a:p>
        </p:txBody>
      </p:sp>
    </p:spTree>
    <p:extLst>
      <p:ext uri="{BB962C8B-B14F-4D97-AF65-F5344CB8AC3E}">
        <p14:creationId xmlns:p14="http://schemas.microsoft.com/office/powerpoint/2010/main" val="407594913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 calcmode="lin" valueType="num">
                                      <p:cBhvr additive="base">
                                        <p:cTn id="7" dur="75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 calcmode="lin" valueType="num">
                                      <p:cBhvr additive="base">
                                        <p:cTn id="13" dur="65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14" dur="65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50"/>
                                  </p:stCondLst>
                                  <p:childTnLst>
                                    <p:set>
                                      <p:cBhvr>
                                        <p:cTn id="18" dur="1" fill="hold">
                                          <p:stCondLst>
                                            <p:cond delay="0"/>
                                          </p:stCondLst>
                                        </p:cTn>
                                        <p:tgtEl>
                                          <p:spTgt spid="11">
                                            <p:txEl>
                                              <p:pRg st="5" end="5"/>
                                            </p:txEl>
                                          </p:spTgt>
                                        </p:tgtEl>
                                        <p:attrNameLst>
                                          <p:attrName>style.visibility</p:attrName>
                                        </p:attrNameLst>
                                      </p:cBhvr>
                                      <p:to>
                                        <p:strVal val="visible"/>
                                      </p:to>
                                    </p:set>
                                    <p:anim calcmode="lin" valueType="num">
                                      <p:cBhvr additive="base">
                                        <p:cTn id="19" dur="75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50"/>
                                  </p:stCondLst>
                                  <p:childTnLst>
                                    <p:set>
                                      <p:cBhvr>
                                        <p:cTn id="24" dur="1" fill="hold">
                                          <p:stCondLst>
                                            <p:cond delay="0"/>
                                          </p:stCondLst>
                                        </p:cTn>
                                        <p:tgtEl>
                                          <p:spTgt spid="11">
                                            <p:txEl>
                                              <p:pRg st="7" end="7"/>
                                            </p:txEl>
                                          </p:spTgt>
                                        </p:tgtEl>
                                        <p:attrNameLst>
                                          <p:attrName>style.visibility</p:attrName>
                                        </p:attrNameLst>
                                      </p:cBhvr>
                                      <p:to>
                                        <p:strVal val="visible"/>
                                      </p:to>
                                    </p:set>
                                    <p:anim calcmode="lin" valueType="num">
                                      <p:cBhvr additive="base">
                                        <p:cTn id="25" dur="750" fill="hold"/>
                                        <p:tgtEl>
                                          <p:spTgt spid="11">
                                            <p:txEl>
                                              <p:pRg st="7" end="7"/>
                                            </p:txEl>
                                          </p:spTgt>
                                        </p:tgtEl>
                                        <p:attrNameLst>
                                          <p:attrName>ppt_x</p:attrName>
                                        </p:attrNameLst>
                                      </p:cBhvr>
                                      <p:tavLst>
                                        <p:tav tm="0">
                                          <p:val>
                                            <p:strVal val="#ppt_x"/>
                                          </p:val>
                                        </p:tav>
                                        <p:tav tm="100000">
                                          <p:val>
                                            <p:strVal val="#ppt_x"/>
                                          </p:val>
                                        </p:tav>
                                      </p:tavLst>
                                    </p:anim>
                                    <p:anim calcmode="lin" valueType="num">
                                      <p:cBhvr additive="base">
                                        <p:cTn id="26" dur="750" fill="hold"/>
                                        <p:tgtEl>
                                          <p:spTgt spid="1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5863" y="2050869"/>
            <a:ext cx="7772400" cy="4100549"/>
          </a:xfrm>
        </p:spPr>
        <p:txBody>
          <a:bodyPr>
            <a:normAutofit/>
          </a:bodyPr>
          <a:lstStyle/>
          <a:p>
            <a:pPr>
              <a:defRPr/>
            </a:pP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TextBox 3">
            <a:extLst>
              <a:ext uri="{FF2B5EF4-FFF2-40B4-BE49-F238E27FC236}">
                <a16:creationId xmlns:a16="http://schemas.microsoft.com/office/drawing/2014/main" xmlns="" id="{D765E24D-2252-4EAA-B836-724FF78D2966}"/>
              </a:ext>
            </a:extLst>
          </p:cNvPr>
          <p:cNvSpPr txBox="1"/>
          <p:nvPr/>
        </p:nvSpPr>
        <p:spPr>
          <a:xfrm>
            <a:off x="2777966" y="1704306"/>
            <a:ext cx="6677201" cy="1754326"/>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p:txBody>
      </p:sp>
      <p:pic>
        <p:nvPicPr>
          <p:cNvPr id="11" name="Picture 10">
            <a:extLst>
              <a:ext uri="{FF2B5EF4-FFF2-40B4-BE49-F238E27FC236}">
                <a16:creationId xmlns:a16="http://schemas.microsoft.com/office/drawing/2014/main" xmlns="" id="{697D53E1-DB71-4DEC-861A-0BADBE1DD5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575" y="1583671"/>
            <a:ext cx="5749955" cy="1828800"/>
          </a:xfrm>
          <a:prstGeom prst="rect">
            <a:avLst/>
          </a:prstGeom>
        </p:spPr>
      </p:pic>
      <p:pic>
        <p:nvPicPr>
          <p:cNvPr id="13" name="Picture 12">
            <a:extLst>
              <a:ext uri="{FF2B5EF4-FFF2-40B4-BE49-F238E27FC236}">
                <a16:creationId xmlns:a16="http://schemas.microsoft.com/office/drawing/2014/main" xmlns="" id="{F0A3C9BB-516D-412A-B563-9DBB28906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5999" y="1548169"/>
            <a:ext cx="5809307" cy="201168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0584" y="3925830"/>
            <a:ext cx="8711964" cy="2317383"/>
          </a:xfrm>
          <a:prstGeom prst="rect">
            <a:avLst/>
          </a:prstGeom>
        </p:spPr>
      </p:pic>
    </p:spTree>
    <p:extLst>
      <p:ext uri="{BB962C8B-B14F-4D97-AF65-F5344CB8AC3E}">
        <p14:creationId xmlns:p14="http://schemas.microsoft.com/office/powerpoint/2010/main" val="3203147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17">
                                          <p:stCondLst>
                                            <p:cond delay="0"/>
                                          </p:stCondLst>
                                        </p:cTn>
                                        <p:tgtEl>
                                          <p:spTgt spid="11"/>
                                        </p:tgtEl>
                                      </p:cBhvr>
                                    </p:animEffect>
                                    <p:anim calcmode="lin" valueType="num">
                                      <p:cBhvr>
                                        <p:cTn id="8" dur="683"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249"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249" tmFilter="0, 0; 0.125,0.2665; 0.25,0.4; 0.375,0.465; 0.5,0.5;  0.625,0.535; 0.75,0.6; 0.875,0.7335; 1,1">
                                          <p:stCondLst>
                                            <p:cond delay="249"/>
                                          </p:stCondLst>
                                        </p:cTn>
                                        <p:tgtEl>
                                          <p:spTgt spid="11"/>
                                        </p:tgtEl>
                                        <p:attrNameLst>
                                          <p:attrName>ppt_y</p:attrName>
                                        </p:attrNameLst>
                                      </p:cBhvr>
                                      <p:tavLst>
                                        <p:tav tm="0" fmla="#ppt_y-sin(pi*$)/9">
                                          <p:val>
                                            <p:fltVal val="0"/>
                                          </p:val>
                                        </p:tav>
                                        <p:tav tm="100000">
                                          <p:val>
                                            <p:fltVal val="1"/>
                                          </p:val>
                                        </p:tav>
                                      </p:tavLst>
                                    </p:anim>
                                    <p:anim calcmode="lin" valueType="num">
                                      <p:cBhvr>
                                        <p:cTn id="11" dur="124" tmFilter="0, 0; 0.125,0.2665; 0.25,0.4; 0.375,0.465; 0.5,0.5;  0.625,0.535; 0.75,0.6; 0.875,0.7335; 1,1">
                                          <p:stCondLst>
                                            <p:cond delay="497"/>
                                          </p:stCondLst>
                                        </p:cTn>
                                        <p:tgtEl>
                                          <p:spTgt spid="11"/>
                                        </p:tgtEl>
                                        <p:attrNameLst>
                                          <p:attrName>ppt_y</p:attrName>
                                        </p:attrNameLst>
                                      </p:cBhvr>
                                      <p:tavLst>
                                        <p:tav tm="0" fmla="#ppt_y-sin(pi*$)/27">
                                          <p:val>
                                            <p:fltVal val="0"/>
                                          </p:val>
                                        </p:tav>
                                        <p:tav tm="100000">
                                          <p:val>
                                            <p:fltVal val="1"/>
                                          </p:val>
                                        </p:tav>
                                      </p:tavLst>
                                    </p:anim>
                                    <p:anim calcmode="lin" valueType="num">
                                      <p:cBhvr>
                                        <p:cTn id="12" dur="62" tmFilter="0, 0; 0.125,0.2665; 0.25,0.4; 0.375,0.465; 0.5,0.5;  0.625,0.535; 0.75,0.6; 0.875,0.7335; 1,1">
                                          <p:stCondLst>
                                            <p:cond delay="621"/>
                                          </p:stCondLst>
                                        </p:cTn>
                                        <p:tgtEl>
                                          <p:spTgt spid="11"/>
                                        </p:tgtEl>
                                        <p:attrNameLst>
                                          <p:attrName>ppt_y</p:attrName>
                                        </p:attrNameLst>
                                      </p:cBhvr>
                                      <p:tavLst>
                                        <p:tav tm="0" fmla="#ppt_y-sin(pi*$)/81">
                                          <p:val>
                                            <p:fltVal val="0"/>
                                          </p:val>
                                        </p:tav>
                                        <p:tav tm="100000">
                                          <p:val>
                                            <p:fltVal val="1"/>
                                          </p:val>
                                        </p:tav>
                                      </p:tavLst>
                                    </p:anim>
                                    <p:animScale>
                                      <p:cBhvr>
                                        <p:cTn id="13" dur="10">
                                          <p:stCondLst>
                                            <p:cond delay="244"/>
                                          </p:stCondLst>
                                        </p:cTn>
                                        <p:tgtEl>
                                          <p:spTgt spid="11"/>
                                        </p:tgtEl>
                                      </p:cBhvr>
                                      <p:to x="100000" y="60000"/>
                                    </p:animScale>
                                    <p:animScale>
                                      <p:cBhvr>
                                        <p:cTn id="14" dur="62" decel="50000">
                                          <p:stCondLst>
                                            <p:cond delay="254"/>
                                          </p:stCondLst>
                                        </p:cTn>
                                        <p:tgtEl>
                                          <p:spTgt spid="11"/>
                                        </p:tgtEl>
                                      </p:cBhvr>
                                      <p:to x="100000" y="100000"/>
                                    </p:animScale>
                                    <p:animScale>
                                      <p:cBhvr>
                                        <p:cTn id="15" dur="10">
                                          <p:stCondLst>
                                            <p:cond delay="492"/>
                                          </p:stCondLst>
                                        </p:cTn>
                                        <p:tgtEl>
                                          <p:spTgt spid="11"/>
                                        </p:tgtEl>
                                      </p:cBhvr>
                                      <p:to x="100000" y="80000"/>
                                    </p:animScale>
                                    <p:animScale>
                                      <p:cBhvr>
                                        <p:cTn id="16" dur="62" decel="50000">
                                          <p:stCondLst>
                                            <p:cond delay="502"/>
                                          </p:stCondLst>
                                        </p:cTn>
                                        <p:tgtEl>
                                          <p:spTgt spid="11"/>
                                        </p:tgtEl>
                                      </p:cBhvr>
                                      <p:to x="100000" y="100000"/>
                                    </p:animScale>
                                    <p:animScale>
                                      <p:cBhvr>
                                        <p:cTn id="17" dur="10">
                                          <p:stCondLst>
                                            <p:cond delay="616"/>
                                          </p:stCondLst>
                                        </p:cTn>
                                        <p:tgtEl>
                                          <p:spTgt spid="11"/>
                                        </p:tgtEl>
                                      </p:cBhvr>
                                      <p:to x="100000" y="90000"/>
                                    </p:animScale>
                                    <p:animScale>
                                      <p:cBhvr>
                                        <p:cTn id="18" dur="62" decel="50000">
                                          <p:stCondLst>
                                            <p:cond delay="625"/>
                                          </p:stCondLst>
                                        </p:cTn>
                                        <p:tgtEl>
                                          <p:spTgt spid="11"/>
                                        </p:tgtEl>
                                      </p:cBhvr>
                                      <p:to x="100000" y="100000"/>
                                    </p:animScale>
                                    <p:animScale>
                                      <p:cBhvr>
                                        <p:cTn id="19" dur="10">
                                          <p:stCondLst>
                                            <p:cond delay="678"/>
                                          </p:stCondLst>
                                        </p:cTn>
                                        <p:tgtEl>
                                          <p:spTgt spid="11"/>
                                        </p:tgtEl>
                                      </p:cBhvr>
                                      <p:to x="100000" y="95000"/>
                                    </p:animScale>
                                    <p:animScale>
                                      <p:cBhvr>
                                        <p:cTn id="20" dur="62" decel="50000">
                                          <p:stCondLst>
                                            <p:cond delay="688"/>
                                          </p:stCondLst>
                                        </p:cTn>
                                        <p:tgtEl>
                                          <p:spTgt spid="11"/>
                                        </p:tgtEl>
                                      </p:cBhvr>
                                      <p:to x="100000" y="100000"/>
                                    </p:animScale>
                                  </p:childTnLst>
                                </p:cTn>
                              </p:par>
                            </p:childTnLst>
                          </p:cTn>
                        </p:par>
                        <p:par>
                          <p:cTn id="21" fill="hold">
                            <p:stCondLst>
                              <p:cond delay="750"/>
                            </p:stCondLst>
                            <p:childTnLst>
                              <p:par>
                                <p:cTn id="22" presetID="26"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217">
                                          <p:stCondLst>
                                            <p:cond delay="0"/>
                                          </p:stCondLst>
                                        </p:cTn>
                                        <p:tgtEl>
                                          <p:spTgt spid="13"/>
                                        </p:tgtEl>
                                      </p:cBhvr>
                                    </p:animEffect>
                                    <p:anim calcmode="lin" valueType="num">
                                      <p:cBhvr>
                                        <p:cTn id="25" dur="683"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6" dur="249"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7" dur="249" tmFilter="0, 0; 0.125,0.2665; 0.25,0.4; 0.375,0.465; 0.5,0.5;  0.625,0.535; 0.75,0.6; 0.875,0.7335; 1,1">
                                          <p:stCondLst>
                                            <p:cond delay="249"/>
                                          </p:stCondLst>
                                        </p:cTn>
                                        <p:tgtEl>
                                          <p:spTgt spid="13"/>
                                        </p:tgtEl>
                                        <p:attrNameLst>
                                          <p:attrName>ppt_y</p:attrName>
                                        </p:attrNameLst>
                                      </p:cBhvr>
                                      <p:tavLst>
                                        <p:tav tm="0" fmla="#ppt_y-sin(pi*$)/9">
                                          <p:val>
                                            <p:fltVal val="0"/>
                                          </p:val>
                                        </p:tav>
                                        <p:tav tm="100000">
                                          <p:val>
                                            <p:fltVal val="1"/>
                                          </p:val>
                                        </p:tav>
                                      </p:tavLst>
                                    </p:anim>
                                    <p:anim calcmode="lin" valueType="num">
                                      <p:cBhvr>
                                        <p:cTn id="28" dur="124" tmFilter="0, 0; 0.125,0.2665; 0.25,0.4; 0.375,0.465; 0.5,0.5;  0.625,0.535; 0.75,0.6; 0.875,0.7335; 1,1">
                                          <p:stCondLst>
                                            <p:cond delay="497"/>
                                          </p:stCondLst>
                                        </p:cTn>
                                        <p:tgtEl>
                                          <p:spTgt spid="13"/>
                                        </p:tgtEl>
                                        <p:attrNameLst>
                                          <p:attrName>ppt_y</p:attrName>
                                        </p:attrNameLst>
                                      </p:cBhvr>
                                      <p:tavLst>
                                        <p:tav tm="0" fmla="#ppt_y-sin(pi*$)/27">
                                          <p:val>
                                            <p:fltVal val="0"/>
                                          </p:val>
                                        </p:tav>
                                        <p:tav tm="100000">
                                          <p:val>
                                            <p:fltVal val="1"/>
                                          </p:val>
                                        </p:tav>
                                      </p:tavLst>
                                    </p:anim>
                                    <p:anim calcmode="lin" valueType="num">
                                      <p:cBhvr>
                                        <p:cTn id="29" dur="62" tmFilter="0, 0; 0.125,0.2665; 0.25,0.4; 0.375,0.465; 0.5,0.5;  0.625,0.535; 0.75,0.6; 0.875,0.7335; 1,1">
                                          <p:stCondLst>
                                            <p:cond delay="621"/>
                                          </p:stCondLst>
                                        </p:cTn>
                                        <p:tgtEl>
                                          <p:spTgt spid="13"/>
                                        </p:tgtEl>
                                        <p:attrNameLst>
                                          <p:attrName>ppt_y</p:attrName>
                                        </p:attrNameLst>
                                      </p:cBhvr>
                                      <p:tavLst>
                                        <p:tav tm="0" fmla="#ppt_y-sin(pi*$)/81">
                                          <p:val>
                                            <p:fltVal val="0"/>
                                          </p:val>
                                        </p:tav>
                                        <p:tav tm="100000">
                                          <p:val>
                                            <p:fltVal val="1"/>
                                          </p:val>
                                        </p:tav>
                                      </p:tavLst>
                                    </p:anim>
                                    <p:animScale>
                                      <p:cBhvr>
                                        <p:cTn id="30" dur="10">
                                          <p:stCondLst>
                                            <p:cond delay="244"/>
                                          </p:stCondLst>
                                        </p:cTn>
                                        <p:tgtEl>
                                          <p:spTgt spid="13"/>
                                        </p:tgtEl>
                                      </p:cBhvr>
                                      <p:to x="100000" y="60000"/>
                                    </p:animScale>
                                    <p:animScale>
                                      <p:cBhvr>
                                        <p:cTn id="31" dur="62" decel="50000">
                                          <p:stCondLst>
                                            <p:cond delay="254"/>
                                          </p:stCondLst>
                                        </p:cTn>
                                        <p:tgtEl>
                                          <p:spTgt spid="13"/>
                                        </p:tgtEl>
                                      </p:cBhvr>
                                      <p:to x="100000" y="100000"/>
                                    </p:animScale>
                                    <p:animScale>
                                      <p:cBhvr>
                                        <p:cTn id="32" dur="10">
                                          <p:stCondLst>
                                            <p:cond delay="492"/>
                                          </p:stCondLst>
                                        </p:cTn>
                                        <p:tgtEl>
                                          <p:spTgt spid="13"/>
                                        </p:tgtEl>
                                      </p:cBhvr>
                                      <p:to x="100000" y="80000"/>
                                    </p:animScale>
                                    <p:animScale>
                                      <p:cBhvr>
                                        <p:cTn id="33" dur="62" decel="50000">
                                          <p:stCondLst>
                                            <p:cond delay="502"/>
                                          </p:stCondLst>
                                        </p:cTn>
                                        <p:tgtEl>
                                          <p:spTgt spid="13"/>
                                        </p:tgtEl>
                                      </p:cBhvr>
                                      <p:to x="100000" y="100000"/>
                                    </p:animScale>
                                    <p:animScale>
                                      <p:cBhvr>
                                        <p:cTn id="34" dur="10">
                                          <p:stCondLst>
                                            <p:cond delay="616"/>
                                          </p:stCondLst>
                                        </p:cTn>
                                        <p:tgtEl>
                                          <p:spTgt spid="13"/>
                                        </p:tgtEl>
                                      </p:cBhvr>
                                      <p:to x="100000" y="90000"/>
                                    </p:animScale>
                                    <p:animScale>
                                      <p:cBhvr>
                                        <p:cTn id="35" dur="62" decel="50000">
                                          <p:stCondLst>
                                            <p:cond delay="625"/>
                                          </p:stCondLst>
                                        </p:cTn>
                                        <p:tgtEl>
                                          <p:spTgt spid="13"/>
                                        </p:tgtEl>
                                      </p:cBhvr>
                                      <p:to x="100000" y="100000"/>
                                    </p:animScale>
                                    <p:animScale>
                                      <p:cBhvr>
                                        <p:cTn id="36" dur="10">
                                          <p:stCondLst>
                                            <p:cond delay="678"/>
                                          </p:stCondLst>
                                        </p:cTn>
                                        <p:tgtEl>
                                          <p:spTgt spid="13"/>
                                        </p:tgtEl>
                                      </p:cBhvr>
                                      <p:to x="100000" y="95000"/>
                                    </p:animScale>
                                    <p:animScale>
                                      <p:cBhvr>
                                        <p:cTn id="37" dur="62" decel="50000">
                                          <p:stCondLst>
                                            <p:cond delay="688"/>
                                          </p:stCondLst>
                                        </p:cTn>
                                        <p:tgtEl>
                                          <p:spTgt spid="13"/>
                                        </p:tgtEl>
                                      </p:cBhvr>
                                      <p:to x="100000" y="100000"/>
                                    </p:animScale>
                                  </p:childTnLst>
                                </p:cTn>
                              </p:par>
                            </p:childTnLst>
                          </p:cTn>
                        </p:par>
                        <p:par>
                          <p:cTn id="38" fill="hold">
                            <p:stCondLst>
                              <p:cond delay="1500"/>
                            </p:stCondLst>
                            <p:childTnLst>
                              <p:par>
                                <p:cTn id="39" presetID="26"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217">
                                          <p:stCondLst>
                                            <p:cond delay="0"/>
                                          </p:stCondLst>
                                        </p:cTn>
                                        <p:tgtEl>
                                          <p:spTgt spid="10"/>
                                        </p:tgtEl>
                                      </p:cBhvr>
                                    </p:animEffect>
                                    <p:anim calcmode="lin" valueType="num">
                                      <p:cBhvr>
                                        <p:cTn id="42" dur="68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3" dur="249"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4" dur="249" tmFilter="0, 0; 0.125,0.2665; 0.25,0.4; 0.375,0.465; 0.5,0.5;  0.625,0.535; 0.75,0.6; 0.875,0.7335; 1,1">
                                          <p:stCondLst>
                                            <p:cond delay="249"/>
                                          </p:stCondLst>
                                        </p:cTn>
                                        <p:tgtEl>
                                          <p:spTgt spid="10"/>
                                        </p:tgtEl>
                                        <p:attrNameLst>
                                          <p:attrName>ppt_y</p:attrName>
                                        </p:attrNameLst>
                                      </p:cBhvr>
                                      <p:tavLst>
                                        <p:tav tm="0" fmla="#ppt_y-sin(pi*$)/9">
                                          <p:val>
                                            <p:fltVal val="0"/>
                                          </p:val>
                                        </p:tav>
                                        <p:tav tm="100000">
                                          <p:val>
                                            <p:fltVal val="1"/>
                                          </p:val>
                                        </p:tav>
                                      </p:tavLst>
                                    </p:anim>
                                    <p:anim calcmode="lin" valueType="num">
                                      <p:cBhvr>
                                        <p:cTn id="45" dur="124" tmFilter="0, 0; 0.125,0.2665; 0.25,0.4; 0.375,0.465; 0.5,0.5;  0.625,0.535; 0.75,0.6; 0.875,0.7335; 1,1">
                                          <p:stCondLst>
                                            <p:cond delay="497"/>
                                          </p:stCondLst>
                                        </p:cTn>
                                        <p:tgtEl>
                                          <p:spTgt spid="10"/>
                                        </p:tgtEl>
                                        <p:attrNameLst>
                                          <p:attrName>ppt_y</p:attrName>
                                        </p:attrNameLst>
                                      </p:cBhvr>
                                      <p:tavLst>
                                        <p:tav tm="0" fmla="#ppt_y-sin(pi*$)/27">
                                          <p:val>
                                            <p:fltVal val="0"/>
                                          </p:val>
                                        </p:tav>
                                        <p:tav tm="100000">
                                          <p:val>
                                            <p:fltVal val="1"/>
                                          </p:val>
                                        </p:tav>
                                      </p:tavLst>
                                    </p:anim>
                                    <p:anim calcmode="lin" valueType="num">
                                      <p:cBhvr>
                                        <p:cTn id="46" dur="62" tmFilter="0, 0; 0.125,0.2665; 0.25,0.4; 0.375,0.465; 0.5,0.5;  0.625,0.535; 0.75,0.6; 0.875,0.7335; 1,1">
                                          <p:stCondLst>
                                            <p:cond delay="621"/>
                                          </p:stCondLst>
                                        </p:cTn>
                                        <p:tgtEl>
                                          <p:spTgt spid="10"/>
                                        </p:tgtEl>
                                        <p:attrNameLst>
                                          <p:attrName>ppt_y</p:attrName>
                                        </p:attrNameLst>
                                      </p:cBhvr>
                                      <p:tavLst>
                                        <p:tav tm="0" fmla="#ppt_y-sin(pi*$)/81">
                                          <p:val>
                                            <p:fltVal val="0"/>
                                          </p:val>
                                        </p:tav>
                                        <p:tav tm="100000">
                                          <p:val>
                                            <p:fltVal val="1"/>
                                          </p:val>
                                        </p:tav>
                                      </p:tavLst>
                                    </p:anim>
                                    <p:animScale>
                                      <p:cBhvr>
                                        <p:cTn id="47" dur="10">
                                          <p:stCondLst>
                                            <p:cond delay="244"/>
                                          </p:stCondLst>
                                        </p:cTn>
                                        <p:tgtEl>
                                          <p:spTgt spid="10"/>
                                        </p:tgtEl>
                                      </p:cBhvr>
                                      <p:to x="100000" y="60000"/>
                                    </p:animScale>
                                    <p:animScale>
                                      <p:cBhvr>
                                        <p:cTn id="48" dur="62" decel="50000">
                                          <p:stCondLst>
                                            <p:cond delay="254"/>
                                          </p:stCondLst>
                                        </p:cTn>
                                        <p:tgtEl>
                                          <p:spTgt spid="10"/>
                                        </p:tgtEl>
                                      </p:cBhvr>
                                      <p:to x="100000" y="100000"/>
                                    </p:animScale>
                                    <p:animScale>
                                      <p:cBhvr>
                                        <p:cTn id="49" dur="10">
                                          <p:stCondLst>
                                            <p:cond delay="492"/>
                                          </p:stCondLst>
                                        </p:cTn>
                                        <p:tgtEl>
                                          <p:spTgt spid="10"/>
                                        </p:tgtEl>
                                      </p:cBhvr>
                                      <p:to x="100000" y="80000"/>
                                    </p:animScale>
                                    <p:animScale>
                                      <p:cBhvr>
                                        <p:cTn id="50" dur="62" decel="50000">
                                          <p:stCondLst>
                                            <p:cond delay="502"/>
                                          </p:stCondLst>
                                        </p:cTn>
                                        <p:tgtEl>
                                          <p:spTgt spid="10"/>
                                        </p:tgtEl>
                                      </p:cBhvr>
                                      <p:to x="100000" y="100000"/>
                                    </p:animScale>
                                    <p:animScale>
                                      <p:cBhvr>
                                        <p:cTn id="51" dur="10">
                                          <p:stCondLst>
                                            <p:cond delay="616"/>
                                          </p:stCondLst>
                                        </p:cTn>
                                        <p:tgtEl>
                                          <p:spTgt spid="10"/>
                                        </p:tgtEl>
                                      </p:cBhvr>
                                      <p:to x="100000" y="90000"/>
                                    </p:animScale>
                                    <p:animScale>
                                      <p:cBhvr>
                                        <p:cTn id="52" dur="62" decel="50000">
                                          <p:stCondLst>
                                            <p:cond delay="625"/>
                                          </p:stCondLst>
                                        </p:cTn>
                                        <p:tgtEl>
                                          <p:spTgt spid="10"/>
                                        </p:tgtEl>
                                      </p:cBhvr>
                                      <p:to x="100000" y="100000"/>
                                    </p:animScale>
                                    <p:animScale>
                                      <p:cBhvr>
                                        <p:cTn id="53" dur="10">
                                          <p:stCondLst>
                                            <p:cond delay="678"/>
                                          </p:stCondLst>
                                        </p:cTn>
                                        <p:tgtEl>
                                          <p:spTgt spid="10"/>
                                        </p:tgtEl>
                                      </p:cBhvr>
                                      <p:to x="100000" y="95000"/>
                                    </p:animScale>
                                    <p:animScale>
                                      <p:cBhvr>
                                        <p:cTn id="54" dur="62" decel="50000">
                                          <p:stCondLst>
                                            <p:cond delay="688"/>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CorpComm\ExecCommDesign\_1APresentationProduction\_Internal Comm\1_Logos\ABS Companies Logo\AlbCos_Horiz_CMY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0740" y="1307634"/>
            <a:ext cx="8810520" cy="20116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9393EF8A-8AD4-4D61-B8BB-C3D789B50B71}"/>
              </a:ext>
            </a:extLst>
          </p:cNvPr>
          <p:cNvSpPr txBox="1"/>
          <p:nvPr/>
        </p:nvSpPr>
        <p:spPr>
          <a:xfrm>
            <a:off x="548185" y="3787675"/>
            <a:ext cx="11095630" cy="1569660"/>
          </a:xfrm>
          <a:prstGeom prst="rect">
            <a:avLst/>
          </a:prstGeom>
          <a:noFill/>
        </p:spPr>
        <p:txBody>
          <a:bodyPr wrap="square" rtlCol="0">
            <a:spAutoFit/>
          </a:bodyPr>
          <a:lstStyle/>
          <a:p>
            <a:pPr algn="ctr"/>
            <a:r>
              <a:rPr lang="en-US" sz="4800" dirty="0"/>
              <a:t>Don Lynn  - Director of Crisis &amp; Business Continuity Management</a:t>
            </a:r>
          </a:p>
        </p:txBody>
      </p:sp>
    </p:spTree>
    <p:extLst>
      <p:ext uri="{BB962C8B-B14F-4D97-AF65-F5344CB8AC3E}">
        <p14:creationId xmlns:p14="http://schemas.microsoft.com/office/powerpoint/2010/main" val="3657526036"/>
      </p:ext>
    </p:extLst>
  </p:cSld>
  <p:clrMapOvr>
    <a:masterClrMapping/>
  </p:clrMapOvr>
  <mc:AlternateContent xmlns:mc="http://schemas.openxmlformats.org/markup-compatibility/2006" xmlns:p14="http://schemas.microsoft.com/office/powerpoint/2010/main">
    <mc:Choice Requires="p14">
      <p:transition spd="slow" p14:dur="3400" advTm="5000">
        <p14:reveal/>
      </p:transition>
    </mc:Choice>
    <mc:Fallback xmlns="">
      <p:transition spd="slow" advTm="5000">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5863" y="2050869"/>
            <a:ext cx="7772400" cy="4100549"/>
          </a:xfrm>
        </p:spPr>
        <p:txBody>
          <a:bodyPr>
            <a:normAutofit/>
          </a:bodyPr>
          <a:lstStyle/>
          <a:p>
            <a:pPr>
              <a:defRPr/>
            </a:pP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TextBox 3">
            <a:extLst>
              <a:ext uri="{FF2B5EF4-FFF2-40B4-BE49-F238E27FC236}">
                <a16:creationId xmlns:a16="http://schemas.microsoft.com/office/drawing/2014/main" xmlns="" id="{D765E24D-2252-4EAA-B836-724FF78D2966}"/>
              </a:ext>
            </a:extLst>
          </p:cNvPr>
          <p:cNvSpPr txBox="1"/>
          <p:nvPr/>
        </p:nvSpPr>
        <p:spPr>
          <a:xfrm>
            <a:off x="2777966" y="1704306"/>
            <a:ext cx="6677201" cy="1754326"/>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xmlns="" id="{345ADAF7-094C-4F97-8803-F5AABC1994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100" y="399654"/>
            <a:ext cx="10349925" cy="3291840"/>
          </a:xfrm>
          <a:prstGeom prst="rect">
            <a:avLst/>
          </a:prstGeom>
        </p:spPr>
      </p:pic>
      <p:sp>
        <p:nvSpPr>
          <p:cNvPr id="10" name="TextBox 9">
            <a:extLst>
              <a:ext uri="{FF2B5EF4-FFF2-40B4-BE49-F238E27FC236}">
                <a16:creationId xmlns:a16="http://schemas.microsoft.com/office/drawing/2014/main" xmlns="" id="{A81071BB-EBDD-47AB-99A1-932D5C28DC43}"/>
              </a:ext>
            </a:extLst>
          </p:cNvPr>
          <p:cNvSpPr txBox="1"/>
          <p:nvPr/>
        </p:nvSpPr>
        <p:spPr>
          <a:xfrm>
            <a:off x="612775" y="3971499"/>
            <a:ext cx="10810401" cy="2185214"/>
          </a:xfrm>
          <a:prstGeom prst="rect">
            <a:avLst/>
          </a:prstGeom>
          <a:noFill/>
        </p:spPr>
        <p:txBody>
          <a:bodyPr wrap="square" rtlCol="0">
            <a:spAutoFit/>
          </a:bodyPr>
          <a:lstStyle/>
          <a:p>
            <a:pPr algn="ctr"/>
            <a:r>
              <a:rPr lang="en-US" sz="4400" dirty="0"/>
              <a:t>Marshall Thompson – VP &amp; General Manager</a:t>
            </a:r>
          </a:p>
          <a:p>
            <a:pPr algn="ctr"/>
            <a:r>
              <a:rPr lang="en-US" sz="4400" dirty="0"/>
              <a:t>Boise, Idaho </a:t>
            </a:r>
            <a:r>
              <a:rPr lang="en-US" sz="4800" dirty="0"/>
              <a:t>Operations</a:t>
            </a:r>
          </a:p>
        </p:txBody>
      </p:sp>
    </p:spTree>
    <p:extLst>
      <p:ext uri="{BB962C8B-B14F-4D97-AF65-F5344CB8AC3E}">
        <p14:creationId xmlns:p14="http://schemas.microsoft.com/office/powerpoint/2010/main" val="41101038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defRPr/>
            </a:pPr>
            <a:r>
              <a:rPr lang="en-US" altLang="en-US" b="1" dirty="0" smtClean="0">
                <a:solidFill>
                  <a:schemeClr val="accent3"/>
                </a:solidFill>
                <a:latin typeface="Arial Narrow" pitchFamily="34" charset="0"/>
              </a:rPr>
              <a:t>Education</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392533" y="1556792"/>
            <a:ext cx="3406935" cy="4554800"/>
          </a:xfr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1518650"/>
      </p:ext>
    </p:extLst>
  </p:cSld>
  <p:clrMapOvr>
    <a:masterClrMapping/>
  </p:clrMapOvr>
  <p:transition spd="slow">
    <p:push dir="u"/>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5863" y="2050869"/>
            <a:ext cx="7772400" cy="4100549"/>
          </a:xfrm>
        </p:spPr>
        <p:txBody>
          <a:bodyPr>
            <a:normAutofit/>
          </a:bodyPr>
          <a:lstStyle/>
          <a:p>
            <a:pPr>
              <a:defRPr/>
            </a:pP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TextBox 3">
            <a:extLst>
              <a:ext uri="{FF2B5EF4-FFF2-40B4-BE49-F238E27FC236}">
                <a16:creationId xmlns:a16="http://schemas.microsoft.com/office/drawing/2014/main" xmlns="" id="{D765E24D-2252-4EAA-B836-724FF78D2966}"/>
              </a:ext>
            </a:extLst>
          </p:cNvPr>
          <p:cNvSpPr txBox="1"/>
          <p:nvPr/>
        </p:nvSpPr>
        <p:spPr>
          <a:xfrm>
            <a:off x="2777966" y="1704306"/>
            <a:ext cx="6677201" cy="1754326"/>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p:txBody>
      </p:sp>
      <p:sp>
        <p:nvSpPr>
          <p:cNvPr id="10" name="TextBox 9">
            <a:extLst>
              <a:ext uri="{FF2B5EF4-FFF2-40B4-BE49-F238E27FC236}">
                <a16:creationId xmlns:a16="http://schemas.microsoft.com/office/drawing/2014/main" xmlns="" id="{B112B48F-ADFF-45A6-872A-A5CDD2DA9BB9}"/>
              </a:ext>
            </a:extLst>
          </p:cNvPr>
          <p:cNvSpPr txBox="1"/>
          <p:nvPr/>
        </p:nvSpPr>
        <p:spPr>
          <a:xfrm>
            <a:off x="5636623" y="2899954"/>
            <a:ext cx="914400" cy="914400"/>
          </a:xfrm>
          <a:prstGeom prst="rect">
            <a:avLst/>
          </a:prstGeom>
          <a:noFill/>
        </p:spPr>
        <p:txBody>
          <a:bodyPr wrap="square" rtlCol="0">
            <a:spAutoFit/>
          </a:bodyPr>
          <a:lstStyle/>
          <a:p>
            <a:endParaRPr lang="en-US" dirty="0"/>
          </a:p>
        </p:txBody>
      </p:sp>
      <p:pic>
        <p:nvPicPr>
          <p:cNvPr id="9" name="Picture 8">
            <a:extLst>
              <a:ext uri="{FF2B5EF4-FFF2-40B4-BE49-F238E27FC236}">
                <a16:creationId xmlns:a16="http://schemas.microsoft.com/office/drawing/2014/main" xmlns="" id="{5EBDF172-4AC0-46FA-BEB1-D3FD5A35D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232" y="1211135"/>
            <a:ext cx="11155680" cy="2967413"/>
          </a:xfrm>
          <a:prstGeom prst="rect">
            <a:avLst/>
          </a:prstGeom>
        </p:spPr>
      </p:pic>
      <p:sp>
        <p:nvSpPr>
          <p:cNvPr id="14" name="TextBox 13">
            <a:extLst>
              <a:ext uri="{FF2B5EF4-FFF2-40B4-BE49-F238E27FC236}">
                <a16:creationId xmlns:a16="http://schemas.microsoft.com/office/drawing/2014/main" xmlns="" id="{06844A76-B565-423E-A3D6-108BEF6BBFCF}"/>
              </a:ext>
            </a:extLst>
          </p:cNvPr>
          <p:cNvSpPr txBox="1"/>
          <p:nvPr/>
        </p:nvSpPr>
        <p:spPr>
          <a:xfrm>
            <a:off x="873457" y="4435522"/>
            <a:ext cx="10181230" cy="1938992"/>
          </a:xfrm>
          <a:prstGeom prst="rect">
            <a:avLst/>
          </a:prstGeom>
          <a:noFill/>
        </p:spPr>
        <p:txBody>
          <a:bodyPr wrap="square" rtlCol="0">
            <a:spAutoFit/>
          </a:bodyPr>
          <a:lstStyle/>
          <a:p>
            <a:pPr algn="ctr"/>
            <a:r>
              <a:rPr lang="en-US" sz="4800" dirty="0"/>
              <a:t>Will Hart – Executive Director</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2224824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54876" y="0"/>
            <a:ext cx="7265773" cy="6858000"/>
          </a:xfrm>
        </p:spPr>
        <p:txBody>
          <a:bodyPr>
            <a:normAutofit/>
          </a:bodyPr>
          <a:lstStyle/>
          <a:p>
            <a:pPr marL="0" marR="0" algn="ctr">
              <a:spcBef>
                <a:spcPts val="0"/>
              </a:spcBef>
              <a:spcAft>
                <a:spcPts val="0"/>
              </a:spcAft>
            </a:pPr>
            <a:r>
              <a:rPr lang="en-US" sz="3600" b="1" dirty="0">
                <a:solidFill>
                  <a:schemeClr val="tx1">
                    <a:lumMod val="95000"/>
                    <a:lumOff val="5000"/>
                  </a:schemeClr>
                </a:solidFill>
              </a:rPr>
              <a:t>ENGAGING THE PRIVATE SECTOR</a:t>
            </a:r>
            <a:br>
              <a:rPr lang="en-US" sz="3600" b="1" dirty="0">
                <a:solidFill>
                  <a:schemeClr val="tx1">
                    <a:lumMod val="95000"/>
                    <a:lumOff val="5000"/>
                  </a:schemeClr>
                </a:solidFill>
              </a:rPr>
            </a:br>
            <a:r>
              <a:rPr lang="en-US" sz="3100" i="1" dirty="0">
                <a:latin typeface="Calibri" panose="020F0502020204030204" pitchFamily="34" charset="0"/>
                <a:ea typeface="Calibri" panose="020F0502020204030204" pitchFamily="34" charset="0"/>
              </a:rPr>
              <a:t>The Importance of Developing Public/Private Partnerships in Idaho</a:t>
            </a:r>
            <a:r>
              <a:rPr lang="en-US" sz="3600" i="1" dirty="0">
                <a:latin typeface="Calibri" panose="020F0502020204030204" pitchFamily="34" charset="0"/>
                <a:ea typeface="Calibri" panose="020F0502020204030204" pitchFamily="34" charset="0"/>
              </a:rPr>
              <a:t/>
            </a:r>
            <a:br>
              <a:rPr lang="en-US" sz="3600" i="1" dirty="0">
                <a:latin typeface="Calibri" panose="020F0502020204030204" pitchFamily="34" charset="0"/>
                <a:ea typeface="Calibri" panose="020F0502020204030204" pitchFamily="34" charset="0"/>
              </a:rPr>
            </a:br>
            <a:r>
              <a:rPr lang="en-US" sz="3600" i="1" dirty="0">
                <a:latin typeface="Calibri" panose="020F0502020204030204" pitchFamily="34" charset="0"/>
                <a:ea typeface="Calibri" panose="020F0502020204030204" pitchFamily="34" charset="0"/>
              </a:rPr>
              <a:t/>
            </a:r>
            <a:br>
              <a:rPr lang="en-US" sz="3600" i="1" dirty="0">
                <a:latin typeface="Calibri" panose="020F0502020204030204" pitchFamily="34" charset="0"/>
                <a:ea typeface="Calibri" panose="020F0502020204030204" pitchFamily="34" charset="0"/>
              </a:rPr>
            </a:br>
            <a:r>
              <a:rPr lang="en-US" dirty="0">
                <a:latin typeface="Calibri" panose="020F0502020204030204" pitchFamily="34" charset="0"/>
                <a:ea typeface="Calibri" panose="020F0502020204030204" pitchFamily="34" charset="0"/>
              </a:rPr>
              <a:t>QUESTIONS?</a:t>
            </a:r>
            <a:r>
              <a:rPr lang="en-US" sz="3600" i="1" dirty="0">
                <a:latin typeface="Calibri" panose="020F0502020204030204" pitchFamily="34" charset="0"/>
                <a:ea typeface="Calibri" panose="020F0502020204030204" pitchFamily="34" charset="0"/>
              </a:rPr>
              <a:t/>
            </a:r>
            <a:br>
              <a:rPr lang="en-US" sz="3600" i="1" dirty="0">
                <a:latin typeface="Calibri" panose="020F0502020204030204" pitchFamily="34" charset="0"/>
                <a:ea typeface="Calibri" panose="020F0502020204030204" pitchFamily="34" charset="0"/>
              </a:rPr>
            </a:br>
            <a:r>
              <a:rPr lang="en-US" sz="3600" i="1" dirty="0">
                <a:latin typeface="Calibri" panose="020F0502020204030204" pitchFamily="34" charset="0"/>
                <a:ea typeface="Calibri" panose="020F0502020204030204" pitchFamily="34" charset="0"/>
              </a:rPr>
              <a:t/>
            </a:r>
            <a:br>
              <a:rPr lang="en-US" sz="3600" i="1" dirty="0">
                <a:latin typeface="Calibri" panose="020F0502020204030204" pitchFamily="34" charset="0"/>
                <a:ea typeface="Calibri" panose="020F0502020204030204" pitchFamily="34" charset="0"/>
              </a:rPr>
            </a:br>
            <a:r>
              <a:rPr lang="en-US" sz="3600" dirty="0">
                <a:latin typeface="Calibri" panose="020F0502020204030204" pitchFamily="34" charset="0"/>
                <a:ea typeface="Calibri" panose="020F0502020204030204" pitchFamily="34" charset="0"/>
              </a:rPr>
              <a:t/>
            </a:r>
            <a:br>
              <a:rPr lang="en-US" sz="3600" dirty="0">
                <a:latin typeface="Calibri" panose="020F0502020204030204" pitchFamily="34" charset="0"/>
                <a:ea typeface="Calibri" panose="020F0502020204030204" pitchFamily="34" charset="0"/>
              </a:rPr>
            </a:br>
            <a:r>
              <a:rPr lang="en-US" sz="3600" b="1" dirty="0">
                <a:solidFill>
                  <a:schemeClr val="tx1">
                    <a:lumMod val="95000"/>
                    <a:lumOff val="5000"/>
                  </a:schemeClr>
                </a:solidFill>
              </a:rPr>
              <a:t/>
            </a:r>
            <a:br>
              <a:rPr lang="en-US" sz="3600" b="1" dirty="0">
                <a:solidFill>
                  <a:schemeClr val="tx1">
                    <a:lumMod val="95000"/>
                    <a:lumOff val="5000"/>
                  </a:schemeClr>
                </a:solidFill>
              </a:rPr>
            </a:br>
            <a:endParaRPr lang="en-US" sz="3600" b="1" dirty="0">
              <a:solidFill>
                <a:schemeClr val="tx1">
                  <a:lumMod val="95000"/>
                  <a:lumOff val="5000"/>
                </a:schemeClr>
              </a:solidFill>
            </a:endParaRPr>
          </a:p>
        </p:txBody>
      </p:sp>
      <p:sp>
        <p:nvSpPr>
          <p:cNvPr id="3" name="AutoShape 2" descr="Image result for idaho office of emergency managemen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Image result for idaho office of emergency management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7" name="Picture 6"/>
          <p:cNvPicPr>
            <a:picLocks noChangeAspect="1"/>
          </p:cNvPicPr>
          <p:nvPr/>
        </p:nvPicPr>
        <p:blipFill>
          <a:blip r:embed="rId3"/>
          <a:stretch>
            <a:fillRect/>
          </a:stretch>
        </p:blipFill>
        <p:spPr>
          <a:xfrm>
            <a:off x="9525166" y="160337"/>
            <a:ext cx="2358859" cy="246804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p:cNvPicPr>
            <a:picLocks noChangeAspect="1"/>
          </p:cNvPicPr>
          <p:nvPr/>
        </p:nvPicPr>
        <p:blipFill>
          <a:blip r:embed="rId4"/>
          <a:stretch>
            <a:fillRect/>
          </a:stretch>
        </p:blipFill>
        <p:spPr>
          <a:xfrm>
            <a:off x="233331" y="112179"/>
            <a:ext cx="2381250" cy="23717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946699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4" descr="A close up of a sign&#10;&#10;Description automatically generated">
            <a:extLst>
              <a:ext uri="{FF2B5EF4-FFF2-40B4-BE49-F238E27FC236}">
                <a16:creationId xmlns:a16="http://schemas.microsoft.com/office/drawing/2014/main" xmlns="" id="{31506FA0-4B62-45DE-931F-B9CAA25E6E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591" y="975474"/>
            <a:ext cx="12635182" cy="4375382"/>
          </a:xfrm>
          <a:prstGeom prst="rect">
            <a:avLst/>
          </a:prstGeom>
        </p:spPr>
      </p:pic>
    </p:spTree>
    <p:extLst>
      <p:ext uri="{BB962C8B-B14F-4D97-AF65-F5344CB8AC3E}">
        <p14:creationId xmlns:p14="http://schemas.microsoft.com/office/powerpoint/2010/main" val="609365298"/>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a:xfrm>
            <a:off x="411664" y="201613"/>
            <a:ext cx="11368673" cy="685800"/>
          </a:xfrm>
        </p:spPr>
        <p:txBody>
          <a:bodyPr/>
          <a:lstStyle/>
          <a:p>
            <a:pPr eaLnBrk="1" hangingPunct="1">
              <a:defRPr/>
            </a:pPr>
            <a:r>
              <a:rPr lang="en-US"/>
              <a:t>Add title</a:t>
            </a:r>
          </a:p>
        </p:txBody>
      </p:sp>
      <p:sp>
        <p:nvSpPr>
          <p:cNvPr id="10243" name="Content Placeholder 3"/>
          <p:cNvSpPr>
            <a:spLocks noGrp="1"/>
          </p:cNvSpPr>
          <p:nvPr>
            <p:ph idx="1"/>
          </p:nvPr>
        </p:nvSpPr>
        <p:spPr/>
        <p:txBody>
          <a:bodyPr/>
          <a:lstStyle/>
          <a:p>
            <a:pPr eaLnBrk="1" hangingPunct="1"/>
            <a:r>
              <a:rPr lang="en-US"/>
              <a:t>Add text</a:t>
            </a:r>
          </a:p>
        </p:txBody>
      </p:sp>
      <p:sp>
        <p:nvSpPr>
          <p:cNvPr id="10244" name="Rectangle 3"/>
          <p:cNvSpPr>
            <a:spLocks noChangeArrowheads="1"/>
          </p:cNvSpPr>
          <p:nvPr/>
        </p:nvSpPr>
        <p:spPr bwMode="auto">
          <a:xfrm>
            <a:off x="515285" y="892176"/>
            <a:ext cx="11231217" cy="5111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284" tIns="60647" rIns="121284" bIns="60647"/>
          <a:lstStyle/>
          <a:p>
            <a:pPr marL="268569" indent="-268569" fontAlgn="base">
              <a:spcBef>
                <a:spcPct val="0"/>
              </a:spcBef>
              <a:spcAft>
                <a:spcPct val="0"/>
              </a:spcAft>
            </a:pPr>
            <a:endParaRPr lang="en-US" sz="2931">
              <a:solidFill>
                <a:srgbClr val="000000"/>
              </a:solidFill>
              <a:cs typeface="Arial" charset="0"/>
            </a:endParaRPr>
          </a:p>
        </p:txBody>
      </p:sp>
      <p:pic>
        <p:nvPicPr>
          <p:cNvPr id="5" name="Content Placeholder 6">
            <a:extLst>
              <a:ext uri="{FF2B5EF4-FFF2-40B4-BE49-F238E27FC236}">
                <a16:creationId xmlns:a16="http://schemas.microsoft.com/office/drawing/2014/main" xmlns="" id="{73A7CA09-24ED-4A90-A12B-7B278CA377BD}"/>
              </a:ext>
            </a:extLst>
          </p:cNvPr>
          <p:cNvPicPr>
            <a:picLocks noChangeAspect="1"/>
          </p:cNvPicPr>
          <p:nvPr/>
        </p:nvPicPr>
        <p:blipFill>
          <a:blip r:embed="rId3"/>
          <a:stretch>
            <a:fillRect/>
          </a:stretch>
        </p:blipFill>
        <p:spPr bwMode="auto">
          <a:xfrm>
            <a:off x="-1991432" y="-492681"/>
            <a:ext cx="15452520" cy="771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2123468"/>
      </p:ext>
    </p:extLst>
  </p:cSld>
  <p:clrMapOvr>
    <a:masterClrMapping/>
  </p:clrMapOvr>
  <mc:AlternateContent xmlns:mc="http://schemas.openxmlformats.org/markup-compatibility/2006" xmlns:p14="http://schemas.microsoft.com/office/powerpoint/2010/main">
    <mc:Choice Requires="p14">
      <p:transition spd="slow" p14:dur="5000" advTm="5000">
        <p:fade/>
      </p:transition>
    </mc:Choice>
    <mc:Fallback xmlns="">
      <p:transition spd="slow" advTm="5000">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472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908" y="1491050"/>
            <a:ext cx="10574272" cy="3661716"/>
          </a:xfrm>
          <a:prstGeom prst="rect">
            <a:avLst/>
          </a:prstGeom>
        </p:spPr>
      </p:pic>
    </p:spTree>
    <p:extLst>
      <p:ext uri="{BB962C8B-B14F-4D97-AF65-F5344CB8AC3E}">
        <p14:creationId xmlns:p14="http://schemas.microsoft.com/office/powerpoint/2010/main" val="19907175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8497" y="2034301"/>
            <a:ext cx="10610336" cy="2822350"/>
          </a:xfrm>
          <a:prstGeom prst="rect">
            <a:avLst/>
          </a:prstGeom>
        </p:spPr>
      </p:pic>
    </p:spTree>
    <p:extLst>
      <p:ext uri="{BB962C8B-B14F-4D97-AF65-F5344CB8AC3E}">
        <p14:creationId xmlns:p14="http://schemas.microsoft.com/office/powerpoint/2010/main" val="39621029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9686" y="1687848"/>
            <a:ext cx="10058400" cy="3199119"/>
          </a:xfrm>
          <a:prstGeom prst="rect">
            <a:avLst/>
          </a:prstGeom>
        </p:spPr>
      </p:pic>
    </p:spTree>
    <p:extLst>
      <p:ext uri="{BB962C8B-B14F-4D97-AF65-F5344CB8AC3E}">
        <p14:creationId xmlns:p14="http://schemas.microsoft.com/office/powerpoint/2010/main" val="3243794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Closing Remarks</a:t>
            </a:r>
            <a:endParaRPr lang="en-US" b="1" dirty="0"/>
          </a:p>
        </p:txBody>
      </p:sp>
      <p:sp>
        <p:nvSpPr>
          <p:cNvPr id="3" name="Subtitle 2"/>
          <p:cNvSpPr>
            <a:spLocks noGrp="1"/>
          </p:cNvSpPr>
          <p:nvPr>
            <p:ph type="subTitle" idx="1"/>
          </p:nvPr>
        </p:nvSpPr>
        <p:spPr/>
        <p:txBody>
          <a:bodyPr/>
          <a:lstStyle/>
          <a:p>
            <a:r>
              <a:rPr lang="en-US" i="1" dirty="0"/>
              <a:t>Brad Richy – Director, Idaho Office of Emergency Management</a:t>
            </a:r>
          </a:p>
        </p:txBody>
      </p:sp>
    </p:spTree>
    <p:extLst>
      <p:ext uri="{BB962C8B-B14F-4D97-AF65-F5344CB8AC3E}">
        <p14:creationId xmlns:p14="http://schemas.microsoft.com/office/powerpoint/2010/main" val="712562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83957" y="2376665"/>
            <a:ext cx="9144000" cy="2387600"/>
          </a:xfrm>
        </p:spPr>
        <p:txBody>
          <a:bodyPr>
            <a:normAutofit fontScale="90000"/>
          </a:bodyPr>
          <a:lstStyle/>
          <a:p>
            <a:r>
              <a:rPr lang="en-US" b="1" dirty="0" smtClean="0"/>
              <a:t>Please Join us for the       Cascadia Rising 2022 – Concepts and Objectives</a:t>
            </a:r>
            <a:endParaRPr lang="en-US" b="1" dirty="0"/>
          </a:p>
        </p:txBody>
      </p:sp>
      <p:sp>
        <p:nvSpPr>
          <p:cNvPr id="4" name="TextBox 3"/>
          <p:cNvSpPr txBox="1"/>
          <p:nvPr/>
        </p:nvSpPr>
        <p:spPr>
          <a:xfrm>
            <a:off x="0" y="1070918"/>
            <a:ext cx="12192000" cy="923330"/>
          </a:xfrm>
          <a:prstGeom prst="rect">
            <a:avLst/>
          </a:prstGeom>
          <a:noFill/>
        </p:spPr>
        <p:txBody>
          <a:bodyPr wrap="square" rtlCol="0">
            <a:prstTxWarp prst="textPlain">
              <a:avLst/>
            </a:prstTxWarp>
            <a:spAutoFit/>
          </a:bodyPr>
          <a:lstStyle/>
          <a:p>
            <a:pPr algn="ctr"/>
            <a:r>
              <a:rPr lang="en-US" sz="5400" b="1" i="1" dirty="0" smtClean="0"/>
              <a:t>Thank You For Attending! </a:t>
            </a:r>
            <a:endParaRPr lang="en-US" sz="5400" b="1" i="1" dirty="0"/>
          </a:p>
        </p:txBody>
      </p:sp>
    </p:spTree>
    <p:extLst>
      <p:ext uri="{BB962C8B-B14F-4D97-AF65-F5344CB8AC3E}">
        <p14:creationId xmlns:p14="http://schemas.microsoft.com/office/powerpoint/2010/main" val="1997647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919288" y="260350"/>
            <a:ext cx="8229600" cy="1143000"/>
          </a:xfrm>
        </p:spPr>
        <p:txBody>
          <a:bodyPr/>
          <a:lstStyle/>
          <a:p>
            <a:pPr>
              <a:defRPr/>
            </a:pPr>
            <a:r>
              <a:rPr lang="en-US" altLang="en-US" b="1" dirty="0" smtClean="0">
                <a:solidFill>
                  <a:schemeClr val="accent3"/>
                </a:solidFill>
                <a:latin typeface="Arial Narrow" pitchFamily="34" charset="0"/>
              </a:rPr>
              <a:t>Preparedness</a:t>
            </a:r>
          </a:p>
        </p:txBody>
      </p:sp>
      <p:pic>
        <p:nvPicPr>
          <p:cNvPr id="1024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215680" y="1588418"/>
            <a:ext cx="6408712" cy="4776610"/>
          </a:xfr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11194147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919288" y="260350"/>
            <a:ext cx="8229600" cy="1143000"/>
          </a:xfrm>
        </p:spPr>
        <p:txBody>
          <a:bodyPr/>
          <a:lstStyle/>
          <a:p>
            <a:pPr>
              <a:defRPr/>
            </a:pPr>
            <a:r>
              <a:rPr lang="en-US" altLang="en-US" b="1" smtClean="0">
                <a:solidFill>
                  <a:schemeClr val="accent3"/>
                </a:solidFill>
                <a:latin typeface="Arial Narrow" pitchFamily="34" charset="0"/>
              </a:rPr>
              <a:t>Preparedness</a:t>
            </a:r>
            <a:endParaRPr lang="en-US" altLang="en-US" b="1" dirty="0" smtClean="0">
              <a:solidFill>
                <a:schemeClr val="accent3"/>
              </a:solidFill>
              <a:latin typeface="Arial Narrow" pitchFamily="34" charset="0"/>
            </a:endParaRPr>
          </a:p>
        </p:txBody>
      </p:sp>
      <p:sp>
        <p:nvSpPr>
          <p:cNvPr id="12291" name="TextBox 2"/>
          <p:cNvSpPr txBox="1">
            <a:spLocks noChangeArrowheads="1"/>
          </p:cNvSpPr>
          <p:nvPr/>
        </p:nvSpPr>
        <p:spPr bwMode="auto">
          <a:xfrm>
            <a:off x="3791744" y="1484785"/>
            <a:ext cx="4176712"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1800" dirty="0">
                <a:solidFill>
                  <a:srgbClr val="000000"/>
                </a:solidFill>
              </a:rPr>
              <a:t>Training and </a:t>
            </a:r>
            <a:r>
              <a:rPr lang="en-US" altLang="en-US" sz="1800" dirty="0" smtClean="0">
                <a:solidFill>
                  <a:srgbClr val="000000"/>
                </a:solidFill>
              </a:rPr>
              <a:t>Exercise</a:t>
            </a:r>
            <a:endParaRPr lang="en-US" altLang="en-US" sz="1800" dirty="0">
              <a:solidFill>
                <a:srgbClr val="000000"/>
              </a:solidFill>
            </a:endParaRPr>
          </a:p>
          <a:p>
            <a:pPr lvl="1" eaLnBrk="1" fontAlgn="base" hangingPunct="1">
              <a:spcBef>
                <a:spcPct val="0"/>
              </a:spcBef>
              <a:spcAft>
                <a:spcPct val="0"/>
              </a:spcAft>
              <a:buFont typeface="Courier New" panose="02070309020205020404" pitchFamily="49" charset="0"/>
              <a:buChar char="o"/>
            </a:pPr>
            <a:r>
              <a:rPr lang="en-US" sz="1600" dirty="0">
                <a:solidFill>
                  <a:srgbClr val="000000"/>
                </a:solidFill>
              </a:rPr>
              <a:t>Annual wildfire refreshers </a:t>
            </a:r>
          </a:p>
          <a:p>
            <a:pPr lvl="1" eaLnBrk="1" fontAlgn="base" hangingPunct="1">
              <a:spcBef>
                <a:spcPct val="0"/>
              </a:spcBef>
              <a:spcAft>
                <a:spcPct val="0"/>
              </a:spcAft>
              <a:buFont typeface="Courier New" panose="02070309020205020404" pitchFamily="49" charset="0"/>
              <a:buChar char="o"/>
            </a:pPr>
            <a:r>
              <a:rPr lang="en-US" sz="1600" dirty="0">
                <a:solidFill>
                  <a:srgbClr val="000000"/>
                </a:solidFill>
              </a:rPr>
              <a:t>Arduous physical agility tests in order to be "Red Card" qualified to fight wildland fires</a:t>
            </a:r>
          </a:p>
          <a:p>
            <a:pPr lvl="1" eaLnBrk="1" fontAlgn="base" hangingPunct="1">
              <a:spcBef>
                <a:spcPct val="0"/>
              </a:spcBef>
              <a:spcAft>
                <a:spcPct val="0"/>
              </a:spcAft>
              <a:buFont typeface="Courier New" panose="02070309020205020404" pitchFamily="49" charset="0"/>
              <a:buChar char="o"/>
            </a:pPr>
            <a:r>
              <a:rPr lang="en-US" sz="1600" dirty="0">
                <a:solidFill>
                  <a:srgbClr val="000000"/>
                </a:solidFill>
              </a:rPr>
              <a:t>Annual Wildland/Urban Interface Drill with federal and local agencies</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Equipment</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rPr>
              <a:t>Fire engines</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rPr>
              <a:t>Fire shelters</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rPr>
              <a:t>Compatible radios</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sz="1800" dirty="0">
                <a:solidFill>
                  <a:srgbClr val="000000"/>
                </a:solidFill>
              </a:rPr>
              <a:t>Five 10,000 gallon cisterns in South Blaine County in place since the late 1990's.</a:t>
            </a:r>
          </a:p>
          <a:p>
            <a:pPr eaLnBrk="1" fontAlgn="base" hangingPunct="1">
              <a:spcBef>
                <a:spcPct val="0"/>
              </a:spcBef>
              <a:spcAft>
                <a:spcPct val="0"/>
              </a:spcAft>
            </a:pPr>
            <a:endParaRPr lang="en-US" altLang="en-US" sz="18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p:txBody>
      </p:sp>
    </p:spTree>
    <p:extLst>
      <p:ext uri="{BB962C8B-B14F-4D97-AF65-F5344CB8AC3E}">
        <p14:creationId xmlns:p14="http://schemas.microsoft.com/office/powerpoint/2010/main" val="155480305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919288" y="260350"/>
            <a:ext cx="8229600" cy="1143000"/>
          </a:xfrm>
        </p:spPr>
        <p:txBody>
          <a:bodyPr/>
          <a:lstStyle/>
          <a:p>
            <a:pPr>
              <a:defRPr/>
            </a:pPr>
            <a:r>
              <a:rPr lang="en-US" altLang="en-US" b="1" dirty="0" smtClean="0">
                <a:solidFill>
                  <a:schemeClr val="accent3"/>
                </a:solidFill>
                <a:latin typeface="Arial Narrow" pitchFamily="34" charset="0"/>
              </a:rPr>
              <a:t>Fire Wise </a:t>
            </a:r>
            <a:r>
              <a:rPr lang="en-US" altLang="en-US" sz="4000" b="1" dirty="0">
                <a:solidFill>
                  <a:schemeClr val="accent3"/>
                </a:solidFill>
                <a:latin typeface="Arial Narrow" pitchFamily="34" charset="0"/>
              </a:rPr>
              <a:t>Communities</a:t>
            </a:r>
          </a:p>
        </p:txBody>
      </p:sp>
      <p:pic>
        <p:nvPicPr>
          <p:cNvPr id="9219"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783632" y="1844824"/>
            <a:ext cx="2551112" cy="4525962"/>
          </a:xfr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0244" name="TextBox 1"/>
          <p:cNvSpPr txBox="1">
            <a:spLocks noChangeArrowheads="1"/>
          </p:cNvSpPr>
          <p:nvPr/>
        </p:nvSpPr>
        <p:spPr bwMode="auto">
          <a:xfrm>
            <a:off x="6311900" y="1844676"/>
            <a:ext cx="338455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1800" dirty="0" err="1">
                <a:solidFill>
                  <a:srgbClr val="000000"/>
                </a:solidFill>
              </a:rPr>
              <a:t>Heatherlands</a:t>
            </a:r>
            <a:endParaRPr lang="en-US" altLang="en-US" sz="18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err="1">
                <a:solidFill>
                  <a:srgbClr val="000000"/>
                </a:solidFill>
              </a:rPr>
              <a:t>Starweather</a:t>
            </a:r>
            <a:endParaRPr lang="en-US" altLang="en-US" sz="18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Community Wildfire Protection Plan</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sz="1800" dirty="0">
                <a:solidFill>
                  <a:srgbClr val="000000"/>
                </a:solidFill>
              </a:rPr>
              <a:t>Prescribed fire, mechanical, chemical, seeding/planting</a:t>
            </a:r>
          </a:p>
          <a:p>
            <a:pPr marL="0" indent="0" eaLnBrk="1" fontAlgn="base" hangingPunct="1">
              <a:spcBef>
                <a:spcPct val="0"/>
              </a:spcBef>
              <a:spcAft>
                <a:spcPct val="0"/>
              </a:spcAft>
              <a:buNone/>
            </a:pPr>
            <a:endParaRPr lang="en-US" sz="1800" dirty="0">
              <a:solidFill>
                <a:srgbClr val="000000"/>
              </a:solidFill>
            </a:endParaRPr>
          </a:p>
          <a:p>
            <a:pPr eaLnBrk="1" fontAlgn="base" hangingPunct="1">
              <a:spcBef>
                <a:spcPct val="0"/>
              </a:spcBef>
              <a:spcAft>
                <a:spcPct val="0"/>
              </a:spcAft>
            </a:pPr>
            <a:r>
              <a:rPr lang="en-US" sz="1800" dirty="0">
                <a:solidFill>
                  <a:srgbClr val="000000"/>
                </a:solidFill>
              </a:rPr>
              <a:t>Mowing, hand thinning, and seeding to create defensible space around homes.</a:t>
            </a:r>
            <a:endParaRPr lang="en-US" altLang="en-US" sz="1800" dirty="0">
              <a:solidFill>
                <a:srgbClr val="000000"/>
              </a:solidFill>
            </a:endParaRPr>
          </a:p>
          <a:p>
            <a:pPr eaLnBrk="1" fontAlgn="base" hangingPunct="1">
              <a:spcBef>
                <a:spcPct val="0"/>
              </a:spcBef>
              <a:spcAft>
                <a:spcPct val="0"/>
              </a:spcAft>
            </a:pPr>
            <a:endParaRPr lang="en-US" altLang="en-US" sz="1800" dirty="0">
              <a:solidFill>
                <a:srgbClr val="000000"/>
              </a:solidFill>
            </a:endParaRPr>
          </a:p>
          <a:p>
            <a:pPr eaLnBrk="1" fontAlgn="base" hangingPunct="1">
              <a:spcBef>
                <a:spcPct val="0"/>
              </a:spcBef>
              <a:spcAft>
                <a:spcPct val="0"/>
              </a:spcAft>
            </a:pPr>
            <a:endParaRPr lang="en-US" altLang="en-US" sz="1800" dirty="0">
              <a:solidFill>
                <a:srgbClr val="000000"/>
              </a:solidFill>
            </a:endParaRPr>
          </a:p>
          <a:p>
            <a:pPr marL="0" indent="0" eaLnBrk="1" fontAlgn="base" hangingPunct="1">
              <a:spcBef>
                <a:spcPct val="0"/>
              </a:spcBef>
              <a:spcAft>
                <a:spcPct val="0"/>
              </a:spcAft>
              <a:buNone/>
            </a:pPr>
            <a:endParaRPr lang="en-US" altLang="en-US" sz="1800" dirty="0">
              <a:solidFill>
                <a:srgbClr val="000000"/>
              </a:solidFill>
            </a:endParaRPr>
          </a:p>
        </p:txBody>
      </p:sp>
    </p:spTree>
    <p:extLst>
      <p:ext uri="{BB962C8B-B14F-4D97-AF65-F5344CB8AC3E}">
        <p14:creationId xmlns:p14="http://schemas.microsoft.com/office/powerpoint/2010/main" val="1387228035"/>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1668" y="274638"/>
            <a:ext cx="8129132" cy="274042"/>
          </a:xfrm>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11624" y="980728"/>
            <a:ext cx="7812640" cy="4752528"/>
          </a:xfrm>
        </p:spPr>
      </p:pic>
    </p:spTree>
    <p:extLst>
      <p:ext uri="{BB962C8B-B14F-4D97-AF65-F5344CB8AC3E}">
        <p14:creationId xmlns:p14="http://schemas.microsoft.com/office/powerpoint/2010/main" val="2158756931"/>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chemeClr val="bg1"/>
                </a:solidFill>
              </a:rPr>
              <a:t>Sawtooth</a:t>
            </a:r>
            <a:r>
              <a:rPr lang="en-US" b="1" dirty="0" smtClean="0">
                <a:solidFill>
                  <a:schemeClr val="bg1"/>
                </a:solidFill>
              </a:rPr>
              <a:t> Valley Wildland Fire Collaborative</a:t>
            </a:r>
            <a:endParaRPr lang="en-US" dirty="0"/>
          </a:p>
        </p:txBody>
      </p:sp>
      <p:sp>
        <p:nvSpPr>
          <p:cNvPr id="4" name="TextBox 3"/>
          <p:cNvSpPr txBox="1"/>
          <p:nvPr/>
        </p:nvSpPr>
        <p:spPr>
          <a:xfrm>
            <a:off x="2639616" y="1916832"/>
            <a:ext cx="7416824" cy="3970318"/>
          </a:xfrm>
          <a:prstGeom prst="rect">
            <a:avLst/>
          </a:prstGeom>
          <a:noFill/>
        </p:spPr>
        <p:txBody>
          <a:bodyPr wrap="square" rtlCol="0">
            <a:spAutoFit/>
          </a:bodyPr>
          <a:lstStyle/>
          <a:p>
            <a:pPr fontAlgn="base">
              <a:spcBef>
                <a:spcPct val="0"/>
              </a:spcBef>
              <a:spcAft>
                <a:spcPct val="0"/>
              </a:spcAft>
            </a:pPr>
            <a:r>
              <a:rPr lang="en-US" dirty="0">
                <a:solidFill>
                  <a:srgbClr val="000000"/>
                </a:solidFill>
              </a:rPr>
              <a:t>The </a:t>
            </a:r>
            <a:r>
              <a:rPr lang="en-US" dirty="0" err="1">
                <a:solidFill>
                  <a:srgbClr val="000000"/>
                </a:solidFill>
              </a:rPr>
              <a:t>Sawtooth</a:t>
            </a:r>
            <a:r>
              <a:rPr lang="en-US" dirty="0">
                <a:solidFill>
                  <a:srgbClr val="000000"/>
                </a:solidFill>
              </a:rPr>
              <a:t> Valley Wildland Fire Collaborative (SVWFC) was formed after the Halstead Fire burned 179,000 acres north of Stanley and the Salmon River Canyon during July through October 2012. </a:t>
            </a:r>
          </a:p>
          <a:p>
            <a:pPr fontAlgn="base">
              <a:spcBef>
                <a:spcPct val="0"/>
              </a:spcBef>
              <a:spcAft>
                <a:spcPct val="0"/>
              </a:spcAft>
            </a:pPr>
            <a:endParaRPr lang="en-US" dirty="0">
              <a:solidFill>
                <a:srgbClr val="000000"/>
              </a:solidFill>
            </a:endParaRPr>
          </a:p>
          <a:p>
            <a:pPr fontAlgn="base">
              <a:spcBef>
                <a:spcPct val="0"/>
              </a:spcBef>
              <a:spcAft>
                <a:spcPct val="0"/>
              </a:spcAft>
            </a:pPr>
            <a:r>
              <a:rPr lang="en-US" dirty="0">
                <a:solidFill>
                  <a:srgbClr val="000000"/>
                </a:solidFill>
              </a:rPr>
              <a:t>The Collaborative is composed of a broad-based group of</a:t>
            </a:r>
          </a:p>
          <a:p>
            <a:pPr fontAlgn="base">
              <a:spcBef>
                <a:spcPct val="0"/>
              </a:spcBef>
              <a:spcAft>
                <a:spcPct val="0"/>
              </a:spcAft>
            </a:pPr>
            <a:r>
              <a:rPr lang="en-US" dirty="0">
                <a:solidFill>
                  <a:srgbClr val="000000"/>
                </a:solidFill>
              </a:rPr>
              <a:t>stakeholders including city and county government, private land owners, businesses, local organizations interested in land management issues, emergency response organizations, and other concerned citizens. </a:t>
            </a:r>
          </a:p>
          <a:p>
            <a:pPr fontAlgn="base">
              <a:spcBef>
                <a:spcPct val="0"/>
              </a:spcBef>
              <a:spcAft>
                <a:spcPct val="0"/>
              </a:spcAft>
            </a:pPr>
            <a:endParaRPr lang="en-US" dirty="0">
              <a:solidFill>
                <a:srgbClr val="000000"/>
              </a:solidFill>
            </a:endParaRPr>
          </a:p>
          <a:p>
            <a:pPr fontAlgn="base">
              <a:spcBef>
                <a:spcPct val="0"/>
              </a:spcBef>
              <a:spcAft>
                <a:spcPct val="0"/>
              </a:spcAft>
            </a:pPr>
            <a:r>
              <a:rPr lang="en-US" dirty="0">
                <a:solidFill>
                  <a:srgbClr val="000000"/>
                </a:solidFill>
              </a:rPr>
              <a:t>The </a:t>
            </a:r>
            <a:r>
              <a:rPr lang="en-US" dirty="0" err="1">
                <a:solidFill>
                  <a:srgbClr val="000000"/>
                </a:solidFill>
              </a:rPr>
              <a:t>Collaborative’s</a:t>
            </a:r>
            <a:r>
              <a:rPr lang="en-US" dirty="0">
                <a:solidFill>
                  <a:srgbClr val="000000"/>
                </a:solidFill>
              </a:rPr>
              <a:t> goal is to identify and recommend the location, type, and scale of fuel treatments and other wildfire risk reduction strategies, such as FIREWISE, that will significantly reduce the risk of wildfire within the </a:t>
            </a:r>
            <a:r>
              <a:rPr lang="en-US" dirty="0" err="1">
                <a:solidFill>
                  <a:srgbClr val="000000"/>
                </a:solidFill>
              </a:rPr>
              <a:t>Sawtooth</a:t>
            </a:r>
            <a:r>
              <a:rPr lang="en-US" dirty="0">
                <a:solidFill>
                  <a:srgbClr val="000000"/>
                </a:solidFill>
              </a:rPr>
              <a:t> Valley, Stanley Basin, and nearby areas. </a:t>
            </a:r>
          </a:p>
        </p:txBody>
      </p:sp>
    </p:spTree>
    <p:extLst>
      <p:ext uri="{BB962C8B-B14F-4D97-AF65-F5344CB8AC3E}">
        <p14:creationId xmlns:p14="http://schemas.microsoft.com/office/powerpoint/2010/main" val="1851858887"/>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US" b="1" dirty="0" err="1" smtClean="0">
                <a:solidFill>
                  <a:schemeClr val="bg1"/>
                </a:solidFill>
              </a:rPr>
              <a:t>Sawtooth</a:t>
            </a:r>
            <a:r>
              <a:rPr lang="en-US" b="1" dirty="0" smtClean="0">
                <a:solidFill>
                  <a:schemeClr val="bg1"/>
                </a:solidFill>
              </a:rPr>
              <a:t> Valley Wildland Fire Collaborative </a:t>
            </a:r>
            <a:r>
              <a:rPr lang="en-US" b="1" dirty="0" err="1" smtClean="0">
                <a:solidFill>
                  <a:schemeClr val="bg1"/>
                </a:solidFill>
              </a:rPr>
              <a:t>Cont</a:t>
            </a:r>
            <a:r>
              <a:rPr lang="en-US" b="1" dirty="0" smtClean="0">
                <a:solidFill>
                  <a:schemeClr val="bg1"/>
                </a:solidFill>
              </a:rPr>
              <a:t>’</a:t>
            </a:r>
            <a:endParaRPr lang="en-US" dirty="0"/>
          </a:p>
        </p:txBody>
      </p:sp>
      <p:sp>
        <p:nvSpPr>
          <p:cNvPr id="4" name="TextBox 3"/>
          <p:cNvSpPr txBox="1"/>
          <p:nvPr/>
        </p:nvSpPr>
        <p:spPr>
          <a:xfrm>
            <a:off x="2423592" y="1844825"/>
            <a:ext cx="7416824" cy="2031325"/>
          </a:xfrm>
          <a:prstGeom prst="rect">
            <a:avLst/>
          </a:prstGeom>
          <a:noFill/>
        </p:spPr>
        <p:txBody>
          <a:bodyPr wrap="square" rtlCol="0">
            <a:spAutoFit/>
          </a:bodyPr>
          <a:lstStyle/>
          <a:p>
            <a:pPr fontAlgn="base">
              <a:spcBef>
                <a:spcPct val="0"/>
              </a:spcBef>
              <a:spcAft>
                <a:spcPct val="0"/>
              </a:spcAft>
            </a:pPr>
            <a:r>
              <a:rPr lang="en-US" dirty="0">
                <a:solidFill>
                  <a:srgbClr val="000000"/>
                </a:solidFill>
              </a:rPr>
              <a:t>Projects recommended by SVWFC and accepted by the </a:t>
            </a:r>
            <a:r>
              <a:rPr lang="en-US" dirty="0" err="1">
                <a:solidFill>
                  <a:srgbClr val="000000"/>
                </a:solidFill>
              </a:rPr>
              <a:t>Sawtooth</a:t>
            </a:r>
            <a:r>
              <a:rPr lang="en-US" dirty="0">
                <a:solidFill>
                  <a:srgbClr val="000000"/>
                </a:solidFill>
              </a:rPr>
              <a:t> and Salmon-Challis National Forests:</a:t>
            </a:r>
          </a:p>
          <a:p>
            <a:pPr fontAlgn="base">
              <a:spcBef>
                <a:spcPct val="0"/>
              </a:spcBef>
              <a:spcAft>
                <a:spcPct val="0"/>
              </a:spcAft>
            </a:pPr>
            <a:endParaRPr lang="en-US" dirty="0">
              <a:solidFill>
                <a:srgbClr val="000000"/>
              </a:solidFill>
            </a:endParaRPr>
          </a:p>
          <a:p>
            <a:pPr marL="285750" indent="-285750" fontAlgn="base">
              <a:spcBef>
                <a:spcPct val="0"/>
              </a:spcBef>
              <a:spcAft>
                <a:spcPct val="0"/>
              </a:spcAft>
              <a:buFont typeface="Arial" panose="020B0604020202020204" pitchFamily="34" charset="0"/>
              <a:buChar char="•"/>
            </a:pPr>
            <a:r>
              <a:rPr lang="en-US" dirty="0">
                <a:solidFill>
                  <a:srgbClr val="000000"/>
                </a:solidFill>
              </a:rPr>
              <a:t>Redfish 210 Fuel Reduction Project</a:t>
            </a:r>
          </a:p>
          <a:p>
            <a:pPr marL="285750" indent="-285750" fontAlgn="base">
              <a:spcBef>
                <a:spcPct val="0"/>
              </a:spcBef>
              <a:spcAft>
                <a:spcPct val="0"/>
              </a:spcAft>
              <a:buFont typeface="Arial" panose="020B0604020202020204" pitchFamily="34" charset="0"/>
              <a:buChar char="•"/>
            </a:pPr>
            <a:r>
              <a:rPr lang="en-US" dirty="0">
                <a:solidFill>
                  <a:srgbClr val="000000"/>
                </a:solidFill>
              </a:rPr>
              <a:t>Elk Mountain East Project</a:t>
            </a:r>
          </a:p>
          <a:p>
            <a:pPr marL="285750" indent="-285750" fontAlgn="base">
              <a:spcBef>
                <a:spcPct val="0"/>
              </a:spcBef>
              <a:spcAft>
                <a:spcPct val="0"/>
              </a:spcAft>
              <a:buFont typeface="Arial" panose="020B0604020202020204" pitchFamily="34" charset="0"/>
              <a:buChar char="•"/>
            </a:pPr>
            <a:r>
              <a:rPr lang="en-US" dirty="0">
                <a:solidFill>
                  <a:srgbClr val="000000"/>
                </a:solidFill>
              </a:rPr>
              <a:t>Highway 21 Project</a:t>
            </a:r>
          </a:p>
          <a:p>
            <a:pPr marL="285750" indent="-285750" fontAlgn="base">
              <a:spcBef>
                <a:spcPct val="0"/>
              </a:spcBef>
              <a:spcAft>
                <a:spcPct val="0"/>
              </a:spcAft>
              <a:buFont typeface="Arial" panose="020B0604020202020204" pitchFamily="34" charset="0"/>
              <a:buChar char="•"/>
            </a:pPr>
            <a:r>
              <a:rPr lang="en-US" dirty="0">
                <a:solidFill>
                  <a:srgbClr val="000000"/>
                </a:solidFill>
              </a:rPr>
              <a:t>Future projects anticipated</a:t>
            </a:r>
          </a:p>
        </p:txBody>
      </p:sp>
    </p:spTree>
    <p:extLst>
      <p:ext uri="{BB962C8B-B14F-4D97-AF65-F5344CB8AC3E}">
        <p14:creationId xmlns:p14="http://schemas.microsoft.com/office/powerpoint/2010/main" val="2576450707"/>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u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2225040"/>
          </a:xfrm>
          <a:prstGeom prst="rect">
            <a:avLst/>
          </a:prstGeom>
        </p:spPr>
      </p:pic>
      <p:pic>
        <p:nvPicPr>
          <p:cNvPr id="7" name="Picture 6" descr="150604_KRDdeerCrkFieldTrip-2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6080" y="2708920"/>
            <a:ext cx="3707904" cy="2880320"/>
          </a:xfrm>
          <a:prstGeom prst="rect">
            <a:avLst/>
          </a:prstGeom>
        </p:spPr>
      </p:pic>
      <p:pic>
        <p:nvPicPr>
          <p:cNvPr id="9" name="Picture 8" descr="160720-Deer-Creek-5BRC-visit-101-Medium.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641" y="2708920"/>
            <a:ext cx="3803915" cy="2852936"/>
          </a:xfrm>
          <a:prstGeom prst="rect">
            <a:avLst/>
          </a:prstGeom>
        </p:spPr>
      </p:pic>
    </p:spTree>
    <p:extLst>
      <p:ext uri="{BB962C8B-B14F-4D97-AF65-F5344CB8AC3E}">
        <p14:creationId xmlns:p14="http://schemas.microsoft.com/office/powerpoint/2010/main" val="67374393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2013 Wildfires and Post Recovery Efforts </a:t>
            </a:r>
          </a:p>
        </p:txBody>
      </p:sp>
      <p:sp>
        <p:nvSpPr>
          <p:cNvPr id="3" name="Subtitle 2"/>
          <p:cNvSpPr>
            <a:spLocks noGrp="1"/>
          </p:cNvSpPr>
          <p:nvPr>
            <p:ph type="subTitle" idx="1"/>
          </p:nvPr>
        </p:nvSpPr>
        <p:spPr/>
        <p:txBody>
          <a:bodyPr/>
          <a:lstStyle/>
          <a:p>
            <a:r>
              <a:rPr lang="en-US" i="1" dirty="0" err="1" smtClean="0"/>
              <a:t>Angenine</a:t>
            </a:r>
            <a:r>
              <a:rPr lang="en-US" i="1" dirty="0" smtClean="0"/>
              <a:t> </a:t>
            </a:r>
            <a:r>
              <a:rPr lang="en-US" i="1" dirty="0" err="1"/>
              <a:t>McCleary</a:t>
            </a:r>
            <a:r>
              <a:rPr lang="en-US" i="1" dirty="0"/>
              <a:t> – Commissioner, Blaine County</a:t>
            </a:r>
          </a:p>
        </p:txBody>
      </p:sp>
    </p:spTree>
    <p:extLst>
      <p:ext uri="{BB962C8B-B14F-4D97-AF65-F5344CB8AC3E}">
        <p14:creationId xmlns:p14="http://schemas.microsoft.com/office/powerpoint/2010/main" val="42412740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eer creek post fireBAER_assessment.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8136" y="-99392"/>
            <a:ext cx="2949864" cy="2107046"/>
          </a:xfrm>
          <a:prstGeom prst="rect">
            <a:avLst/>
          </a:prstGeom>
        </p:spPr>
      </p:pic>
      <p:pic>
        <p:nvPicPr>
          <p:cNvPr id="8" name="Picture 7" descr="deer creek_Idaho Mt Express phot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4862" y="2204864"/>
            <a:ext cx="2943139" cy="1988840"/>
          </a:xfrm>
          <a:prstGeom prst="rect">
            <a:avLst/>
          </a:prstGeom>
        </p:spPr>
      </p:pic>
      <p:pic>
        <p:nvPicPr>
          <p:cNvPr id="9" name="Picture 8" descr="Deer_Creek_3(1).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0176" y="4365104"/>
            <a:ext cx="2987824" cy="2042846"/>
          </a:xfrm>
          <a:prstGeom prst="rect">
            <a:avLst/>
          </a:prstGeom>
        </p:spPr>
      </p:pic>
      <p:pic>
        <p:nvPicPr>
          <p:cNvPr id="10" name="Picture 9" descr="road relocatio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9576" y="260648"/>
            <a:ext cx="4836538" cy="3744416"/>
          </a:xfrm>
          <a:prstGeom prst="rect">
            <a:avLst/>
          </a:prstGeom>
        </p:spPr>
      </p:pic>
      <p:sp>
        <p:nvSpPr>
          <p:cNvPr id="12" name="Title 1"/>
          <p:cNvSpPr>
            <a:spLocks noGrp="1"/>
          </p:cNvSpPr>
          <p:nvPr>
            <p:ph type="title"/>
          </p:nvPr>
        </p:nvSpPr>
        <p:spPr>
          <a:xfrm>
            <a:off x="3215680" y="4509120"/>
            <a:ext cx="4176464" cy="1143000"/>
          </a:xfrm>
        </p:spPr>
        <p:txBody>
          <a:bodyPr/>
          <a:lstStyle/>
          <a:p>
            <a:r>
              <a:rPr lang="en-US" sz="3000" b="1" dirty="0">
                <a:solidFill>
                  <a:schemeClr val="bg1"/>
                </a:solidFill>
              </a:rPr>
              <a:t>Deer Creek Watershed</a:t>
            </a:r>
            <a:br>
              <a:rPr lang="en-US" sz="3000" b="1" dirty="0">
                <a:solidFill>
                  <a:schemeClr val="bg1"/>
                </a:solidFill>
              </a:rPr>
            </a:br>
            <a:r>
              <a:rPr lang="en-US" sz="2000" b="1" dirty="0">
                <a:solidFill>
                  <a:schemeClr val="bg1"/>
                </a:solidFill>
              </a:rPr>
              <a:t>Upland and Riparian </a:t>
            </a:r>
            <a:br>
              <a:rPr lang="en-US" sz="2000" b="1" dirty="0">
                <a:solidFill>
                  <a:schemeClr val="bg1"/>
                </a:solidFill>
              </a:rPr>
            </a:br>
            <a:r>
              <a:rPr lang="en-US" sz="2000" b="1" dirty="0">
                <a:solidFill>
                  <a:schemeClr val="bg1"/>
                </a:solidFill>
              </a:rPr>
              <a:t>Restoration Efforts</a:t>
            </a:r>
          </a:p>
        </p:txBody>
      </p:sp>
    </p:spTree>
    <p:extLst>
      <p:ext uri="{BB962C8B-B14F-4D97-AF65-F5344CB8AC3E}">
        <p14:creationId xmlns:p14="http://schemas.microsoft.com/office/powerpoint/2010/main" val="2706434280"/>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919288" y="260350"/>
            <a:ext cx="8229600" cy="1143000"/>
          </a:xfrm>
        </p:spPr>
        <p:txBody>
          <a:bodyPr/>
          <a:lstStyle/>
          <a:p>
            <a:pPr>
              <a:defRPr/>
            </a:pPr>
            <a:r>
              <a:rPr lang="en-US" altLang="en-US" sz="4000" b="1" dirty="0">
                <a:solidFill>
                  <a:schemeClr val="accent3"/>
                </a:solidFill>
                <a:latin typeface="Arial Narrow" pitchFamily="34" charset="0"/>
              </a:rPr>
              <a:t>Lessons Learned</a:t>
            </a:r>
          </a:p>
        </p:txBody>
      </p:sp>
      <p:pic>
        <p:nvPicPr>
          <p:cNvPr id="12291"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711625" y="1916832"/>
            <a:ext cx="4608512" cy="4425232"/>
          </a:xfr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4340" name="TextBox 1"/>
          <p:cNvSpPr txBox="1">
            <a:spLocks noChangeArrowheads="1"/>
          </p:cNvSpPr>
          <p:nvPr/>
        </p:nvSpPr>
        <p:spPr bwMode="auto">
          <a:xfrm>
            <a:off x="7608169" y="1556793"/>
            <a:ext cx="273655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1800" dirty="0">
                <a:solidFill>
                  <a:srgbClr val="000000"/>
                </a:solidFill>
              </a:rPr>
              <a:t>Value of Collaboration</a:t>
            </a:r>
          </a:p>
          <a:p>
            <a:pPr marL="0" indent="0" eaLnBrk="1" fontAlgn="base" hangingPunct="1">
              <a:spcBef>
                <a:spcPct val="0"/>
              </a:spcBef>
              <a:spcAft>
                <a:spcPct val="0"/>
              </a:spcAft>
              <a:buNone/>
            </a:pPr>
            <a:r>
              <a:rPr lang="en-US" altLang="en-US" sz="1800" dirty="0">
                <a:solidFill>
                  <a:srgbClr val="000000"/>
                </a:solidFill>
              </a:rPr>
              <a:t> </a:t>
            </a:r>
          </a:p>
          <a:p>
            <a:pPr eaLnBrk="1" fontAlgn="base" hangingPunct="1">
              <a:spcBef>
                <a:spcPct val="0"/>
              </a:spcBef>
              <a:spcAft>
                <a:spcPct val="0"/>
              </a:spcAft>
            </a:pPr>
            <a:r>
              <a:rPr lang="en-US" altLang="en-US" sz="1800" dirty="0">
                <a:solidFill>
                  <a:srgbClr val="000000"/>
                </a:solidFill>
              </a:rPr>
              <a:t>Community Support is Essential</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Importance of Land Use Planning</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Importance of Emergency Planning</a:t>
            </a:r>
          </a:p>
          <a:p>
            <a:pPr eaLnBrk="1" fontAlgn="base" hangingPunct="1">
              <a:spcBef>
                <a:spcPct val="0"/>
              </a:spcBef>
              <a:spcAft>
                <a:spcPct val="0"/>
              </a:spcAft>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Personal responsibility and change are difficult</a:t>
            </a:r>
          </a:p>
          <a:p>
            <a:pPr marL="0" indent="0" eaLnBrk="1" fontAlgn="base" hangingPunct="1">
              <a:spcBef>
                <a:spcPct val="0"/>
              </a:spcBef>
              <a:spcAft>
                <a:spcPct val="0"/>
              </a:spcAft>
              <a:buNone/>
            </a:pPr>
            <a:endParaRPr lang="en-US" altLang="en-US" sz="1800" dirty="0">
              <a:solidFill>
                <a:srgbClr val="000000"/>
              </a:solidFill>
            </a:endParaRPr>
          </a:p>
          <a:p>
            <a:pPr eaLnBrk="1" fontAlgn="base" hangingPunct="1">
              <a:spcBef>
                <a:spcPct val="0"/>
              </a:spcBef>
              <a:spcAft>
                <a:spcPct val="0"/>
              </a:spcAft>
            </a:pPr>
            <a:r>
              <a:rPr lang="en-US" altLang="en-US" sz="1800" dirty="0">
                <a:solidFill>
                  <a:srgbClr val="000000"/>
                </a:solidFill>
              </a:rPr>
              <a:t>Lasting impact of Fire</a:t>
            </a:r>
          </a:p>
        </p:txBody>
      </p:sp>
    </p:spTree>
    <p:extLst>
      <p:ext uri="{BB962C8B-B14F-4D97-AF65-F5344CB8AC3E}">
        <p14:creationId xmlns:p14="http://schemas.microsoft.com/office/powerpoint/2010/main" val="4264582978"/>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919288" y="260350"/>
            <a:ext cx="8229600" cy="1143000"/>
          </a:xfrm>
        </p:spPr>
        <p:txBody>
          <a:bodyPr/>
          <a:lstStyle/>
          <a:p>
            <a:pPr>
              <a:defRPr/>
            </a:pPr>
            <a:r>
              <a:rPr lang="en-US" altLang="en-US" b="1" dirty="0" smtClean="0">
                <a:solidFill>
                  <a:schemeClr val="accent3"/>
                </a:solidFill>
                <a:latin typeface="Arial Narrow" pitchFamily="34" charset="0"/>
              </a:rPr>
              <a:t>Questions?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95800" y="1628800"/>
            <a:ext cx="3672408" cy="3672408"/>
          </a:xfr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951487486"/>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22363"/>
            <a:ext cx="12192000" cy="2387600"/>
          </a:xfrm>
        </p:spPr>
        <p:txBody>
          <a:bodyPr>
            <a:normAutofit/>
          </a:bodyPr>
          <a:lstStyle/>
          <a:p>
            <a:r>
              <a:rPr lang="en-US" b="1" dirty="0"/>
              <a:t>Multi-Agency Partnerships – How They Work For Safer Communities</a:t>
            </a:r>
          </a:p>
        </p:txBody>
      </p:sp>
      <p:sp>
        <p:nvSpPr>
          <p:cNvPr id="3" name="Subtitle 2"/>
          <p:cNvSpPr>
            <a:spLocks noGrp="1"/>
          </p:cNvSpPr>
          <p:nvPr>
            <p:ph type="subTitle" idx="1"/>
          </p:nvPr>
        </p:nvSpPr>
        <p:spPr>
          <a:xfrm>
            <a:off x="1351005" y="3509963"/>
            <a:ext cx="10668000" cy="2683432"/>
          </a:xfrm>
        </p:spPr>
        <p:txBody>
          <a:bodyPr>
            <a:normAutofit/>
          </a:bodyPr>
          <a:lstStyle/>
          <a:p>
            <a:r>
              <a:rPr lang="en-US" i="1" dirty="0"/>
              <a:t>Moderator Ben Roeber – Preparedness and Protection Branch </a:t>
            </a:r>
            <a:r>
              <a:rPr lang="en-US" i="1" dirty="0" smtClean="0"/>
              <a:t>Chief</a:t>
            </a:r>
          </a:p>
          <a:p>
            <a:r>
              <a:rPr lang="en-US" dirty="0" smtClean="0"/>
              <a:t>Panel members:</a:t>
            </a:r>
          </a:p>
          <a:p>
            <a:r>
              <a:rPr lang="en-US" dirty="0" smtClean="0"/>
              <a:t>Holly Powell, City </a:t>
            </a:r>
            <a:r>
              <a:rPr lang="en-US" dirty="0"/>
              <a:t>of Blackfoot – </a:t>
            </a:r>
            <a:r>
              <a:rPr lang="en-US" dirty="0" err="1"/>
              <a:t>Stormwater</a:t>
            </a:r>
            <a:r>
              <a:rPr lang="en-US" dirty="0"/>
              <a:t> Drainage </a:t>
            </a:r>
            <a:r>
              <a:rPr lang="en-US" dirty="0" smtClean="0"/>
              <a:t>Project</a:t>
            </a:r>
          </a:p>
          <a:p>
            <a:r>
              <a:rPr lang="en-US" dirty="0" smtClean="0"/>
              <a:t>Carl </a:t>
            </a:r>
            <a:r>
              <a:rPr lang="en-US" dirty="0"/>
              <a:t>and Judy </a:t>
            </a:r>
            <a:r>
              <a:rPr lang="en-US" dirty="0" err="1" smtClean="0"/>
              <a:t>Koehly</a:t>
            </a:r>
            <a:r>
              <a:rPr lang="en-US" dirty="0" smtClean="0"/>
              <a:t>, Island Park </a:t>
            </a:r>
            <a:r>
              <a:rPr lang="en-US" dirty="0"/>
              <a:t>Sustainable Fire Community – Wildfire </a:t>
            </a:r>
            <a:r>
              <a:rPr lang="en-US" dirty="0" smtClean="0"/>
              <a:t>Mitigation</a:t>
            </a:r>
          </a:p>
          <a:p>
            <a:r>
              <a:rPr lang="en-US" dirty="0" smtClean="0"/>
              <a:t>Greg Adams, Teton </a:t>
            </a:r>
            <a:r>
              <a:rPr lang="en-US" dirty="0"/>
              <a:t>County – Creek and Floodplain Restoration</a:t>
            </a:r>
          </a:p>
          <a:p>
            <a:endParaRPr lang="en-US" i="1" dirty="0">
              <a:solidFill>
                <a:srgbClr val="FF0000"/>
              </a:solidFill>
            </a:endParaRPr>
          </a:p>
        </p:txBody>
      </p:sp>
    </p:spTree>
    <p:extLst>
      <p:ext uri="{BB962C8B-B14F-4D97-AF65-F5344CB8AC3E}">
        <p14:creationId xmlns:p14="http://schemas.microsoft.com/office/powerpoint/2010/main" val="36497444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8357" y="3495082"/>
            <a:ext cx="1072692" cy="123932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764218" y="794065"/>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2018 Storm Drain Improvements</a:t>
            </a:r>
            <a:endParaRPr lang="en-US" sz="3000" b="1" dirty="0">
              <a:solidFill>
                <a:prstClr val="black"/>
              </a:solidFill>
            </a:endParaRPr>
          </a:p>
        </p:txBody>
      </p:sp>
      <p:pic>
        <p:nvPicPr>
          <p:cNvPr id="6" name="Picture 5">
            <a:extLst>
              <a:ext uri="{FF2B5EF4-FFF2-40B4-BE49-F238E27FC236}">
                <a16:creationId xmlns:a16="http://schemas.microsoft.com/office/drawing/2014/main" xmlns="" id="{CA30EC54-4B75-4BBE-A346-E717E3ACED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7547" y="2423387"/>
            <a:ext cx="898457" cy="999692"/>
          </a:xfrm>
          <a:prstGeom prst="rect">
            <a:avLst/>
          </a:prstGeom>
        </p:spPr>
      </p:pic>
      <p:pic>
        <p:nvPicPr>
          <p:cNvPr id="10" name="Picture 9">
            <a:extLst>
              <a:ext uri="{FF2B5EF4-FFF2-40B4-BE49-F238E27FC236}">
                <a16:creationId xmlns:a16="http://schemas.microsoft.com/office/drawing/2014/main" xmlns="" id="{865F1622-193E-4585-85DC-58048BC17A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73347" y="2423387"/>
            <a:ext cx="964380" cy="964380"/>
          </a:xfrm>
          <a:prstGeom prst="rect">
            <a:avLst/>
          </a:prstGeom>
        </p:spPr>
      </p:pic>
      <p:pic>
        <p:nvPicPr>
          <p:cNvPr id="11" name="Picture 10">
            <a:extLst>
              <a:ext uri="{FF2B5EF4-FFF2-40B4-BE49-F238E27FC236}">
                <a16:creationId xmlns:a16="http://schemas.microsoft.com/office/drawing/2014/main" xmlns="" id="{2E8C8023-9AC4-4FFA-BF92-75C80D60B173}"/>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2158181" y="2807625"/>
            <a:ext cx="4472021" cy="2782110"/>
          </a:xfrm>
          <a:prstGeom prst="rect">
            <a:avLst/>
          </a:prstGeom>
          <a:effectLst>
            <a:softEdge rad="139700"/>
          </a:effectLst>
        </p:spPr>
      </p:pic>
      <p:sp>
        <p:nvSpPr>
          <p:cNvPr id="12" name="TextBox 11">
            <a:extLst>
              <a:ext uri="{FF2B5EF4-FFF2-40B4-BE49-F238E27FC236}">
                <a16:creationId xmlns:a16="http://schemas.microsoft.com/office/drawing/2014/main" xmlns="" id="{613AE46C-9E7F-415C-80CC-2E31A261ACE8}"/>
              </a:ext>
            </a:extLst>
          </p:cNvPr>
          <p:cNvSpPr txBox="1"/>
          <p:nvPr/>
        </p:nvSpPr>
        <p:spPr>
          <a:xfrm>
            <a:off x="2158181" y="1854466"/>
            <a:ext cx="4370306" cy="830997"/>
          </a:xfrm>
          <a:prstGeom prst="rect">
            <a:avLst/>
          </a:prstGeom>
          <a:noFill/>
        </p:spPr>
        <p:txBody>
          <a:bodyPr wrap="square" rtlCol="0">
            <a:spAutoFit/>
          </a:bodyPr>
          <a:lstStyle/>
          <a:p>
            <a:pPr defTabSz="457200"/>
            <a:r>
              <a:rPr lang="en-US" sz="2400" dirty="0">
                <a:solidFill>
                  <a:prstClr val="black"/>
                </a:solidFill>
                <a:cs typeface="Calibri" panose="020F0502020204030204" pitchFamily="34" charset="0"/>
              </a:rPr>
              <a:t>Holly Powell</a:t>
            </a:r>
          </a:p>
          <a:p>
            <a:pPr defTabSz="457200"/>
            <a:r>
              <a:rPr lang="en-US" sz="2400" dirty="0">
                <a:solidFill>
                  <a:prstClr val="black"/>
                </a:solidFill>
                <a:cs typeface="Calibri" panose="020F0502020204030204" pitchFamily="34" charset="0"/>
              </a:rPr>
              <a:t>City of Blackfoot Treasurer</a:t>
            </a:r>
            <a:endParaRPr lang="en-US" sz="2400" dirty="0">
              <a:solidFill>
                <a:prstClr val="black"/>
              </a:solidFill>
            </a:endParaRPr>
          </a:p>
        </p:txBody>
      </p:sp>
    </p:spTree>
    <p:extLst>
      <p:ext uri="{BB962C8B-B14F-4D97-AF65-F5344CB8AC3E}">
        <p14:creationId xmlns:p14="http://schemas.microsoft.com/office/powerpoint/2010/main" val="41763969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0E6811-F89B-4E57-8555-56590E8F2AF6}"/>
              </a:ext>
            </a:extLst>
          </p:cNvPr>
          <p:cNvPicPr>
            <a:picLocks noChangeAspect="1"/>
          </p:cNvPicPr>
          <p:nvPr/>
        </p:nvPicPr>
        <p:blipFill>
          <a:blip r:embed="rId2"/>
          <a:stretch>
            <a:fillRect/>
          </a:stretch>
        </p:blipFill>
        <p:spPr>
          <a:xfrm>
            <a:off x="1922008" y="272957"/>
            <a:ext cx="4371211" cy="2926334"/>
          </a:xfrm>
          <a:prstGeom prst="rect">
            <a:avLst/>
          </a:prstGeom>
        </p:spPr>
      </p:pic>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7" name="Picture 6">
            <a:extLst>
              <a:ext uri="{FF2B5EF4-FFF2-40B4-BE49-F238E27FC236}">
                <a16:creationId xmlns:a16="http://schemas.microsoft.com/office/drawing/2014/main" xmlns="" id="{5D088C7D-3952-45D3-B163-307D64F6423D}"/>
              </a:ext>
            </a:extLst>
          </p:cNvPr>
          <p:cNvPicPr>
            <a:picLocks noChangeAspect="1"/>
          </p:cNvPicPr>
          <p:nvPr/>
        </p:nvPicPr>
        <p:blipFill>
          <a:blip r:embed="rId4"/>
          <a:stretch>
            <a:fillRect/>
          </a:stretch>
        </p:blipFill>
        <p:spPr>
          <a:xfrm>
            <a:off x="4886094" y="2745239"/>
            <a:ext cx="4223525" cy="2827464"/>
          </a:xfrm>
          <a:prstGeom prst="rect">
            <a:avLst/>
          </a:prstGeom>
          <a:effectLst>
            <a:softEdge rad="152400"/>
          </a:effectLst>
        </p:spPr>
      </p:pic>
      <p:sp>
        <p:nvSpPr>
          <p:cNvPr id="9" name="TextBox 8">
            <a:extLst>
              <a:ext uri="{FF2B5EF4-FFF2-40B4-BE49-F238E27FC236}">
                <a16:creationId xmlns:a16="http://schemas.microsoft.com/office/drawing/2014/main" xmlns="" id="{A33DB07B-30A1-40DA-876A-ACC561DA3461}"/>
              </a:ext>
            </a:extLst>
          </p:cNvPr>
          <p:cNvSpPr txBox="1"/>
          <p:nvPr/>
        </p:nvSpPr>
        <p:spPr>
          <a:xfrm>
            <a:off x="6513802" y="272957"/>
            <a:ext cx="3573430" cy="1938992"/>
          </a:xfrm>
          <a:prstGeom prst="rect">
            <a:avLst/>
          </a:prstGeom>
          <a:noFill/>
        </p:spPr>
        <p:txBody>
          <a:bodyPr wrap="square" rtlCol="0">
            <a:spAutoFit/>
          </a:bodyPr>
          <a:lstStyle/>
          <a:p>
            <a:pPr defTabSz="457200"/>
            <a:r>
              <a:rPr lang="en-US" sz="3000" b="1" dirty="0">
                <a:solidFill>
                  <a:prstClr val="black"/>
                </a:solidFill>
              </a:rPr>
              <a:t>Flooding in Blackfoot </a:t>
            </a:r>
          </a:p>
          <a:p>
            <a:pPr defTabSz="457200"/>
            <a:r>
              <a:rPr lang="en-US" dirty="0">
                <a:solidFill>
                  <a:prstClr val="black"/>
                </a:solidFill>
              </a:rPr>
              <a:t>The City of Blackfoot often experiences flooding in the streets at multiple locations throughout town even during relatively moderate rainfall events. </a:t>
            </a:r>
          </a:p>
        </p:txBody>
      </p:sp>
    </p:spTree>
    <p:extLst>
      <p:ext uri="{BB962C8B-B14F-4D97-AF65-F5344CB8AC3E}">
        <p14:creationId xmlns:p14="http://schemas.microsoft.com/office/powerpoint/2010/main" val="1829373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838052" y="570402"/>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The Catalyst</a:t>
            </a:r>
            <a:endParaRPr lang="en-US" sz="3000" b="1" dirty="0">
              <a:solidFill>
                <a:prstClr val="black"/>
              </a:solidFill>
            </a:endParaRPr>
          </a:p>
        </p:txBody>
      </p:sp>
      <p:sp>
        <p:nvSpPr>
          <p:cNvPr id="2" name="TextBox 1">
            <a:extLst>
              <a:ext uri="{FF2B5EF4-FFF2-40B4-BE49-F238E27FC236}">
                <a16:creationId xmlns:a16="http://schemas.microsoft.com/office/drawing/2014/main" xmlns="" id="{851DFA6D-56CE-40F5-9030-BCBC7CFD7CF2}"/>
              </a:ext>
            </a:extLst>
          </p:cNvPr>
          <p:cNvSpPr txBox="1"/>
          <p:nvPr/>
        </p:nvSpPr>
        <p:spPr>
          <a:xfrm>
            <a:off x="2181620" y="1421941"/>
            <a:ext cx="7122474" cy="2585323"/>
          </a:xfrm>
          <a:prstGeom prst="rect">
            <a:avLst/>
          </a:prstGeom>
          <a:noFill/>
        </p:spPr>
        <p:txBody>
          <a:bodyPr wrap="square" rtlCol="0">
            <a:spAutoFit/>
          </a:bodyPr>
          <a:lstStyle/>
          <a:p>
            <a:pPr marL="257175" indent="-257175" defTabSz="457200">
              <a:buFont typeface="Arial" panose="020B0604020202020204" pitchFamily="34" charset="0"/>
              <a:buChar char="•"/>
            </a:pPr>
            <a:r>
              <a:rPr lang="en-US" dirty="0">
                <a:solidFill>
                  <a:prstClr val="black"/>
                </a:solidFill>
              </a:rPr>
              <a:t>August 6, 2014 – The City of Blackfoot experienced nearly 2 inches of rainfall in less than an hour.</a:t>
            </a:r>
          </a:p>
          <a:p>
            <a:pPr marL="257175" indent="-257175" defTabSz="457200">
              <a:buFont typeface="Arial" panose="020B0604020202020204" pitchFamily="34" charset="0"/>
              <a:buChar char="•"/>
            </a:pPr>
            <a:r>
              <a:rPr lang="en-US" dirty="0">
                <a:solidFill>
                  <a:prstClr val="black"/>
                </a:solidFill>
              </a:rPr>
              <a:t>The storm water system became overloaded and City streets, parking lots, and basements flooded.</a:t>
            </a:r>
          </a:p>
          <a:p>
            <a:pPr marL="257175" indent="-257175" defTabSz="457200">
              <a:buFont typeface="Arial" panose="020B0604020202020204" pitchFamily="34" charset="0"/>
              <a:buChar char="•"/>
            </a:pPr>
            <a:r>
              <a:rPr lang="en-US" dirty="0">
                <a:solidFill>
                  <a:prstClr val="black"/>
                </a:solidFill>
              </a:rPr>
              <a:t>The City’s sanitary system started filling due to inflow through the manholes, which caused the sewer to back up in to residential basements.</a:t>
            </a:r>
          </a:p>
          <a:p>
            <a:pPr marL="257175" indent="-257175" defTabSz="457200">
              <a:buFont typeface="Arial" panose="020B0604020202020204" pitchFamily="34" charset="0"/>
              <a:buChar char="•"/>
            </a:pPr>
            <a:r>
              <a:rPr lang="en-US" dirty="0">
                <a:solidFill>
                  <a:prstClr val="black"/>
                </a:solidFill>
              </a:rPr>
              <a:t>This also caused excessive flows at the Wastewater Treatment Plant (WWTP), resulting in an EPA violation.  </a:t>
            </a:r>
          </a:p>
        </p:txBody>
      </p:sp>
    </p:spTree>
    <p:extLst>
      <p:ext uri="{BB962C8B-B14F-4D97-AF65-F5344CB8AC3E}">
        <p14:creationId xmlns:p14="http://schemas.microsoft.com/office/powerpoint/2010/main" val="34533794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2" name="Picture 1">
            <a:extLst>
              <a:ext uri="{FF2B5EF4-FFF2-40B4-BE49-F238E27FC236}">
                <a16:creationId xmlns:a16="http://schemas.microsoft.com/office/drawing/2014/main" xmlns="" id="{7FC1DE62-1118-4D4C-82C7-5DACF334D355}"/>
              </a:ext>
            </a:extLst>
          </p:cNvPr>
          <p:cNvPicPr>
            <a:picLocks noChangeAspect="1"/>
          </p:cNvPicPr>
          <p:nvPr/>
        </p:nvPicPr>
        <p:blipFill>
          <a:blip r:embed="rId3"/>
          <a:stretch>
            <a:fillRect/>
          </a:stretch>
        </p:blipFill>
        <p:spPr>
          <a:xfrm>
            <a:off x="1909575" y="344548"/>
            <a:ext cx="5832375" cy="3424259"/>
          </a:xfrm>
          <a:prstGeom prst="rect">
            <a:avLst/>
          </a:prstGeom>
        </p:spPr>
      </p:pic>
      <p:pic>
        <p:nvPicPr>
          <p:cNvPr id="7" name="Picture 6">
            <a:extLst>
              <a:ext uri="{FF2B5EF4-FFF2-40B4-BE49-F238E27FC236}">
                <a16:creationId xmlns:a16="http://schemas.microsoft.com/office/drawing/2014/main" xmlns="" id="{704CD275-7F15-47B9-9AC5-D99711F9063C}"/>
              </a:ext>
            </a:extLst>
          </p:cNvPr>
          <p:cNvPicPr>
            <a:picLocks noChangeAspect="1"/>
          </p:cNvPicPr>
          <p:nvPr/>
        </p:nvPicPr>
        <p:blipFill>
          <a:blip r:embed="rId4"/>
          <a:stretch>
            <a:fillRect/>
          </a:stretch>
        </p:blipFill>
        <p:spPr>
          <a:xfrm>
            <a:off x="4390001" y="2484677"/>
            <a:ext cx="5311736" cy="3001717"/>
          </a:xfrm>
          <a:prstGeom prst="rect">
            <a:avLst/>
          </a:prstGeom>
          <a:effectLst>
            <a:softEdge rad="101600"/>
          </a:effectLst>
        </p:spPr>
      </p:pic>
    </p:spTree>
    <p:extLst>
      <p:ext uri="{BB962C8B-B14F-4D97-AF65-F5344CB8AC3E}">
        <p14:creationId xmlns:p14="http://schemas.microsoft.com/office/powerpoint/2010/main" val="33314960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11" name="Picture 10">
            <a:extLst>
              <a:ext uri="{FF2B5EF4-FFF2-40B4-BE49-F238E27FC236}">
                <a16:creationId xmlns:a16="http://schemas.microsoft.com/office/drawing/2014/main" xmlns="" id="{126C2BF2-3586-439D-A305-24C6D7D27A9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998995" y="447077"/>
            <a:ext cx="5037757" cy="3208039"/>
          </a:xfrm>
          <a:prstGeom prst="rect">
            <a:avLst/>
          </a:prstGeom>
          <a:effectLst>
            <a:softEdge rad="0"/>
          </a:effectLst>
        </p:spPr>
      </p:pic>
      <p:pic>
        <p:nvPicPr>
          <p:cNvPr id="4" name="Picture 3">
            <a:extLst>
              <a:ext uri="{FF2B5EF4-FFF2-40B4-BE49-F238E27FC236}">
                <a16:creationId xmlns:a16="http://schemas.microsoft.com/office/drawing/2014/main" xmlns="" id="{22F04C91-41F8-4890-B35A-25A9BCF107A5}"/>
              </a:ext>
            </a:extLst>
          </p:cNvPr>
          <p:cNvPicPr>
            <a:picLocks noChangeAspect="1"/>
          </p:cNvPicPr>
          <p:nvPr/>
        </p:nvPicPr>
        <p:blipFill>
          <a:blip r:embed="rId4"/>
          <a:stretch>
            <a:fillRect/>
          </a:stretch>
        </p:blipFill>
        <p:spPr>
          <a:xfrm>
            <a:off x="5052001" y="2348637"/>
            <a:ext cx="4691611" cy="3139189"/>
          </a:xfrm>
          <a:prstGeom prst="rect">
            <a:avLst/>
          </a:prstGeom>
          <a:effectLst>
            <a:softEdge rad="215900"/>
          </a:effectLst>
        </p:spPr>
      </p:pic>
    </p:spTree>
    <p:extLst>
      <p:ext uri="{BB962C8B-B14F-4D97-AF65-F5344CB8AC3E}">
        <p14:creationId xmlns:p14="http://schemas.microsoft.com/office/powerpoint/2010/main" val="24127049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58647"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868926" y="453003"/>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The Study</a:t>
            </a:r>
            <a:endParaRPr lang="en-US" sz="3000" b="1" dirty="0">
              <a:solidFill>
                <a:prstClr val="black"/>
              </a:solidFill>
            </a:endParaRPr>
          </a:p>
        </p:txBody>
      </p:sp>
      <p:sp>
        <p:nvSpPr>
          <p:cNvPr id="2" name="TextBox 1">
            <a:extLst>
              <a:ext uri="{FF2B5EF4-FFF2-40B4-BE49-F238E27FC236}">
                <a16:creationId xmlns:a16="http://schemas.microsoft.com/office/drawing/2014/main" xmlns="" id="{851DFA6D-56CE-40F5-9030-BCBC7CFD7CF2}"/>
              </a:ext>
            </a:extLst>
          </p:cNvPr>
          <p:cNvSpPr txBox="1"/>
          <p:nvPr/>
        </p:nvSpPr>
        <p:spPr>
          <a:xfrm>
            <a:off x="2006953" y="3292448"/>
            <a:ext cx="7751694" cy="1708160"/>
          </a:xfrm>
          <a:prstGeom prst="rect">
            <a:avLst/>
          </a:prstGeom>
          <a:noFill/>
        </p:spPr>
        <p:txBody>
          <a:bodyPr wrap="square" rtlCol="0">
            <a:spAutoFit/>
          </a:bodyPr>
          <a:lstStyle/>
          <a:p>
            <a:pPr marL="342900" indent="-342900" defTabSz="457200">
              <a:buFont typeface="Arial" panose="020B0604020202020204" pitchFamily="34" charset="0"/>
              <a:buChar char="•"/>
            </a:pPr>
            <a:r>
              <a:rPr lang="en-US" sz="2100" dirty="0">
                <a:solidFill>
                  <a:prstClr val="black"/>
                </a:solidFill>
              </a:rPr>
              <a:t>The City hired J-U-B Engineers to do a Storm Water System Assessment</a:t>
            </a:r>
          </a:p>
          <a:p>
            <a:pPr marL="342900" indent="-342900" defTabSz="457200">
              <a:buFont typeface="Arial" panose="020B0604020202020204" pitchFamily="34" charset="0"/>
              <a:buChar char="•"/>
            </a:pPr>
            <a:r>
              <a:rPr lang="en-US" sz="2100" dirty="0">
                <a:solidFill>
                  <a:prstClr val="black"/>
                </a:solidFill>
              </a:rPr>
              <a:t>Due to budget constraints, it was decided to focus on the northern portion of the system that discharges into the Snake River.</a:t>
            </a:r>
          </a:p>
          <a:p>
            <a:pPr marL="342900" indent="-342900" defTabSz="457200">
              <a:buFont typeface="Arial" panose="020B0604020202020204" pitchFamily="34" charset="0"/>
              <a:buChar char="•"/>
            </a:pPr>
            <a:r>
              <a:rPr lang="en-US" sz="2100" dirty="0">
                <a:solidFill>
                  <a:prstClr val="black"/>
                </a:solidFill>
              </a:rPr>
              <a:t>The study was completed in January 2016.</a:t>
            </a:r>
          </a:p>
        </p:txBody>
      </p:sp>
      <p:pic>
        <p:nvPicPr>
          <p:cNvPr id="4" name="Picture 3">
            <a:extLst>
              <a:ext uri="{FF2B5EF4-FFF2-40B4-BE49-F238E27FC236}">
                <a16:creationId xmlns:a16="http://schemas.microsoft.com/office/drawing/2014/main" xmlns="" id="{2EDCE9AC-D713-4BA5-8375-239AF6205657}"/>
              </a:ext>
            </a:extLst>
          </p:cNvPr>
          <p:cNvPicPr>
            <a:picLocks noChangeAspect="1"/>
          </p:cNvPicPr>
          <p:nvPr/>
        </p:nvPicPr>
        <p:blipFill>
          <a:blip r:embed="rId3"/>
          <a:stretch>
            <a:fillRect/>
          </a:stretch>
        </p:blipFill>
        <p:spPr>
          <a:xfrm>
            <a:off x="4867243" y="1673215"/>
            <a:ext cx="2276975" cy="1310406"/>
          </a:xfrm>
          <a:prstGeom prst="rect">
            <a:avLst/>
          </a:prstGeom>
        </p:spPr>
      </p:pic>
    </p:spTree>
    <p:extLst>
      <p:ext uri="{BB962C8B-B14F-4D97-AF65-F5344CB8AC3E}">
        <p14:creationId xmlns:p14="http://schemas.microsoft.com/office/powerpoint/2010/main" val="2069857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170"/>
          <p:cNvSpPr>
            <a:spLocks noGrp="1" noChangeArrowheads="1"/>
          </p:cNvSpPr>
          <p:nvPr>
            <p:ph type="ctrTitle"/>
          </p:nvPr>
        </p:nvSpPr>
        <p:spPr>
          <a:xfrm>
            <a:off x="1558925" y="188914"/>
            <a:ext cx="8496300" cy="1368425"/>
          </a:xfrm>
        </p:spPr>
        <p:txBody>
          <a:bodyPr/>
          <a:lstStyle/>
          <a:p>
            <a:pPr eaLnBrk="1" hangingPunct="1">
              <a:defRPr/>
            </a:pPr>
            <a:r>
              <a:rPr lang="es-UY" sz="4000" b="1" dirty="0">
                <a:solidFill>
                  <a:schemeClr val="accent3"/>
                </a:solidFill>
                <a:latin typeface="Arial Narrow" panose="020B0606020202030204" pitchFamily="34" charset="0"/>
              </a:rPr>
              <a:t>Fire </a:t>
            </a:r>
            <a:r>
              <a:rPr lang="es-UY" sz="4000" b="1" dirty="0" err="1">
                <a:solidFill>
                  <a:schemeClr val="accent3"/>
                </a:solidFill>
                <a:latin typeface="Arial Narrow" panose="020B0606020202030204" pitchFamily="34" charset="0"/>
              </a:rPr>
              <a:t>Resiliency</a:t>
            </a:r>
            <a:r>
              <a:rPr lang="es-UY" sz="4000" b="1" dirty="0">
                <a:solidFill>
                  <a:schemeClr val="accent3"/>
                </a:solidFill>
                <a:latin typeface="Arial Narrow" panose="020B0606020202030204" pitchFamily="34" charset="0"/>
              </a:rPr>
              <a:t> </a:t>
            </a:r>
            <a:r>
              <a:rPr lang="es-UY" sz="4000" b="1" dirty="0" err="1">
                <a:solidFill>
                  <a:schemeClr val="accent3"/>
                </a:solidFill>
                <a:latin typeface="Arial Narrow" panose="020B0606020202030204" pitchFamily="34" charset="0"/>
              </a:rPr>
              <a:t>Efforts</a:t>
            </a:r>
            <a:r>
              <a:rPr lang="es-UY" sz="4000" b="1" dirty="0">
                <a:solidFill>
                  <a:schemeClr val="accent3"/>
                </a:solidFill>
                <a:latin typeface="Arial Narrow" panose="020B0606020202030204" pitchFamily="34" charset="0"/>
              </a:rPr>
              <a:t> in Blaine County</a:t>
            </a:r>
            <a:endParaRPr lang="es-ES" sz="4000" b="1" dirty="0">
              <a:solidFill>
                <a:schemeClr val="accent3"/>
              </a:solidFill>
              <a:latin typeface="Arial Narrow" panose="020B060602020203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7728" y="1844825"/>
            <a:ext cx="6912260" cy="460817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892486105"/>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788070" y="579328"/>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Findings of the Study</a:t>
            </a:r>
            <a:endParaRPr lang="en-US" sz="3000" b="1" dirty="0">
              <a:solidFill>
                <a:prstClr val="black"/>
              </a:solidFill>
            </a:endParaRPr>
          </a:p>
        </p:txBody>
      </p:sp>
      <p:sp>
        <p:nvSpPr>
          <p:cNvPr id="2" name="TextBox 1">
            <a:extLst>
              <a:ext uri="{FF2B5EF4-FFF2-40B4-BE49-F238E27FC236}">
                <a16:creationId xmlns:a16="http://schemas.microsoft.com/office/drawing/2014/main" xmlns="" id="{851DFA6D-56CE-40F5-9030-BCBC7CFD7CF2}"/>
              </a:ext>
            </a:extLst>
          </p:cNvPr>
          <p:cNvSpPr txBox="1"/>
          <p:nvPr/>
        </p:nvSpPr>
        <p:spPr>
          <a:xfrm>
            <a:off x="2064124" y="1433928"/>
            <a:ext cx="6330233" cy="3647152"/>
          </a:xfrm>
          <a:prstGeom prst="rect">
            <a:avLst/>
          </a:prstGeom>
          <a:noFill/>
        </p:spPr>
        <p:txBody>
          <a:bodyPr wrap="square" rtlCol="0">
            <a:spAutoFit/>
          </a:bodyPr>
          <a:lstStyle/>
          <a:p>
            <a:pPr marL="342900" indent="-342900" defTabSz="457200">
              <a:buFont typeface="Arial" panose="020B0604020202020204" pitchFamily="34" charset="0"/>
              <a:buChar char="•"/>
            </a:pPr>
            <a:r>
              <a:rPr lang="en-US" sz="2100" dirty="0">
                <a:solidFill>
                  <a:prstClr val="black"/>
                </a:solidFill>
              </a:rPr>
              <a:t>Using the City’s GIS information, a hydraulic computer model of the storm sewer was created.</a:t>
            </a:r>
          </a:p>
          <a:p>
            <a:pPr marL="342900" indent="-342900" defTabSz="457200">
              <a:buFont typeface="Arial" panose="020B0604020202020204" pitchFamily="34" charset="0"/>
              <a:buChar char="•"/>
            </a:pPr>
            <a:r>
              <a:rPr lang="en-US" sz="2100" dirty="0">
                <a:solidFill>
                  <a:prstClr val="black"/>
                </a:solidFill>
              </a:rPr>
              <a:t>The model identified bottlenecks in the system and JUB recommended 10 major improvements that were needed to add capacity.</a:t>
            </a:r>
          </a:p>
          <a:p>
            <a:pPr marL="342900" indent="-342900" defTabSz="457200">
              <a:buFont typeface="Arial" panose="020B0604020202020204" pitchFamily="34" charset="0"/>
              <a:buChar char="•"/>
            </a:pPr>
            <a:r>
              <a:rPr lang="en-US" sz="2100" dirty="0">
                <a:solidFill>
                  <a:prstClr val="black"/>
                </a:solidFill>
              </a:rPr>
              <a:t>A Phase 1 project was developed to:</a:t>
            </a:r>
          </a:p>
          <a:p>
            <a:pPr marL="685800" lvl="1" indent="-342900" defTabSz="457200">
              <a:buFont typeface="Arial" panose="020B0604020202020204" pitchFamily="34" charset="0"/>
              <a:buChar char="•"/>
            </a:pPr>
            <a:r>
              <a:rPr lang="en-US" sz="2100" dirty="0">
                <a:solidFill>
                  <a:prstClr val="black"/>
                </a:solidFill>
              </a:rPr>
              <a:t>Upsize key trunk lines in the lower part of the system where the worst flooding often occurs</a:t>
            </a:r>
          </a:p>
          <a:p>
            <a:pPr marL="685800" lvl="1" indent="-342900" defTabSz="457200">
              <a:buFont typeface="Arial" panose="020B0604020202020204" pitchFamily="34" charset="0"/>
              <a:buChar char="•"/>
            </a:pPr>
            <a:r>
              <a:rPr lang="en-US" sz="2100" dirty="0">
                <a:solidFill>
                  <a:prstClr val="black"/>
                </a:solidFill>
              </a:rPr>
              <a:t>Leverage available funding</a:t>
            </a:r>
          </a:p>
          <a:p>
            <a:pPr marL="342900" indent="-342900" defTabSz="457200">
              <a:buFont typeface="Arial" panose="020B0604020202020204" pitchFamily="34" charset="0"/>
              <a:buChar char="•"/>
            </a:pPr>
            <a:r>
              <a:rPr lang="en-US" sz="2100" dirty="0">
                <a:solidFill>
                  <a:prstClr val="black"/>
                </a:solidFill>
              </a:rPr>
              <a:t>It was recognized that future phases of work will be needed.</a:t>
            </a:r>
          </a:p>
        </p:txBody>
      </p:sp>
      <p:pic>
        <p:nvPicPr>
          <p:cNvPr id="4" name="Picture 3">
            <a:extLst>
              <a:ext uri="{FF2B5EF4-FFF2-40B4-BE49-F238E27FC236}">
                <a16:creationId xmlns:a16="http://schemas.microsoft.com/office/drawing/2014/main" xmlns="" id="{2EDCE9AC-D713-4BA5-8375-239AF6205657}"/>
              </a:ext>
            </a:extLst>
          </p:cNvPr>
          <p:cNvPicPr>
            <a:picLocks noChangeAspect="1"/>
          </p:cNvPicPr>
          <p:nvPr/>
        </p:nvPicPr>
        <p:blipFill>
          <a:blip r:embed="rId3"/>
          <a:stretch>
            <a:fillRect/>
          </a:stretch>
        </p:blipFill>
        <p:spPr>
          <a:xfrm>
            <a:off x="8155404" y="944786"/>
            <a:ext cx="1689763" cy="972464"/>
          </a:xfrm>
          <a:prstGeom prst="rect">
            <a:avLst/>
          </a:prstGeom>
        </p:spPr>
      </p:pic>
    </p:spTree>
    <p:extLst>
      <p:ext uri="{BB962C8B-B14F-4D97-AF65-F5344CB8AC3E}">
        <p14:creationId xmlns:p14="http://schemas.microsoft.com/office/powerpoint/2010/main" val="12189236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4FDFD1F0-01BD-49B7-B5A0-1A17574DAC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342218"/>
            <a:ext cx="9144000" cy="6173565"/>
          </a:xfrm>
          <a:prstGeom prst="rect">
            <a:avLst/>
          </a:prstGeom>
        </p:spPr>
      </p:pic>
    </p:spTree>
    <p:extLst>
      <p:ext uri="{BB962C8B-B14F-4D97-AF65-F5344CB8AC3E}">
        <p14:creationId xmlns:p14="http://schemas.microsoft.com/office/powerpoint/2010/main" val="19446029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801288" y="592669"/>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The Phase 1 Project</a:t>
            </a:r>
            <a:endParaRPr lang="en-US" sz="3000" b="1" dirty="0">
              <a:solidFill>
                <a:prstClr val="black"/>
              </a:solidFill>
            </a:endParaRPr>
          </a:p>
        </p:txBody>
      </p:sp>
      <p:sp>
        <p:nvSpPr>
          <p:cNvPr id="2" name="TextBox 1">
            <a:extLst>
              <a:ext uri="{FF2B5EF4-FFF2-40B4-BE49-F238E27FC236}">
                <a16:creationId xmlns:a16="http://schemas.microsoft.com/office/drawing/2014/main" xmlns="" id="{851DFA6D-56CE-40F5-9030-BCBC7CFD7CF2}"/>
              </a:ext>
            </a:extLst>
          </p:cNvPr>
          <p:cNvSpPr txBox="1"/>
          <p:nvPr/>
        </p:nvSpPr>
        <p:spPr>
          <a:xfrm>
            <a:off x="2354550" y="1536174"/>
            <a:ext cx="6556918" cy="3785652"/>
          </a:xfrm>
          <a:prstGeom prst="rect">
            <a:avLst/>
          </a:prstGeom>
          <a:noFill/>
        </p:spPr>
        <p:txBody>
          <a:bodyPr wrap="square" rtlCol="0">
            <a:spAutoFit/>
          </a:bodyPr>
          <a:lstStyle/>
          <a:p>
            <a:pPr marL="342900" indent="-342900" defTabSz="457200">
              <a:buFont typeface="Arial" panose="020B0604020202020204" pitchFamily="34" charset="0"/>
              <a:buChar char="•"/>
            </a:pPr>
            <a:r>
              <a:rPr lang="en-US" sz="2400" dirty="0">
                <a:solidFill>
                  <a:prstClr val="black"/>
                </a:solidFill>
              </a:rPr>
              <a:t>Upsized approximately 1,800 feet of storm drainage trunk line in Jensen Grove Drive from 12- and 18-inch pipe to 48-inch pipe.</a:t>
            </a:r>
          </a:p>
          <a:p>
            <a:pPr marL="342900" indent="-342900" defTabSz="457200">
              <a:buFont typeface="Arial" panose="020B0604020202020204" pitchFamily="34" charset="0"/>
              <a:buChar char="•"/>
            </a:pPr>
            <a:r>
              <a:rPr lang="en-US" sz="2400" dirty="0">
                <a:solidFill>
                  <a:prstClr val="black"/>
                </a:solidFill>
              </a:rPr>
              <a:t>Upsized approximately 1,700 feet of storm drainage trunk line in Parkway Drive from 8- and 12-inch pipe to 36-inch pipe. </a:t>
            </a:r>
          </a:p>
          <a:p>
            <a:pPr marL="342900" indent="-342900" defTabSz="457200">
              <a:buFont typeface="Arial" panose="020B0604020202020204" pitchFamily="34" charset="0"/>
              <a:buChar char="•"/>
            </a:pPr>
            <a:r>
              <a:rPr lang="en-US" sz="2400" dirty="0">
                <a:solidFill>
                  <a:prstClr val="black"/>
                </a:solidFill>
              </a:rPr>
              <a:t>To fit within existing grades and retain gravity flow, we included a small pump station to pump out, drain, and empty a section of storm sewer that remains full after storm events. </a:t>
            </a:r>
          </a:p>
        </p:txBody>
      </p:sp>
    </p:spTree>
    <p:extLst>
      <p:ext uri="{BB962C8B-B14F-4D97-AF65-F5344CB8AC3E}">
        <p14:creationId xmlns:p14="http://schemas.microsoft.com/office/powerpoint/2010/main" val="12538829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816446" y="890209"/>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The Grant Award</a:t>
            </a:r>
            <a:endParaRPr lang="en-US" sz="3000" b="1" dirty="0">
              <a:solidFill>
                <a:prstClr val="black"/>
              </a:solidFill>
            </a:endParaRPr>
          </a:p>
        </p:txBody>
      </p:sp>
      <p:sp>
        <p:nvSpPr>
          <p:cNvPr id="2" name="TextBox 1">
            <a:extLst>
              <a:ext uri="{FF2B5EF4-FFF2-40B4-BE49-F238E27FC236}">
                <a16:creationId xmlns:a16="http://schemas.microsoft.com/office/drawing/2014/main" xmlns="" id="{851DFA6D-56CE-40F5-9030-BCBC7CFD7CF2}"/>
              </a:ext>
            </a:extLst>
          </p:cNvPr>
          <p:cNvSpPr txBox="1"/>
          <p:nvPr/>
        </p:nvSpPr>
        <p:spPr>
          <a:xfrm>
            <a:off x="2333083" y="2730236"/>
            <a:ext cx="5720576" cy="2308324"/>
          </a:xfrm>
          <a:prstGeom prst="rect">
            <a:avLst/>
          </a:prstGeom>
          <a:noFill/>
        </p:spPr>
        <p:txBody>
          <a:bodyPr wrap="square" rtlCol="0">
            <a:spAutoFit/>
          </a:bodyPr>
          <a:lstStyle/>
          <a:p>
            <a:pPr marL="342900" indent="-342900" defTabSz="457200">
              <a:buFont typeface="Arial" panose="020B0604020202020204" pitchFamily="34" charset="0"/>
              <a:buChar char="•"/>
            </a:pPr>
            <a:r>
              <a:rPr lang="en-US" sz="2400" dirty="0">
                <a:solidFill>
                  <a:prstClr val="black"/>
                </a:solidFill>
                <a:cs typeface="Calibri" panose="020F0502020204030204" pitchFamily="34" charset="0"/>
              </a:rPr>
              <a:t>On August 22, 2017, the City of Blackfoot was awarded a $2,620,000 Hazard Mitigation Grant</a:t>
            </a:r>
          </a:p>
          <a:p>
            <a:pPr marL="342900" indent="-342900" defTabSz="457200">
              <a:buFont typeface="Arial" panose="020B0604020202020204" pitchFamily="34" charset="0"/>
              <a:buChar char="•"/>
            </a:pPr>
            <a:r>
              <a:rPr lang="en-US" sz="2400" dirty="0">
                <a:solidFill>
                  <a:prstClr val="black"/>
                </a:solidFill>
                <a:cs typeface="Calibri" panose="020F0502020204030204" pitchFamily="34" charset="0"/>
              </a:rPr>
              <a:t>The match of $982,005 came from City funds.</a:t>
            </a:r>
          </a:p>
          <a:p>
            <a:pPr marL="342900" indent="-342900" defTabSz="457200">
              <a:buFont typeface="Arial" panose="020B0604020202020204" pitchFamily="34" charset="0"/>
              <a:buChar char="•"/>
            </a:pPr>
            <a:r>
              <a:rPr lang="en-US" sz="2400" dirty="0">
                <a:solidFill>
                  <a:prstClr val="black"/>
                </a:solidFill>
                <a:cs typeface="Calibri" panose="020F0502020204030204" pitchFamily="34" charset="0"/>
              </a:rPr>
              <a:t>Knife River was selected as the contractor. </a:t>
            </a:r>
          </a:p>
        </p:txBody>
      </p:sp>
      <p:pic>
        <p:nvPicPr>
          <p:cNvPr id="11" name="Picture 10">
            <a:extLst>
              <a:ext uri="{FF2B5EF4-FFF2-40B4-BE49-F238E27FC236}">
                <a16:creationId xmlns:a16="http://schemas.microsoft.com/office/drawing/2014/main" xmlns="" id="{0FD67A95-7102-4FDE-BA24-5F178812E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009966"/>
            <a:ext cx="1128086" cy="1255194"/>
          </a:xfrm>
          <a:prstGeom prst="rect">
            <a:avLst/>
          </a:prstGeom>
        </p:spPr>
      </p:pic>
      <p:pic>
        <p:nvPicPr>
          <p:cNvPr id="12" name="Picture 11">
            <a:extLst>
              <a:ext uri="{FF2B5EF4-FFF2-40B4-BE49-F238E27FC236}">
                <a16:creationId xmlns:a16="http://schemas.microsoft.com/office/drawing/2014/main" xmlns="" id="{6B8DF8DD-54EC-49CA-AD25-70B9200EE7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076" y="1009966"/>
            <a:ext cx="1236190" cy="1236190"/>
          </a:xfrm>
          <a:prstGeom prst="rect">
            <a:avLst/>
          </a:prstGeom>
        </p:spPr>
      </p:pic>
    </p:spTree>
    <p:extLst>
      <p:ext uri="{BB962C8B-B14F-4D97-AF65-F5344CB8AC3E}">
        <p14:creationId xmlns:p14="http://schemas.microsoft.com/office/powerpoint/2010/main" val="15721235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C668F2D2-066B-423E-93CF-CA15E33085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8295" y="1035558"/>
            <a:ext cx="6505847" cy="4355153"/>
          </a:xfrm>
          <a:prstGeom prst="rect">
            <a:avLst/>
          </a:prstGeom>
        </p:spPr>
      </p:pic>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11" name="TextBox 10">
            <a:extLst>
              <a:ext uri="{FF2B5EF4-FFF2-40B4-BE49-F238E27FC236}">
                <a16:creationId xmlns:a16="http://schemas.microsoft.com/office/drawing/2014/main" xmlns="" id="{B44D8BB4-BE4E-4AB6-908B-1604F22EA63D}"/>
              </a:ext>
            </a:extLst>
          </p:cNvPr>
          <p:cNvSpPr txBox="1"/>
          <p:nvPr/>
        </p:nvSpPr>
        <p:spPr>
          <a:xfrm>
            <a:off x="1795679" y="454435"/>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Storm Pond Grading – October 2018</a:t>
            </a:r>
            <a:endParaRPr lang="en-US" sz="3000" b="1" dirty="0">
              <a:solidFill>
                <a:prstClr val="black"/>
              </a:solidFill>
            </a:endParaRPr>
          </a:p>
        </p:txBody>
      </p:sp>
    </p:spTree>
    <p:extLst>
      <p:ext uri="{BB962C8B-B14F-4D97-AF65-F5344CB8AC3E}">
        <p14:creationId xmlns:p14="http://schemas.microsoft.com/office/powerpoint/2010/main" val="3375643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18" name="Picture 17">
            <a:extLst>
              <a:ext uri="{FF2B5EF4-FFF2-40B4-BE49-F238E27FC236}">
                <a16:creationId xmlns:a16="http://schemas.microsoft.com/office/drawing/2014/main" xmlns="" id="{C4BA7864-7056-41B8-889C-5E27B23D23D6}"/>
              </a:ext>
            </a:extLst>
          </p:cNvPr>
          <p:cNvPicPr>
            <a:picLocks noChangeAspect="1"/>
          </p:cNvPicPr>
          <p:nvPr/>
        </p:nvPicPr>
        <p:blipFill>
          <a:blip r:embed="rId3"/>
          <a:stretch>
            <a:fillRect/>
          </a:stretch>
        </p:blipFill>
        <p:spPr>
          <a:xfrm>
            <a:off x="1975263" y="1262381"/>
            <a:ext cx="3165630" cy="4220840"/>
          </a:xfrm>
          <a:prstGeom prst="rect">
            <a:avLst/>
          </a:prstGeom>
        </p:spPr>
      </p:pic>
      <p:pic>
        <p:nvPicPr>
          <p:cNvPr id="19" name="Picture 18">
            <a:extLst>
              <a:ext uri="{FF2B5EF4-FFF2-40B4-BE49-F238E27FC236}">
                <a16:creationId xmlns:a16="http://schemas.microsoft.com/office/drawing/2014/main" xmlns="" id="{F86F3A77-F334-4CB8-BCA1-37FC5041AAEE}"/>
              </a:ext>
            </a:extLst>
          </p:cNvPr>
          <p:cNvPicPr>
            <a:picLocks noChangeAspect="1"/>
          </p:cNvPicPr>
          <p:nvPr/>
        </p:nvPicPr>
        <p:blipFill>
          <a:blip r:embed="rId4"/>
          <a:stretch>
            <a:fillRect/>
          </a:stretch>
        </p:blipFill>
        <p:spPr>
          <a:xfrm>
            <a:off x="6096000" y="1262382"/>
            <a:ext cx="3170010" cy="4220841"/>
          </a:xfrm>
          <a:prstGeom prst="rect">
            <a:avLst/>
          </a:prstGeom>
        </p:spPr>
      </p:pic>
      <p:sp>
        <p:nvSpPr>
          <p:cNvPr id="20" name="TextBox 19">
            <a:extLst>
              <a:ext uri="{FF2B5EF4-FFF2-40B4-BE49-F238E27FC236}">
                <a16:creationId xmlns:a16="http://schemas.microsoft.com/office/drawing/2014/main" xmlns="" id="{B5503B23-1E3B-4FCA-99D7-01BD60D2744B}"/>
              </a:ext>
            </a:extLst>
          </p:cNvPr>
          <p:cNvSpPr txBox="1"/>
          <p:nvPr/>
        </p:nvSpPr>
        <p:spPr>
          <a:xfrm>
            <a:off x="1838174" y="430114"/>
            <a:ext cx="8331839" cy="553998"/>
          </a:xfrm>
          <a:prstGeom prst="rect">
            <a:avLst/>
          </a:prstGeom>
          <a:noFill/>
        </p:spPr>
        <p:txBody>
          <a:bodyPr wrap="square" rtlCol="0">
            <a:spAutoFit/>
          </a:bodyPr>
          <a:lstStyle/>
          <a:p>
            <a:pPr defTabSz="457200"/>
            <a:r>
              <a:rPr lang="en-US" sz="3000" b="1" dirty="0">
                <a:solidFill>
                  <a:prstClr val="black"/>
                </a:solidFill>
              </a:rPr>
              <a:t>Pipe work on Jensen Grove Drive – April 2019</a:t>
            </a:r>
          </a:p>
        </p:txBody>
      </p:sp>
    </p:spTree>
    <p:extLst>
      <p:ext uri="{BB962C8B-B14F-4D97-AF65-F5344CB8AC3E}">
        <p14:creationId xmlns:p14="http://schemas.microsoft.com/office/powerpoint/2010/main" val="1833774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9" name="Picture 8">
            <a:extLst>
              <a:ext uri="{FF2B5EF4-FFF2-40B4-BE49-F238E27FC236}">
                <a16:creationId xmlns:a16="http://schemas.microsoft.com/office/drawing/2014/main" xmlns="" id="{CC95B9AC-4801-4C92-9929-F573D381E257}"/>
              </a:ext>
            </a:extLst>
          </p:cNvPr>
          <p:cNvPicPr>
            <a:picLocks noChangeAspect="1"/>
          </p:cNvPicPr>
          <p:nvPr/>
        </p:nvPicPr>
        <p:blipFill>
          <a:blip r:embed="rId3"/>
          <a:stretch>
            <a:fillRect/>
          </a:stretch>
        </p:blipFill>
        <p:spPr>
          <a:xfrm>
            <a:off x="1914868" y="1537914"/>
            <a:ext cx="3745701" cy="3965767"/>
          </a:xfrm>
          <a:prstGeom prst="rect">
            <a:avLst/>
          </a:prstGeom>
        </p:spPr>
      </p:pic>
      <p:pic>
        <p:nvPicPr>
          <p:cNvPr id="11" name="Picture 10">
            <a:extLst>
              <a:ext uri="{FF2B5EF4-FFF2-40B4-BE49-F238E27FC236}">
                <a16:creationId xmlns:a16="http://schemas.microsoft.com/office/drawing/2014/main" xmlns="" id="{09D26A15-107B-4D83-AF70-09B93651C3F5}"/>
              </a:ext>
            </a:extLst>
          </p:cNvPr>
          <p:cNvPicPr>
            <a:picLocks noChangeAspect="1"/>
          </p:cNvPicPr>
          <p:nvPr/>
        </p:nvPicPr>
        <p:blipFill>
          <a:blip r:embed="rId4"/>
          <a:stretch>
            <a:fillRect/>
          </a:stretch>
        </p:blipFill>
        <p:spPr>
          <a:xfrm>
            <a:off x="5934039" y="1536020"/>
            <a:ext cx="3536102" cy="3739795"/>
          </a:xfrm>
          <a:prstGeom prst="rect">
            <a:avLst/>
          </a:prstGeom>
        </p:spPr>
      </p:pic>
      <p:sp>
        <p:nvSpPr>
          <p:cNvPr id="12" name="TextBox 11">
            <a:extLst>
              <a:ext uri="{FF2B5EF4-FFF2-40B4-BE49-F238E27FC236}">
                <a16:creationId xmlns:a16="http://schemas.microsoft.com/office/drawing/2014/main" xmlns="" id="{A8EE1FFA-FDEC-4DF3-A46E-C0C1EEF58A53}"/>
              </a:ext>
            </a:extLst>
          </p:cNvPr>
          <p:cNvSpPr txBox="1"/>
          <p:nvPr/>
        </p:nvSpPr>
        <p:spPr>
          <a:xfrm>
            <a:off x="1795804" y="703752"/>
            <a:ext cx="5449374" cy="553998"/>
          </a:xfrm>
          <a:prstGeom prst="rect">
            <a:avLst/>
          </a:prstGeom>
          <a:noFill/>
        </p:spPr>
        <p:txBody>
          <a:bodyPr wrap="square" rtlCol="0">
            <a:spAutoFit/>
          </a:bodyPr>
          <a:lstStyle/>
          <a:p>
            <a:pPr defTabSz="457200"/>
            <a:r>
              <a:rPr lang="en-US" sz="3000" b="1" dirty="0">
                <a:solidFill>
                  <a:prstClr val="black"/>
                </a:solidFill>
              </a:rPr>
              <a:t>Setting manholes – April 2019</a:t>
            </a:r>
          </a:p>
        </p:txBody>
      </p:sp>
    </p:spTree>
    <p:extLst>
      <p:ext uri="{BB962C8B-B14F-4D97-AF65-F5344CB8AC3E}">
        <p14:creationId xmlns:p14="http://schemas.microsoft.com/office/powerpoint/2010/main" val="14739629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2" name="Picture 1">
            <a:extLst>
              <a:ext uri="{FF2B5EF4-FFF2-40B4-BE49-F238E27FC236}">
                <a16:creationId xmlns:a16="http://schemas.microsoft.com/office/drawing/2014/main" xmlns="" id="{CF77D13C-2B6D-4E82-AD4F-1574F51D571C}"/>
              </a:ext>
            </a:extLst>
          </p:cNvPr>
          <p:cNvPicPr>
            <a:picLocks noChangeAspect="1"/>
          </p:cNvPicPr>
          <p:nvPr/>
        </p:nvPicPr>
        <p:blipFill>
          <a:blip r:embed="rId3"/>
          <a:stretch>
            <a:fillRect/>
          </a:stretch>
        </p:blipFill>
        <p:spPr>
          <a:xfrm>
            <a:off x="1808207" y="1463896"/>
            <a:ext cx="3968323" cy="2973788"/>
          </a:xfrm>
          <a:prstGeom prst="rect">
            <a:avLst/>
          </a:prstGeom>
        </p:spPr>
      </p:pic>
      <p:pic>
        <p:nvPicPr>
          <p:cNvPr id="4" name="Picture 3">
            <a:extLst>
              <a:ext uri="{FF2B5EF4-FFF2-40B4-BE49-F238E27FC236}">
                <a16:creationId xmlns:a16="http://schemas.microsoft.com/office/drawing/2014/main" xmlns="" id="{49E24B0B-3B76-4B17-B1AA-E23B0DB6957F}"/>
              </a:ext>
            </a:extLst>
          </p:cNvPr>
          <p:cNvPicPr>
            <a:picLocks noChangeAspect="1"/>
          </p:cNvPicPr>
          <p:nvPr/>
        </p:nvPicPr>
        <p:blipFill>
          <a:blip r:embed="rId4"/>
          <a:stretch>
            <a:fillRect/>
          </a:stretch>
        </p:blipFill>
        <p:spPr>
          <a:xfrm>
            <a:off x="5522046" y="2524112"/>
            <a:ext cx="3967207" cy="2973782"/>
          </a:xfrm>
          <a:prstGeom prst="rect">
            <a:avLst/>
          </a:prstGeom>
        </p:spPr>
      </p:pic>
      <p:sp>
        <p:nvSpPr>
          <p:cNvPr id="14" name="TextBox 13">
            <a:extLst>
              <a:ext uri="{FF2B5EF4-FFF2-40B4-BE49-F238E27FC236}">
                <a16:creationId xmlns:a16="http://schemas.microsoft.com/office/drawing/2014/main" xmlns="" id="{172F1FBE-3BAF-432E-A23D-863B760ACF67}"/>
              </a:ext>
            </a:extLst>
          </p:cNvPr>
          <p:cNvSpPr txBox="1"/>
          <p:nvPr/>
        </p:nvSpPr>
        <p:spPr>
          <a:xfrm>
            <a:off x="1595588" y="448234"/>
            <a:ext cx="8788207" cy="1015663"/>
          </a:xfrm>
          <a:prstGeom prst="rect">
            <a:avLst/>
          </a:prstGeom>
          <a:noFill/>
        </p:spPr>
        <p:txBody>
          <a:bodyPr wrap="square" rtlCol="0">
            <a:spAutoFit/>
          </a:bodyPr>
          <a:lstStyle/>
          <a:p>
            <a:pPr defTabSz="457200"/>
            <a:r>
              <a:rPr lang="en-US" sz="3000" b="1" dirty="0">
                <a:solidFill>
                  <a:prstClr val="black"/>
                </a:solidFill>
              </a:rPr>
              <a:t>Paving on Jensen Grove Drive and Parkway Drive – June 2019</a:t>
            </a:r>
          </a:p>
        </p:txBody>
      </p:sp>
    </p:spTree>
    <p:extLst>
      <p:ext uri="{BB962C8B-B14F-4D97-AF65-F5344CB8AC3E}">
        <p14:creationId xmlns:p14="http://schemas.microsoft.com/office/powerpoint/2010/main" val="2449820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15200"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781054" y="540613"/>
            <a:ext cx="6808565"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Partnerships</a:t>
            </a:r>
            <a:endParaRPr lang="en-US" sz="3000" b="1" dirty="0">
              <a:solidFill>
                <a:prstClr val="black"/>
              </a:solidFill>
            </a:endParaRPr>
          </a:p>
        </p:txBody>
      </p:sp>
      <p:graphicFrame>
        <p:nvGraphicFramePr>
          <p:cNvPr id="15" name="Diagram 14">
            <a:extLst>
              <a:ext uri="{FF2B5EF4-FFF2-40B4-BE49-F238E27FC236}">
                <a16:creationId xmlns:a16="http://schemas.microsoft.com/office/drawing/2014/main" xmlns="" id="{1DB6C71F-D667-4F41-B25B-A81FBA6306F6}"/>
              </a:ext>
            </a:extLst>
          </p:cNvPr>
          <p:cNvGraphicFramePr/>
          <p:nvPr>
            <p:extLst/>
          </p:nvPr>
        </p:nvGraphicFramePr>
        <p:xfrm>
          <a:off x="1781054" y="1131613"/>
          <a:ext cx="8034147" cy="4441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51775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798917" y="382149"/>
            <a:ext cx="6808565"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Partnerships</a:t>
            </a:r>
            <a:endParaRPr lang="en-US" sz="3000" b="1" dirty="0">
              <a:solidFill>
                <a:prstClr val="black"/>
              </a:solidFill>
            </a:endParaRPr>
          </a:p>
        </p:txBody>
      </p:sp>
      <p:graphicFrame>
        <p:nvGraphicFramePr>
          <p:cNvPr id="2" name="Diagram 1">
            <a:extLst>
              <a:ext uri="{FF2B5EF4-FFF2-40B4-BE49-F238E27FC236}">
                <a16:creationId xmlns:a16="http://schemas.microsoft.com/office/drawing/2014/main" xmlns="" id="{36BC187A-51FD-4725-A2D2-C4A57D70A89F}"/>
              </a:ext>
            </a:extLst>
          </p:cNvPr>
          <p:cNvGraphicFramePr/>
          <p:nvPr>
            <p:extLst/>
          </p:nvPr>
        </p:nvGraphicFramePr>
        <p:xfrm>
          <a:off x="1798917" y="936147"/>
          <a:ext cx="7851167" cy="4562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10761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60648"/>
            <a:ext cx="8229600" cy="1143000"/>
          </a:xfrm>
        </p:spPr>
        <p:txBody>
          <a:bodyPr/>
          <a:lstStyle/>
          <a:p>
            <a:r>
              <a:rPr lang="en-US" sz="4000" dirty="0">
                <a:solidFill>
                  <a:schemeClr val="bg1"/>
                </a:solidFill>
              </a:rPr>
              <a:t>Major Fires</a:t>
            </a:r>
          </a:p>
        </p:txBody>
      </p:sp>
      <p:sp>
        <p:nvSpPr>
          <p:cNvPr id="3" name="Content Placeholder 2"/>
          <p:cNvSpPr>
            <a:spLocks noGrp="1"/>
          </p:cNvSpPr>
          <p:nvPr>
            <p:ph sz="half" idx="1"/>
          </p:nvPr>
        </p:nvSpPr>
        <p:spPr>
          <a:xfrm>
            <a:off x="2423592" y="1124745"/>
            <a:ext cx="4038600" cy="5005076"/>
          </a:xfrm>
        </p:spPr>
        <p:txBody>
          <a:bodyPr/>
          <a:lstStyle/>
          <a:p>
            <a:pPr marL="0" indent="0">
              <a:buNone/>
            </a:pPr>
            <a:r>
              <a:rPr lang="en-US" dirty="0" smtClean="0"/>
              <a:t>Beaver Creek Fire</a:t>
            </a:r>
          </a:p>
          <a:p>
            <a:r>
              <a:rPr lang="en-US" sz="2000" dirty="0"/>
              <a:t>Acres Burned- 114,900</a:t>
            </a:r>
          </a:p>
          <a:p>
            <a:r>
              <a:rPr lang="en-US" sz="2000" dirty="0"/>
              <a:t>Started- August 7, 2013</a:t>
            </a:r>
          </a:p>
          <a:p>
            <a:r>
              <a:rPr lang="en-US" sz="2000" dirty="0"/>
              <a:t>Fully contained- Aug 31, 2013</a:t>
            </a:r>
          </a:p>
          <a:p>
            <a:r>
              <a:rPr lang="en-US" sz="2000" dirty="0"/>
              <a:t>Cause- Lightning</a:t>
            </a:r>
          </a:p>
          <a:p>
            <a:r>
              <a:rPr lang="en-US" sz="2000" dirty="0"/>
              <a:t>Location of Fire- Started 12 miles east of Fairfield and     burned BLM, USFS and private lands as well as threatened or destroyed structures in unincorporated Blaine County, Hailey, Ketchum, Sun Valley.</a:t>
            </a:r>
          </a:p>
          <a:p>
            <a:r>
              <a:rPr lang="en-US" sz="2000" dirty="0"/>
              <a:t>Cost of Suppression- $25 million</a:t>
            </a:r>
          </a:p>
          <a:p>
            <a:endParaRPr lang="en-US" dirty="0"/>
          </a:p>
        </p:txBody>
      </p:sp>
      <p:sp>
        <p:nvSpPr>
          <p:cNvPr id="4" name="Content Placeholder 3"/>
          <p:cNvSpPr>
            <a:spLocks noGrp="1"/>
          </p:cNvSpPr>
          <p:nvPr>
            <p:ph sz="half" idx="2"/>
          </p:nvPr>
        </p:nvSpPr>
        <p:spPr>
          <a:xfrm>
            <a:off x="6289876" y="1153346"/>
            <a:ext cx="4038600" cy="4525963"/>
          </a:xfrm>
        </p:spPr>
        <p:txBody>
          <a:bodyPr/>
          <a:lstStyle/>
          <a:p>
            <a:pPr marL="0" indent="0">
              <a:buNone/>
            </a:pPr>
            <a:r>
              <a:rPr lang="en-US" dirty="0" smtClean="0"/>
              <a:t>Sharps Fire</a:t>
            </a:r>
          </a:p>
          <a:p>
            <a:r>
              <a:rPr lang="en-US" sz="2000" dirty="0"/>
              <a:t>Acres Burned-64,646</a:t>
            </a:r>
          </a:p>
          <a:p>
            <a:r>
              <a:rPr lang="en-US" sz="2000" dirty="0"/>
              <a:t>Started- July 29, 2018</a:t>
            </a:r>
          </a:p>
          <a:p>
            <a:r>
              <a:rPr lang="en-US" sz="2000" dirty="0"/>
              <a:t>Fully contained-unknown</a:t>
            </a:r>
          </a:p>
          <a:p>
            <a:r>
              <a:rPr lang="en-US" sz="2000" dirty="0"/>
              <a:t>Cause- Human caused (exploding targets)</a:t>
            </a:r>
          </a:p>
          <a:p>
            <a:r>
              <a:rPr lang="en-US" sz="2000" dirty="0"/>
              <a:t>Location of Fire- Started 6 miles east of Bellevue and burned on BLM, USFS and private lands in the Muldoon and Little Wood Drainages, threatened structures, watershed and wildlife and natural resources. </a:t>
            </a:r>
          </a:p>
          <a:p>
            <a:r>
              <a:rPr lang="en-US" sz="2000" dirty="0"/>
              <a:t>Cost of Suppression- Unknown</a:t>
            </a:r>
          </a:p>
          <a:p>
            <a:pPr marL="0" indent="0">
              <a:buNone/>
            </a:pPr>
            <a:endParaRPr lang="en-US" sz="2000" dirty="0"/>
          </a:p>
        </p:txBody>
      </p:sp>
    </p:spTree>
    <p:extLst>
      <p:ext uri="{BB962C8B-B14F-4D97-AF65-F5344CB8AC3E}">
        <p14:creationId xmlns:p14="http://schemas.microsoft.com/office/powerpoint/2010/main" val="2281032203"/>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833435" y="823570"/>
            <a:ext cx="6808565"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Partnerships – Letters of Support</a:t>
            </a:r>
            <a:endParaRPr lang="en-US" sz="3000" b="1" dirty="0">
              <a:solidFill>
                <a:prstClr val="black"/>
              </a:solidFill>
            </a:endParaRPr>
          </a:p>
        </p:txBody>
      </p:sp>
      <p:pic>
        <p:nvPicPr>
          <p:cNvPr id="11" name="Picture 60" descr="logo">
            <a:extLst>
              <a:ext uri="{FF2B5EF4-FFF2-40B4-BE49-F238E27FC236}">
                <a16:creationId xmlns:a16="http://schemas.microsoft.com/office/drawing/2014/main" xmlns="" id="{C994B0EE-087E-43CB-B3FF-F600132B5CC9}"/>
              </a:ext>
            </a:extLst>
          </p:cNvPr>
          <p:cNvPicPr>
            <a:picLocks noChangeAspect="1" noChangeArrowheads="1"/>
          </p:cNvPicPr>
          <p:nvPr/>
        </p:nvPicPr>
        <p:blipFill>
          <a:blip r:embed="rId3" cstate="print"/>
          <a:srcRect/>
          <a:stretch>
            <a:fillRect/>
          </a:stretch>
        </p:blipFill>
        <p:spPr bwMode="auto">
          <a:xfrm>
            <a:off x="2075147" y="1673980"/>
            <a:ext cx="1428750" cy="1433501"/>
          </a:xfrm>
          <a:prstGeom prst="rect">
            <a:avLst/>
          </a:prstGeom>
          <a:noFill/>
          <a:ln w="9525">
            <a:noFill/>
            <a:miter lim="800000"/>
            <a:headEnd/>
            <a:tailEnd/>
          </a:ln>
        </p:spPr>
      </p:pic>
      <p:pic>
        <p:nvPicPr>
          <p:cNvPr id="14" name="Picture 13">
            <a:extLst>
              <a:ext uri="{FF2B5EF4-FFF2-40B4-BE49-F238E27FC236}">
                <a16:creationId xmlns:a16="http://schemas.microsoft.com/office/drawing/2014/main" xmlns="" id="{FFEE863C-BC11-48E2-AC28-2821B7BD6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3435" y="3798933"/>
            <a:ext cx="1809285" cy="1017723"/>
          </a:xfrm>
          <a:prstGeom prst="rect">
            <a:avLst/>
          </a:prstGeom>
        </p:spPr>
      </p:pic>
      <p:pic>
        <p:nvPicPr>
          <p:cNvPr id="16" name="Picture 15">
            <a:extLst>
              <a:ext uri="{FF2B5EF4-FFF2-40B4-BE49-F238E27FC236}">
                <a16:creationId xmlns:a16="http://schemas.microsoft.com/office/drawing/2014/main" xmlns="" id="{DB7A7308-637F-4542-BDA6-57D5AF2B86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2719" y="4516523"/>
            <a:ext cx="1888732" cy="991584"/>
          </a:xfrm>
          <a:prstGeom prst="rect">
            <a:avLst/>
          </a:prstGeom>
        </p:spPr>
      </p:pic>
      <p:pic>
        <p:nvPicPr>
          <p:cNvPr id="18" name="Picture 17">
            <a:extLst>
              <a:ext uri="{FF2B5EF4-FFF2-40B4-BE49-F238E27FC236}">
                <a16:creationId xmlns:a16="http://schemas.microsoft.com/office/drawing/2014/main" xmlns="" id="{66E89DA2-16ED-41A4-B285-CA8BCA4564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57000" y="2379078"/>
            <a:ext cx="1609670" cy="1609670"/>
          </a:xfrm>
          <a:prstGeom prst="rect">
            <a:avLst/>
          </a:prstGeom>
        </p:spPr>
      </p:pic>
      <p:sp>
        <p:nvSpPr>
          <p:cNvPr id="7" name="Right Brace 6">
            <a:extLst>
              <a:ext uri="{FF2B5EF4-FFF2-40B4-BE49-F238E27FC236}">
                <a16:creationId xmlns:a16="http://schemas.microsoft.com/office/drawing/2014/main" xmlns="" id="{502565D7-1334-4E96-AAF2-4E02938D915A}"/>
              </a:ext>
            </a:extLst>
          </p:cNvPr>
          <p:cNvSpPr/>
          <p:nvPr/>
        </p:nvSpPr>
        <p:spPr>
          <a:xfrm>
            <a:off x="5850524" y="2029083"/>
            <a:ext cx="624456" cy="316653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en-US" sz="1350">
              <a:solidFill>
                <a:prstClr val="black"/>
              </a:solidFill>
            </a:endParaRPr>
          </a:p>
        </p:txBody>
      </p:sp>
      <p:sp>
        <p:nvSpPr>
          <p:cNvPr id="12" name="TextBox 11">
            <a:extLst>
              <a:ext uri="{FF2B5EF4-FFF2-40B4-BE49-F238E27FC236}">
                <a16:creationId xmlns:a16="http://schemas.microsoft.com/office/drawing/2014/main" xmlns="" id="{EB6092DC-12AB-4702-B5AD-AE74E1399F0D}"/>
              </a:ext>
            </a:extLst>
          </p:cNvPr>
          <p:cNvSpPr txBox="1"/>
          <p:nvPr/>
        </p:nvSpPr>
        <p:spPr>
          <a:xfrm>
            <a:off x="6758834" y="2830465"/>
            <a:ext cx="2133600" cy="1477328"/>
          </a:xfrm>
          <a:prstGeom prst="rect">
            <a:avLst/>
          </a:prstGeom>
          <a:noFill/>
        </p:spPr>
        <p:txBody>
          <a:bodyPr wrap="square" rtlCol="0">
            <a:spAutoFit/>
          </a:bodyPr>
          <a:lstStyle/>
          <a:p>
            <a:pPr defTabSz="457200"/>
            <a:r>
              <a:rPr lang="en-US" b="1" dirty="0">
                <a:solidFill>
                  <a:prstClr val="black"/>
                </a:solidFill>
              </a:rPr>
              <a:t>Created a strong grant application and built support for the project, both before and during.</a:t>
            </a:r>
          </a:p>
        </p:txBody>
      </p:sp>
    </p:spTree>
    <p:extLst>
      <p:ext uri="{BB962C8B-B14F-4D97-AF65-F5344CB8AC3E}">
        <p14:creationId xmlns:p14="http://schemas.microsoft.com/office/powerpoint/2010/main" val="8218203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967775" y="660387"/>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Partnerships – BCA </a:t>
            </a:r>
          </a:p>
        </p:txBody>
      </p:sp>
      <p:pic>
        <p:nvPicPr>
          <p:cNvPr id="4" name="Picture 3">
            <a:extLst>
              <a:ext uri="{FF2B5EF4-FFF2-40B4-BE49-F238E27FC236}">
                <a16:creationId xmlns:a16="http://schemas.microsoft.com/office/drawing/2014/main" xmlns="" id="{E94873F0-61F4-49B6-B2CB-8BC36D6A2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7774" y="4124462"/>
            <a:ext cx="4969462" cy="1274221"/>
          </a:xfrm>
          <a:prstGeom prst="rect">
            <a:avLst/>
          </a:prstGeom>
        </p:spPr>
      </p:pic>
      <p:sp>
        <p:nvSpPr>
          <p:cNvPr id="7" name="TextBox 6">
            <a:extLst>
              <a:ext uri="{FF2B5EF4-FFF2-40B4-BE49-F238E27FC236}">
                <a16:creationId xmlns:a16="http://schemas.microsoft.com/office/drawing/2014/main" xmlns="" id="{6C11055F-5658-4680-A383-50C088B174A8}"/>
              </a:ext>
            </a:extLst>
          </p:cNvPr>
          <p:cNvSpPr txBox="1"/>
          <p:nvPr/>
        </p:nvSpPr>
        <p:spPr>
          <a:xfrm>
            <a:off x="3086381" y="1637438"/>
            <a:ext cx="4585334" cy="2308324"/>
          </a:xfrm>
          <a:prstGeom prst="rect">
            <a:avLst/>
          </a:prstGeom>
          <a:noFill/>
        </p:spPr>
        <p:txBody>
          <a:bodyPr wrap="square" rtlCol="0">
            <a:spAutoFit/>
          </a:bodyPr>
          <a:lstStyle/>
          <a:p>
            <a:pPr marL="257175" indent="-257175" defTabSz="457200">
              <a:buFont typeface="Arial" panose="020B0604020202020204" pitchFamily="34" charset="0"/>
              <a:buChar char="•"/>
            </a:pPr>
            <a:r>
              <a:rPr lang="en-US" dirty="0">
                <a:solidFill>
                  <a:prstClr val="black"/>
                </a:solidFill>
              </a:rPr>
              <a:t>The Benefit Cost Analysis was a challenge.</a:t>
            </a:r>
          </a:p>
          <a:p>
            <a:pPr marL="257175" indent="-257175" defTabSz="457200">
              <a:buFont typeface="Arial" panose="020B0604020202020204" pitchFamily="34" charset="0"/>
              <a:buChar char="•"/>
            </a:pPr>
            <a:r>
              <a:rPr lang="en-US" dirty="0">
                <a:solidFill>
                  <a:prstClr val="black"/>
                </a:solidFill>
              </a:rPr>
              <a:t>After the application had been reviewed, Blackfoot did not meet the “over 1” threshold. </a:t>
            </a:r>
          </a:p>
          <a:p>
            <a:pPr marL="257175" indent="-257175" defTabSz="457200">
              <a:buFont typeface="Arial" panose="020B0604020202020204" pitchFamily="34" charset="0"/>
              <a:buChar char="•"/>
            </a:pPr>
            <a:r>
              <a:rPr lang="en-US" dirty="0">
                <a:solidFill>
                  <a:prstClr val="black"/>
                </a:solidFill>
              </a:rPr>
              <a:t>Partnered with Tetra Tech</a:t>
            </a:r>
          </a:p>
          <a:p>
            <a:pPr marL="257175" indent="-257175" defTabSz="457200">
              <a:buFont typeface="Arial" panose="020B0604020202020204" pitchFamily="34" charset="0"/>
              <a:buChar char="•"/>
            </a:pPr>
            <a:r>
              <a:rPr lang="en-US" dirty="0">
                <a:solidFill>
                  <a:prstClr val="black"/>
                </a:solidFill>
              </a:rPr>
              <a:t>We were able to gather data and create statistical models of flooding events</a:t>
            </a:r>
          </a:p>
          <a:p>
            <a:pPr marL="257175" indent="-257175" defTabSz="457200">
              <a:buFont typeface="Arial" panose="020B0604020202020204" pitchFamily="34" charset="0"/>
              <a:buChar char="•"/>
            </a:pPr>
            <a:r>
              <a:rPr lang="en-US" dirty="0">
                <a:solidFill>
                  <a:prstClr val="black"/>
                </a:solidFill>
              </a:rPr>
              <a:t>Final BCR was 1.81</a:t>
            </a:r>
          </a:p>
        </p:txBody>
      </p:sp>
    </p:spTree>
    <p:extLst>
      <p:ext uri="{BB962C8B-B14F-4D97-AF65-F5344CB8AC3E}">
        <p14:creationId xmlns:p14="http://schemas.microsoft.com/office/powerpoint/2010/main" val="13241865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217428"/>
            <a:ext cx="852800" cy="985274"/>
          </a:xfrm>
          <a:prstGeom prst="rect">
            <a:avLst/>
          </a:prstGeom>
        </p:spPr>
      </p:pic>
      <p:sp>
        <p:nvSpPr>
          <p:cNvPr id="15" name="TextBox 14">
            <a:extLst>
              <a:ext uri="{FF2B5EF4-FFF2-40B4-BE49-F238E27FC236}">
                <a16:creationId xmlns:a16="http://schemas.microsoft.com/office/drawing/2014/main" xmlns="" id="{64587929-563C-4610-AB3C-7B7390AA1FA6}"/>
              </a:ext>
            </a:extLst>
          </p:cNvPr>
          <p:cNvSpPr txBox="1"/>
          <p:nvPr/>
        </p:nvSpPr>
        <p:spPr>
          <a:xfrm>
            <a:off x="1772420" y="315670"/>
            <a:ext cx="805769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Successes – Knife River’s Proactive approach</a:t>
            </a:r>
            <a:endParaRPr lang="en-US" sz="3000" b="1" dirty="0">
              <a:solidFill>
                <a:prstClr val="black"/>
              </a:solidFill>
            </a:endParaRPr>
          </a:p>
        </p:txBody>
      </p:sp>
      <p:pic>
        <p:nvPicPr>
          <p:cNvPr id="2" name="Picture 1">
            <a:extLst>
              <a:ext uri="{FF2B5EF4-FFF2-40B4-BE49-F238E27FC236}">
                <a16:creationId xmlns:a16="http://schemas.microsoft.com/office/drawing/2014/main" xmlns="" id="{2FCCA76E-5CD9-4561-9A23-8B9FF8DD5827}"/>
              </a:ext>
            </a:extLst>
          </p:cNvPr>
          <p:cNvPicPr>
            <a:picLocks noChangeAspect="1"/>
          </p:cNvPicPr>
          <p:nvPr/>
        </p:nvPicPr>
        <p:blipFill>
          <a:blip r:embed="rId3"/>
          <a:stretch>
            <a:fillRect/>
          </a:stretch>
        </p:blipFill>
        <p:spPr>
          <a:xfrm>
            <a:off x="2851600" y="1314288"/>
            <a:ext cx="5450928" cy="3643668"/>
          </a:xfrm>
          <a:prstGeom prst="rect">
            <a:avLst/>
          </a:prstGeom>
        </p:spPr>
      </p:pic>
      <p:sp>
        <p:nvSpPr>
          <p:cNvPr id="16" name="TextBox 15">
            <a:extLst>
              <a:ext uri="{FF2B5EF4-FFF2-40B4-BE49-F238E27FC236}">
                <a16:creationId xmlns:a16="http://schemas.microsoft.com/office/drawing/2014/main" xmlns="" id="{66A8298C-A266-4106-B726-126C5AE3A454}"/>
              </a:ext>
            </a:extLst>
          </p:cNvPr>
          <p:cNvSpPr txBox="1"/>
          <p:nvPr/>
        </p:nvSpPr>
        <p:spPr>
          <a:xfrm>
            <a:off x="2742674" y="5012512"/>
            <a:ext cx="5559854" cy="507831"/>
          </a:xfrm>
          <a:prstGeom prst="rect">
            <a:avLst/>
          </a:prstGeom>
          <a:noFill/>
        </p:spPr>
        <p:txBody>
          <a:bodyPr wrap="square" rtlCol="0">
            <a:spAutoFit/>
          </a:bodyPr>
          <a:lstStyle/>
          <a:p>
            <a:pPr defTabSz="457200"/>
            <a:r>
              <a:rPr lang="en-US" sz="1350" dirty="0">
                <a:solidFill>
                  <a:prstClr val="black"/>
                </a:solidFill>
              </a:rPr>
              <a:t>Storm drain line being installed near the pond – Fall 2018, resulted in no dewatering issues.  </a:t>
            </a:r>
          </a:p>
        </p:txBody>
      </p:sp>
    </p:spTree>
    <p:extLst>
      <p:ext uri="{BB962C8B-B14F-4D97-AF65-F5344CB8AC3E}">
        <p14:creationId xmlns:p14="http://schemas.microsoft.com/office/powerpoint/2010/main" val="17974548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13" name="Picture 12">
            <a:extLst>
              <a:ext uri="{FF2B5EF4-FFF2-40B4-BE49-F238E27FC236}">
                <a16:creationId xmlns:a16="http://schemas.microsoft.com/office/drawing/2014/main" xmlns="" id="{029D75F6-A9E9-4A8D-89BD-10EC67725C60}"/>
              </a:ext>
            </a:extLst>
          </p:cNvPr>
          <p:cNvPicPr>
            <a:picLocks noChangeAspect="1"/>
          </p:cNvPicPr>
          <p:nvPr/>
        </p:nvPicPr>
        <p:blipFill>
          <a:blip r:embed="rId3"/>
          <a:stretch>
            <a:fillRect/>
          </a:stretch>
        </p:blipFill>
        <p:spPr>
          <a:xfrm>
            <a:off x="3686245" y="1202032"/>
            <a:ext cx="4819510" cy="3613436"/>
          </a:xfrm>
          <a:prstGeom prst="rect">
            <a:avLst/>
          </a:prstGeom>
        </p:spPr>
      </p:pic>
      <p:sp>
        <p:nvSpPr>
          <p:cNvPr id="14" name="TextBox 13">
            <a:extLst>
              <a:ext uri="{FF2B5EF4-FFF2-40B4-BE49-F238E27FC236}">
                <a16:creationId xmlns:a16="http://schemas.microsoft.com/office/drawing/2014/main" xmlns="" id="{C5B8106A-AA3B-4DF5-9FBA-DA61AF0A7F0E}"/>
              </a:ext>
            </a:extLst>
          </p:cNvPr>
          <p:cNvSpPr txBox="1"/>
          <p:nvPr/>
        </p:nvSpPr>
        <p:spPr>
          <a:xfrm>
            <a:off x="3509183" y="4868716"/>
            <a:ext cx="4996573" cy="715581"/>
          </a:xfrm>
          <a:prstGeom prst="rect">
            <a:avLst/>
          </a:prstGeom>
          <a:noFill/>
        </p:spPr>
        <p:txBody>
          <a:bodyPr wrap="square" rtlCol="0">
            <a:spAutoFit/>
          </a:bodyPr>
          <a:lstStyle/>
          <a:p>
            <a:pPr defTabSz="457200"/>
            <a:r>
              <a:rPr lang="en-US" sz="1350" dirty="0">
                <a:solidFill>
                  <a:prstClr val="black"/>
                </a:solidFill>
              </a:rPr>
              <a:t>New manhole and drop inlets were installed as crews encountered them along the pipe route.  New sections of concrete curb and gutters were also replaced.  </a:t>
            </a:r>
          </a:p>
        </p:txBody>
      </p:sp>
      <p:sp>
        <p:nvSpPr>
          <p:cNvPr id="15" name="TextBox 14">
            <a:extLst>
              <a:ext uri="{FF2B5EF4-FFF2-40B4-BE49-F238E27FC236}">
                <a16:creationId xmlns:a16="http://schemas.microsoft.com/office/drawing/2014/main" xmlns="" id="{64587929-563C-4610-AB3C-7B7390AA1FA6}"/>
              </a:ext>
            </a:extLst>
          </p:cNvPr>
          <p:cNvSpPr txBox="1"/>
          <p:nvPr/>
        </p:nvSpPr>
        <p:spPr>
          <a:xfrm>
            <a:off x="1991038" y="369765"/>
            <a:ext cx="2099963"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Successes</a:t>
            </a:r>
          </a:p>
        </p:txBody>
      </p:sp>
    </p:spTree>
    <p:extLst>
      <p:ext uri="{BB962C8B-B14F-4D97-AF65-F5344CB8AC3E}">
        <p14:creationId xmlns:p14="http://schemas.microsoft.com/office/powerpoint/2010/main" val="6359862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9" name="Picture 8">
            <a:extLst>
              <a:ext uri="{FF2B5EF4-FFF2-40B4-BE49-F238E27FC236}">
                <a16:creationId xmlns:a16="http://schemas.microsoft.com/office/drawing/2014/main" xmlns="" id="{18DEF76F-8015-47C3-8AEB-CA3CE9D92AF7}"/>
              </a:ext>
            </a:extLst>
          </p:cNvPr>
          <p:cNvPicPr>
            <a:picLocks noChangeAspect="1"/>
          </p:cNvPicPr>
          <p:nvPr/>
        </p:nvPicPr>
        <p:blipFill>
          <a:blip r:embed="rId3"/>
          <a:stretch>
            <a:fillRect/>
          </a:stretch>
        </p:blipFill>
        <p:spPr>
          <a:xfrm>
            <a:off x="3273793" y="1053361"/>
            <a:ext cx="5055926" cy="3790690"/>
          </a:xfrm>
          <a:prstGeom prst="rect">
            <a:avLst/>
          </a:prstGeom>
        </p:spPr>
      </p:pic>
      <p:sp>
        <p:nvSpPr>
          <p:cNvPr id="11" name="TextBox 10">
            <a:extLst>
              <a:ext uri="{FF2B5EF4-FFF2-40B4-BE49-F238E27FC236}">
                <a16:creationId xmlns:a16="http://schemas.microsoft.com/office/drawing/2014/main" xmlns="" id="{557A9458-7EBD-49EB-8980-5DEBE8C0CDE7}"/>
              </a:ext>
            </a:extLst>
          </p:cNvPr>
          <p:cNvSpPr txBox="1"/>
          <p:nvPr/>
        </p:nvSpPr>
        <p:spPr>
          <a:xfrm>
            <a:off x="3273793" y="4886009"/>
            <a:ext cx="5055926" cy="809068"/>
          </a:xfrm>
          <a:prstGeom prst="rect">
            <a:avLst/>
          </a:prstGeom>
          <a:noFill/>
        </p:spPr>
        <p:txBody>
          <a:bodyPr wrap="square" rtlCol="0">
            <a:spAutoFit/>
          </a:bodyPr>
          <a:lstStyle/>
          <a:p>
            <a:pPr marR="292887" defTabSz="457200">
              <a:lnSpc>
                <a:spcPct val="115000"/>
              </a:lnSpc>
              <a:spcBef>
                <a:spcPts val="900"/>
              </a:spcBef>
              <a:spcAft>
                <a:spcPts val="750"/>
              </a:spcAft>
              <a:tabLst>
                <a:tab pos="1190595" algn="l"/>
              </a:tabLst>
            </a:pPr>
            <a:r>
              <a:rPr lang="en-US" sz="1350" dirty="0">
                <a:solidFill>
                  <a:prstClr val="black"/>
                </a:solidFill>
              </a:rPr>
              <a:t>New sections of sewer service piping was installed as Knife River crews passed them during the storm drain line installation. New lines were checked for slope and fit as they were being installed. </a:t>
            </a:r>
          </a:p>
        </p:txBody>
      </p:sp>
      <p:sp>
        <p:nvSpPr>
          <p:cNvPr id="12" name="TextBox 11">
            <a:extLst>
              <a:ext uri="{FF2B5EF4-FFF2-40B4-BE49-F238E27FC236}">
                <a16:creationId xmlns:a16="http://schemas.microsoft.com/office/drawing/2014/main" xmlns="" id="{81F51D20-4808-4B54-B928-958F027B97C8}"/>
              </a:ext>
            </a:extLst>
          </p:cNvPr>
          <p:cNvSpPr txBox="1"/>
          <p:nvPr/>
        </p:nvSpPr>
        <p:spPr>
          <a:xfrm>
            <a:off x="1801619" y="315670"/>
            <a:ext cx="2099963"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Successes</a:t>
            </a:r>
          </a:p>
        </p:txBody>
      </p:sp>
    </p:spTree>
    <p:extLst>
      <p:ext uri="{BB962C8B-B14F-4D97-AF65-F5344CB8AC3E}">
        <p14:creationId xmlns:p14="http://schemas.microsoft.com/office/powerpoint/2010/main" val="25940622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pic>
        <p:nvPicPr>
          <p:cNvPr id="12" name="Picture 11">
            <a:extLst>
              <a:ext uri="{FF2B5EF4-FFF2-40B4-BE49-F238E27FC236}">
                <a16:creationId xmlns:a16="http://schemas.microsoft.com/office/drawing/2014/main" xmlns="" id="{DBC3171C-2D44-4978-9484-2A87375ACE53}"/>
              </a:ext>
            </a:extLst>
          </p:cNvPr>
          <p:cNvPicPr>
            <a:picLocks noChangeAspect="1"/>
          </p:cNvPicPr>
          <p:nvPr/>
        </p:nvPicPr>
        <p:blipFill>
          <a:blip r:embed="rId3"/>
          <a:stretch>
            <a:fillRect/>
          </a:stretch>
        </p:blipFill>
        <p:spPr>
          <a:xfrm>
            <a:off x="2628945" y="786605"/>
            <a:ext cx="3004064" cy="4000847"/>
          </a:xfrm>
          <a:prstGeom prst="rect">
            <a:avLst/>
          </a:prstGeom>
        </p:spPr>
      </p:pic>
      <p:pic>
        <p:nvPicPr>
          <p:cNvPr id="13" name="Picture 12">
            <a:extLst>
              <a:ext uri="{FF2B5EF4-FFF2-40B4-BE49-F238E27FC236}">
                <a16:creationId xmlns:a16="http://schemas.microsoft.com/office/drawing/2014/main" xmlns="" id="{1CFD94C7-2D77-439A-A353-E077214D97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9152" y="786606"/>
            <a:ext cx="3000635" cy="4000847"/>
          </a:xfrm>
          <a:prstGeom prst="rect">
            <a:avLst/>
          </a:prstGeom>
        </p:spPr>
      </p:pic>
      <p:sp>
        <p:nvSpPr>
          <p:cNvPr id="14" name="TextBox 13">
            <a:extLst>
              <a:ext uri="{FF2B5EF4-FFF2-40B4-BE49-F238E27FC236}">
                <a16:creationId xmlns:a16="http://schemas.microsoft.com/office/drawing/2014/main" xmlns="" id="{6170BD11-5101-4016-8E20-74731E45CFF5}"/>
              </a:ext>
            </a:extLst>
          </p:cNvPr>
          <p:cNvSpPr txBox="1"/>
          <p:nvPr/>
        </p:nvSpPr>
        <p:spPr>
          <a:xfrm>
            <a:off x="2628946" y="4917524"/>
            <a:ext cx="6722747" cy="570156"/>
          </a:xfrm>
          <a:prstGeom prst="rect">
            <a:avLst/>
          </a:prstGeom>
          <a:noFill/>
        </p:spPr>
        <p:txBody>
          <a:bodyPr wrap="square" rtlCol="0">
            <a:spAutoFit/>
          </a:bodyPr>
          <a:lstStyle/>
          <a:p>
            <a:pPr marR="292887" defTabSz="457200">
              <a:lnSpc>
                <a:spcPct val="115000"/>
              </a:lnSpc>
              <a:spcBef>
                <a:spcPts val="900"/>
              </a:spcBef>
              <a:spcAft>
                <a:spcPts val="750"/>
              </a:spcAft>
              <a:tabLst>
                <a:tab pos="1190595" algn="l"/>
              </a:tabLst>
            </a:pPr>
            <a:r>
              <a:rPr lang="en-US" sz="1350" dirty="0">
                <a:solidFill>
                  <a:prstClr val="black"/>
                </a:solidFill>
              </a:rPr>
              <a:t>The City, JUB, and Knife River worked together to repair the break and resume construction.</a:t>
            </a:r>
          </a:p>
        </p:txBody>
      </p:sp>
      <p:sp>
        <p:nvSpPr>
          <p:cNvPr id="11" name="TextBox 10">
            <a:extLst>
              <a:ext uri="{FF2B5EF4-FFF2-40B4-BE49-F238E27FC236}">
                <a16:creationId xmlns:a16="http://schemas.microsoft.com/office/drawing/2014/main" xmlns="" id="{E926E135-88AF-4608-8C37-4C04771B3AEA}"/>
              </a:ext>
            </a:extLst>
          </p:cNvPr>
          <p:cNvSpPr txBox="1"/>
          <p:nvPr/>
        </p:nvSpPr>
        <p:spPr>
          <a:xfrm>
            <a:off x="2031015" y="279597"/>
            <a:ext cx="2099963"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Success?</a:t>
            </a:r>
          </a:p>
        </p:txBody>
      </p:sp>
    </p:spTree>
    <p:extLst>
      <p:ext uri="{BB962C8B-B14F-4D97-AF65-F5344CB8AC3E}">
        <p14:creationId xmlns:p14="http://schemas.microsoft.com/office/powerpoint/2010/main" val="8335049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1809680" y="543777"/>
            <a:ext cx="599663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Project Outcomes</a:t>
            </a:r>
            <a:endParaRPr lang="en-US" sz="3000" b="1" dirty="0">
              <a:solidFill>
                <a:prstClr val="black"/>
              </a:solidFill>
            </a:endParaRPr>
          </a:p>
        </p:txBody>
      </p:sp>
      <p:sp>
        <p:nvSpPr>
          <p:cNvPr id="11" name="TextBox 10">
            <a:extLst>
              <a:ext uri="{FF2B5EF4-FFF2-40B4-BE49-F238E27FC236}">
                <a16:creationId xmlns:a16="http://schemas.microsoft.com/office/drawing/2014/main" xmlns="" id="{172F1331-BB05-4B17-BAB9-6C1318557E37}"/>
              </a:ext>
            </a:extLst>
          </p:cNvPr>
          <p:cNvSpPr txBox="1"/>
          <p:nvPr/>
        </p:nvSpPr>
        <p:spPr>
          <a:xfrm>
            <a:off x="1935997" y="1273421"/>
            <a:ext cx="7570468" cy="3416320"/>
          </a:xfrm>
          <a:prstGeom prst="rect">
            <a:avLst/>
          </a:prstGeom>
          <a:noFill/>
        </p:spPr>
        <p:txBody>
          <a:bodyPr wrap="square" rtlCol="0">
            <a:spAutoFit/>
          </a:bodyPr>
          <a:lstStyle/>
          <a:p>
            <a:pPr marL="257175" indent="-257175" defTabSz="457200">
              <a:buFont typeface="Arial" panose="020B0604020202020204" pitchFamily="34" charset="0"/>
              <a:buChar char="•"/>
            </a:pPr>
            <a:r>
              <a:rPr lang="en-US" dirty="0">
                <a:solidFill>
                  <a:prstClr val="black"/>
                </a:solidFill>
                <a:cs typeface="Calibri" panose="020F0502020204030204" pitchFamily="34" charset="0"/>
              </a:rPr>
              <a:t>Project benefited commercial and residential entities, city streets, and parking lots</a:t>
            </a:r>
          </a:p>
          <a:p>
            <a:pPr marL="257175" indent="-257175" defTabSz="457200">
              <a:buFont typeface="Arial" panose="020B0604020202020204" pitchFamily="34" charset="0"/>
              <a:buChar char="•"/>
            </a:pPr>
            <a:r>
              <a:rPr lang="en-US" dirty="0">
                <a:solidFill>
                  <a:prstClr val="black"/>
                </a:solidFill>
                <a:cs typeface="Calibri" panose="020F0502020204030204" pitchFamily="34" charset="0"/>
              </a:rPr>
              <a:t>There were only 5 change orders.</a:t>
            </a:r>
          </a:p>
          <a:p>
            <a:pPr marL="257175" indent="-257175" defTabSz="457200">
              <a:buFont typeface="Arial" panose="020B0604020202020204" pitchFamily="34" charset="0"/>
              <a:buChar char="•"/>
            </a:pPr>
            <a:r>
              <a:rPr lang="en-US" dirty="0">
                <a:solidFill>
                  <a:prstClr val="black"/>
                </a:solidFill>
                <a:cs typeface="Calibri" panose="020F0502020204030204" pitchFamily="34" charset="0"/>
              </a:rPr>
              <a:t>In spite of challenges with aged infrastructure, high traffic, unknown underground utilities, etc., change orders that were not owner-initiated were less than 2% of the project cost.</a:t>
            </a:r>
          </a:p>
          <a:p>
            <a:pPr marL="257175" indent="-257175" defTabSz="457200">
              <a:buFont typeface="Arial" panose="020B0604020202020204" pitchFamily="34" charset="0"/>
              <a:buChar char="•"/>
            </a:pPr>
            <a:r>
              <a:rPr lang="en-US" dirty="0">
                <a:solidFill>
                  <a:prstClr val="black"/>
                </a:solidFill>
                <a:cs typeface="Calibri" panose="020F0502020204030204" pitchFamily="34" charset="0"/>
              </a:rPr>
              <a:t>Performance period was 8/23/2017 to 11/30/2019. Project was started on October 4, 2018 and ended on September 4, 2019.</a:t>
            </a:r>
          </a:p>
          <a:p>
            <a:pPr marL="257175" indent="-257175" defTabSz="457200">
              <a:buFont typeface="Arial" panose="020B0604020202020204" pitchFamily="34" charset="0"/>
              <a:buChar char="•"/>
            </a:pPr>
            <a:r>
              <a:rPr lang="en-US" dirty="0">
                <a:solidFill>
                  <a:prstClr val="black"/>
                </a:solidFill>
                <a:cs typeface="Calibri" panose="020F0502020204030204" pitchFamily="34" charset="0"/>
              </a:rPr>
              <a:t>The project is estimated to protect 960 people, 214 properties, and 2.2 miles of roadway and storm drain lines. </a:t>
            </a:r>
          </a:p>
          <a:p>
            <a:pPr marL="257175" indent="-257175" defTabSz="457200">
              <a:buFont typeface="Arial" panose="020B0604020202020204" pitchFamily="34" charset="0"/>
              <a:buChar char="•"/>
            </a:pPr>
            <a:r>
              <a:rPr lang="en-US" dirty="0">
                <a:solidFill>
                  <a:prstClr val="black"/>
                </a:solidFill>
                <a:cs typeface="Calibri" panose="020F0502020204030204" pitchFamily="34" charset="0"/>
              </a:rPr>
              <a:t>The project has not fixed all of the City’s flooding issues and future phases will be needed, but we have started down a path.  </a:t>
            </a:r>
          </a:p>
        </p:txBody>
      </p:sp>
    </p:spTree>
    <p:extLst>
      <p:ext uri="{BB962C8B-B14F-4D97-AF65-F5344CB8AC3E}">
        <p14:creationId xmlns:p14="http://schemas.microsoft.com/office/powerpoint/2010/main" val="605812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3265" y="5195613"/>
            <a:ext cx="852800" cy="985274"/>
          </a:xfrm>
          <a:prstGeom prst="rect">
            <a:avLst/>
          </a:prstGeom>
        </p:spPr>
      </p:pic>
      <p:sp>
        <p:nvSpPr>
          <p:cNvPr id="9" name="TextBox 8">
            <a:extLst>
              <a:ext uri="{FF2B5EF4-FFF2-40B4-BE49-F238E27FC236}">
                <a16:creationId xmlns:a16="http://schemas.microsoft.com/office/drawing/2014/main" xmlns="" id="{CD5E0B67-F7A9-4A1A-919E-8F3546E4C9CC}"/>
              </a:ext>
            </a:extLst>
          </p:cNvPr>
          <p:cNvSpPr txBox="1"/>
          <p:nvPr/>
        </p:nvSpPr>
        <p:spPr>
          <a:xfrm>
            <a:off x="2634694" y="1718181"/>
            <a:ext cx="5996631" cy="2308324"/>
          </a:xfrm>
          <a:prstGeom prst="rect">
            <a:avLst/>
          </a:prstGeom>
          <a:noFill/>
        </p:spPr>
        <p:txBody>
          <a:bodyPr wrap="square" rtlCol="0">
            <a:spAutoFit/>
          </a:bodyPr>
          <a:lstStyle/>
          <a:p>
            <a:pPr defTabSz="457200"/>
            <a:r>
              <a:rPr lang="en-US" sz="7200" b="1" dirty="0">
                <a:solidFill>
                  <a:prstClr val="black"/>
                </a:solidFill>
                <a:cs typeface="Calibri" panose="020F0502020204030204" pitchFamily="34" charset="0"/>
              </a:rPr>
              <a:t>The Takeaways…</a:t>
            </a:r>
            <a:endParaRPr lang="en-US" sz="7200" b="1" dirty="0">
              <a:solidFill>
                <a:prstClr val="black"/>
              </a:solidFill>
            </a:endParaRPr>
          </a:p>
        </p:txBody>
      </p:sp>
    </p:spTree>
    <p:extLst>
      <p:ext uri="{BB962C8B-B14F-4D97-AF65-F5344CB8AC3E}">
        <p14:creationId xmlns:p14="http://schemas.microsoft.com/office/powerpoint/2010/main" val="5814304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3265" y="5195613"/>
            <a:ext cx="852800" cy="985274"/>
          </a:xfrm>
          <a:prstGeom prst="rect">
            <a:avLst/>
          </a:prstGeom>
        </p:spPr>
      </p:pic>
      <p:pic>
        <p:nvPicPr>
          <p:cNvPr id="6" name="Picture 5">
            <a:extLst>
              <a:ext uri="{FF2B5EF4-FFF2-40B4-BE49-F238E27FC236}">
                <a16:creationId xmlns:a16="http://schemas.microsoft.com/office/drawing/2014/main" xmlns="" id="{45991F97-231F-4042-8E60-395175002E04}"/>
              </a:ext>
            </a:extLst>
          </p:cNvPr>
          <p:cNvPicPr>
            <a:picLocks noChangeAspect="1"/>
          </p:cNvPicPr>
          <p:nvPr/>
        </p:nvPicPr>
        <p:blipFill>
          <a:blip r:embed="rId3"/>
          <a:stretch>
            <a:fillRect/>
          </a:stretch>
        </p:blipFill>
        <p:spPr>
          <a:xfrm>
            <a:off x="1524000" y="623613"/>
            <a:ext cx="9144000" cy="4572000"/>
          </a:xfrm>
          <a:prstGeom prst="rect">
            <a:avLst/>
          </a:prstGeom>
        </p:spPr>
      </p:pic>
      <p:sp>
        <p:nvSpPr>
          <p:cNvPr id="7" name="TextBox 6">
            <a:extLst>
              <a:ext uri="{FF2B5EF4-FFF2-40B4-BE49-F238E27FC236}">
                <a16:creationId xmlns:a16="http://schemas.microsoft.com/office/drawing/2014/main" xmlns="" id="{C0E69301-1DFA-4331-AC04-7751B72151B4}"/>
              </a:ext>
            </a:extLst>
          </p:cNvPr>
          <p:cNvSpPr txBox="1"/>
          <p:nvPr/>
        </p:nvSpPr>
        <p:spPr>
          <a:xfrm>
            <a:off x="2700015" y="69615"/>
            <a:ext cx="7449651"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Wastewater Improvements Phase II: $14M</a:t>
            </a:r>
            <a:endParaRPr lang="en-US" sz="3000" b="1" dirty="0">
              <a:solidFill>
                <a:prstClr val="black"/>
              </a:solidFill>
            </a:endParaRPr>
          </a:p>
        </p:txBody>
      </p:sp>
    </p:spTree>
    <p:extLst>
      <p:ext uri="{BB962C8B-B14F-4D97-AF65-F5344CB8AC3E}">
        <p14:creationId xmlns:p14="http://schemas.microsoft.com/office/powerpoint/2010/main" val="42217486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B08B4B63-3157-4806-9E52-6AE9AA543946}"/>
              </a:ext>
            </a:extLst>
          </p:cNvPr>
          <p:cNvCxnSpPr>
            <a:cxnSpLocks/>
          </p:cNvCxnSpPr>
          <p:nvPr/>
        </p:nvCxnSpPr>
        <p:spPr>
          <a:xfrm>
            <a:off x="1615935" y="5690791"/>
            <a:ext cx="80341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51445548-6BBD-40EA-8AB8-B8022FD7DF1A}"/>
              </a:ext>
            </a:extLst>
          </p:cNvPr>
          <p:cNvSpPr txBox="1"/>
          <p:nvPr/>
        </p:nvSpPr>
        <p:spPr>
          <a:xfrm>
            <a:off x="1595589" y="5688250"/>
            <a:ext cx="2512025" cy="300082"/>
          </a:xfrm>
          <a:prstGeom prst="rect">
            <a:avLst/>
          </a:prstGeom>
          <a:noFill/>
        </p:spPr>
        <p:txBody>
          <a:bodyPr wrap="square" rtlCol="0">
            <a:spAutoFit/>
          </a:bodyPr>
          <a:lstStyle/>
          <a:p>
            <a:pPr defTabSz="457200"/>
            <a:r>
              <a:rPr lang="en-US" sz="1350" dirty="0">
                <a:solidFill>
                  <a:prstClr val="black"/>
                </a:solidFill>
                <a:latin typeface="Copperplate Gothic Light" panose="020E0507020206020404" pitchFamily="34" charset="0"/>
              </a:rPr>
              <a:t>City of Blackfoot</a:t>
            </a:r>
          </a:p>
        </p:txBody>
      </p:sp>
      <p:pic>
        <p:nvPicPr>
          <p:cNvPr id="3" name="Picture 2">
            <a:extLst>
              <a:ext uri="{FF2B5EF4-FFF2-40B4-BE49-F238E27FC236}">
                <a16:creationId xmlns:a16="http://schemas.microsoft.com/office/drawing/2014/main" xmlns="" id="{ECE86B82-B023-4446-B3D3-2627A05BA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3612" y="5195613"/>
            <a:ext cx="852800" cy="985274"/>
          </a:xfrm>
          <a:prstGeom prst="rect">
            <a:avLst/>
          </a:prstGeom>
        </p:spPr>
      </p:pic>
      <p:sp>
        <p:nvSpPr>
          <p:cNvPr id="7" name="TextBox 6">
            <a:extLst>
              <a:ext uri="{FF2B5EF4-FFF2-40B4-BE49-F238E27FC236}">
                <a16:creationId xmlns:a16="http://schemas.microsoft.com/office/drawing/2014/main" xmlns="" id="{1B2E5F41-1163-42AF-BA3F-6C30A105F243}"/>
              </a:ext>
            </a:extLst>
          </p:cNvPr>
          <p:cNvSpPr txBox="1"/>
          <p:nvPr/>
        </p:nvSpPr>
        <p:spPr>
          <a:xfrm>
            <a:off x="2224876" y="443355"/>
            <a:ext cx="7742249" cy="553998"/>
          </a:xfrm>
          <a:prstGeom prst="rect">
            <a:avLst/>
          </a:prstGeom>
          <a:noFill/>
        </p:spPr>
        <p:txBody>
          <a:bodyPr wrap="square" rtlCol="0">
            <a:spAutoFit/>
          </a:bodyPr>
          <a:lstStyle/>
          <a:p>
            <a:pPr defTabSz="457200"/>
            <a:r>
              <a:rPr lang="en-US" sz="3000" b="1" dirty="0">
                <a:solidFill>
                  <a:prstClr val="black"/>
                </a:solidFill>
                <a:cs typeface="Calibri" panose="020F0502020204030204" pitchFamily="34" charset="0"/>
              </a:rPr>
              <a:t>West Bridge Street Bridge Replacement: $12M</a:t>
            </a:r>
            <a:endParaRPr lang="en-US" sz="3000" b="1" dirty="0">
              <a:solidFill>
                <a:prstClr val="black"/>
              </a:solidFill>
            </a:endParaRPr>
          </a:p>
        </p:txBody>
      </p:sp>
      <p:pic>
        <p:nvPicPr>
          <p:cNvPr id="9" name="Picture 6" descr="Image result for itd logo">
            <a:extLst>
              <a:ext uri="{FF2B5EF4-FFF2-40B4-BE49-F238E27FC236}">
                <a16:creationId xmlns:a16="http://schemas.microsoft.com/office/drawing/2014/main" xmlns="" id="{C5EB996E-6CDD-49DE-B9B9-0397555B23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7575" y="1225420"/>
            <a:ext cx="1254773" cy="15012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Brand Unification\Logos\Idaho Commerce Logo\Blue\New-Idaho-Commerce-Logo.jpg">
            <a:extLst>
              <a:ext uri="{FF2B5EF4-FFF2-40B4-BE49-F238E27FC236}">
                <a16:creationId xmlns:a16="http://schemas.microsoft.com/office/drawing/2014/main" xmlns="" id="{FEB96A9F-3FB4-46A7-887A-D044358899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257" t="28718" r="14616" b="27051"/>
          <a:stretch/>
        </p:blipFill>
        <p:spPr bwMode="auto">
          <a:xfrm>
            <a:off x="1911693" y="2746751"/>
            <a:ext cx="1706820" cy="1076727"/>
          </a:xfrm>
          <a:prstGeom prst="rect">
            <a:avLst/>
          </a:prstGeom>
          <a:noFill/>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xmlns="" id="{8A2838CC-326F-4BF6-B3B2-899122DF43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0847" y="4359900"/>
            <a:ext cx="1053419" cy="1217056"/>
          </a:xfrm>
          <a:prstGeom prst="rect">
            <a:avLst/>
          </a:prstGeom>
        </p:spPr>
      </p:pic>
      <p:pic>
        <p:nvPicPr>
          <p:cNvPr id="12" name="Picture 11">
            <a:extLst>
              <a:ext uri="{FF2B5EF4-FFF2-40B4-BE49-F238E27FC236}">
                <a16:creationId xmlns:a16="http://schemas.microsoft.com/office/drawing/2014/main" xmlns="" id="{A6FF1294-1318-4BD0-9983-5756FB3BFC0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21799" y="3874596"/>
            <a:ext cx="1314052" cy="1150197"/>
          </a:xfrm>
          <a:prstGeom prst="rect">
            <a:avLst/>
          </a:prstGeom>
        </p:spPr>
      </p:pic>
      <p:pic>
        <p:nvPicPr>
          <p:cNvPr id="4" name="Picture 3">
            <a:extLst>
              <a:ext uri="{FF2B5EF4-FFF2-40B4-BE49-F238E27FC236}">
                <a16:creationId xmlns:a16="http://schemas.microsoft.com/office/drawing/2014/main" xmlns="" id="{D2D0D0F7-9119-486E-B701-617C6B77183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07200" y="1715541"/>
            <a:ext cx="1887656" cy="947260"/>
          </a:xfrm>
          <a:prstGeom prst="rect">
            <a:avLst/>
          </a:prstGeom>
        </p:spPr>
      </p:pic>
      <p:pic>
        <p:nvPicPr>
          <p:cNvPr id="14" name="Picture 13">
            <a:extLst>
              <a:ext uri="{FF2B5EF4-FFF2-40B4-BE49-F238E27FC236}">
                <a16:creationId xmlns:a16="http://schemas.microsoft.com/office/drawing/2014/main" xmlns="" id="{F662BD32-E4E8-4FBD-99F1-3E4BB73D36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51411" y="2615977"/>
            <a:ext cx="2143125" cy="1428750"/>
          </a:xfrm>
          <a:prstGeom prst="rect">
            <a:avLst/>
          </a:prstGeom>
        </p:spPr>
      </p:pic>
      <p:pic>
        <p:nvPicPr>
          <p:cNvPr id="16" name="Picture 15">
            <a:extLst>
              <a:ext uri="{FF2B5EF4-FFF2-40B4-BE49-F238E27FC236}">
                <a16:creationId xmlns:a16="http://schemas.microsoft.com/office/drawing/2014/main" xmlns="" id="{6A963CB6-89A7-4100-9604-6133F896453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7784" y="1541515"/>
            <a:ext cx="1230540" cy="1076723"/>
          </a:xfrm>
          <a:prstGeom prst="rect">
            <a:avLst/>
          </a:prstGeom>
        </p:spPr>
      </p:pic>
      <p:pic>
        <p:nvPicPr>
          <p:cNvPr id="20" name="Picture 19">
            <a:extLst>
              <a:ext uri="{FF2B5EF4-FFF2-40B4-BE49-F238E27FC236}">
                <a16:creationId xmlns:a16="http://schemas.microsoft.com/office/drawing/2014/main" xmlns="" id="{07A8073B-6D87-4880-B410-58A71BAA31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32377" y="3874595"/>
            <a:ext cx="2143125" cy="1386728"/>
          </a:xfrm>
          <a:prstGeom prst="rect">
            <a:avLst/>
          </a:prstGeom>
        </p:spPr>
      </p:pic>
    </p:spTree>
    <p:extLst>
      <p:ext uri="{BB962C8B-B14F-4D97-AF65-F5344CB8AC3E}">
        <p14:creationId xmlns:p14="http://schemas.microsoft.com/office/powerpoint/2010/main" val="19612799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chemeClr val="bg1"/>
                </a:solidFill>
              </a:rPr>
              <a:t>Resources</a:t>
            </a:r>
          </a:p>
        </p:txBody>
      </p:sp>
      <p:sp>
        <p:nvSpPr>
          <p:cNvPr id="3" name="Content Placeholder 2"/>
          <p:cNvSpPr>
            <a:spLocks noGrp="1"/>
          </p:cNvSpPr>
          <p:nvPr>
            <p:ph idx="1"/>
          </p:nvPr>
        </p:nvSpPr>
        <p:spPr>
          <a:xfrm>
            <a:off x="2423592" y="1268761"/>
            <a:ext cx="7787208" cy="4857403"/>
          </a:xfrm>
        </p:spPr>
        <p:txBody>
          <a:bodyPr/>
          <a:lstStyle/>
          <a:p>
            <a:r>
              <a:rPr lang="en-US" sz="2400" dirty="0"/>
              <a:t>Both Fires exhausted all available local resources of Blaine County Fire agencies and Blaine County Sheriffs Office</a:t>
            </a:r>
          </a:p>
          <a:p>
            <a:r>
              <a:rPr lang="en-US" sz="2400" dirty="0"/>
              <a:t>County-wide disaster declaration paperwork (FMAG Fire Management Assistance Grant) started early into the incidents so requests for outside resources could be utilized as needed</a:t>
            </a:r>
          </a:p>
          <a:p>
            <a:r>
              <a:rPr lang="en-US" sz="2400" dirty="0"/>
              <a:t>County and City leaders/management need to work closely with IOEM regarding disaster declaration and cost share as well as delineation of responsibilities and command structure</a:t>
            </a:r>
          </a:p>
        </p:txBody>
      </p:sp>
    </p:spTree>
    <p:extLst>
      <p:ext uri="{BB962C8B-B14F-4D97-AF65-F5344CB8AC3E}">
        <p14:creationId xmlns:p14="http://schemas.microsoft.com/office/powerpoint/2010/main" val="2176812316"/>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0323"/>
            <a:ext cx="12192000" cy="6837353"/>
          </a:xfrm>
          <a:prstGeom prst="rect">
            <a:avLst/>
          </a:prstGeom>
        </p:spPr>
      </p:pic>
    </p:spTree>
    <p:extLst>
      <p:ext uri="{BB962C8B-B14F-4D97-AF65-F5344CB8AC3E}">
        <p14:creationId xmlns:p14="http://schemas.microsoft.com/office/powerpoint/2010/main" val="37168076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088" y="0"/>
            <a:ext cx="12175823" cy="6858000"/>
          </a:xfrm>
          <a:prstGeom prst="rect">
            <a:avLst/>
          </a:prstGeom>
        </p:spPr>
      </p:pic>
    </p:spTree>
    <p:extLst>
      <p:ext uri="{BB962C8B-B14F-4D97-AF65-F5344CB8AC3E}">
        <p14:creationId xmlns:p14="http://schemas.microsoft.com/office/powerpoint/2010/main" val="23066167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2476"/>
            <a:ext cx="12192000" cy="6833048"/>
          </a:xfrm>
          <a:prstGeom prst="rect">
            <a:avLst/>
          </a:prstGeom>
        </p:spPr>
      </p:pic>
    </p:spTree>
    <p:extLst>
      <p:ext uri="{BB962C8B-B14F-4D97-AF65-F5344CB8AC3E}">
        <p14:creationId xmlns:p14="http://schemas.microsoft.com/office/powerpoint/2010/main" val="35948277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8167"/>
            <a:ext cx="12192000" cy="6841665"/>
          </a:xfrm>
          <a:prstGeom prst="rect">
            <a:avLst/>
          </a:prstGeom>
        </p:spPr>
      </p:pic>
    </p:spTree>
    <p:extLst>
      <p:ext uri="{BB962C8B-B14F-4D97-AF65-F5344CB8AC3E}">
        <p14:creationId xmlns:p14="http://schemas.microsoft.com/office/powerpoint/2010/main" val="201855513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018" y="0"/>
            <a:ext cx="12123964" cy="6858000"/>
          </a:xfrm>
          <a:prstGeom prst="rect">
            <a:avLst/>
          </a:prstGeom>
        </p:spPr>
      </p:pic>
    </p:spTree>
    <p:extLst>
      <p:ext uri="{BB962C8B-B14F-4D97-AF65-F5344CB8AC3E}">
        <p14:creationId xmlns:p14="http://schemas.microsoft.com/office/powerpoint/2010/main" val="25829687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710" y="0"/>
            <a:ext cx="12154580" cy="6858000"/>
          </a:xfrm>
          <a:prstGeom prst="rect">
            <a:avLst/>
          </a:prstGeom>
        </p:spPr>
      </p:pic>
    </p:spTree>
    <p:extLst>
      <p:ext uri="{BB962C8B-B14F-4D97-AF65-F5344CB8AC3E}">
        <p14:creationId xmlns:p14="http://schemas.microsoft.com/office/powerpoint/2010/main" val="7511083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641"/>
            <a:ext cx="12192000" cy="6852718"/>
          </a:xfrm>
          <a:prstGeom prst="rect">
            <a:avLst/>
          </a:prstGeom>
        </p:spPr>
      </p:pic>
    </p:spTree>
    <p:extLst>
      <p:ext uri="{BB962C8B-B14F-4D97-AF65-F5344CB8AC3E}">
        <p14:creationId xmlns:p14="http://schemas.microsoft.com/office/powerpoint/2010/main" val="42820055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245" y="0"/>
            <a:ext cx="12127510" cy="6858000"/>
          </a:xfrm>
          <a:prstGeom prst="rect">
            <a:avLst/>
          </a:prstGeom>
        </p:spPr>
      </p:pic>
    </p:spTree>
    <p:extLst>
      <p:ext uri="{BB962C8B-B14F-4D97-AF65-F5344CB8AC3E}">
        <p14:creationId xmlns:p14="http://schemas.microsoft.com/office/powerpoint/2010/main" val="26029322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90" y="0"/>
            <a:ext cx="12186020" cy="6858000"/>
          </a:xfrm>
          <a:prstGeom prst="rect">
            <a:avLst/>
          </a:prstGeom>
        </p:spPr>
      </p:pic>
    </p:spTree>
    <p:extLst>
      <p:ext uri="{BB962C8B-B14F-4D97-AF65-F5344CB8AC3E}">
        <p14:creationId xmlns:p14="http://schemas.microsoft.com/office/powerpoint/2010/main" val="23950194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233315"/>
            <a:ext cx="9144000" cy="3637645"/>
          </a:xfrm>
        </p:spPr>
        <p:txBody>
          <a:bodyPr>
            <a:noAutofit/>
          </a:bodyPr>
          <a:lstStyle/>
          <a:p>
            <a:pPr algn="ctr"/>
            <a:r>
              <a:rPr lang="en-US" sz="8000" dirty="0" smtClean="0"/>
              <a:t>Teton County </a:t>
            </a:r>
            <a:br>
              <a:rPr lang="en-US" sz="8000" dirty="0" smtClean="0"/>
            </a:br>
            <a:r>
              <a:rPr lang="en-US" sz="8000" dirty="0" smtClean="0"/>
              <a:t>Teton Creek Mitigation Project</a:t>
            </a:r>
            <a:endParaRPr lang="en-US" sz="8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0740" y="0"/>
            <a:ext cx="2154940" cy="19111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 y="-168301"/>
            <a:ext cx="2410433" cy="2079401"/>
          </a:xfrm>
          <a:prstGeom prst="rect">
            <a:avLst/>
          </a:prstGeom>
        </p:spPr>
      </p:pic>
    </p:spTree>
    <p:extLst>
      <p:ext uri="{BB962C8B-B14F-4D97-AF65-F5344CB8AC3E}">
        <p14:creationId xmlns:p14="http://schemas.microsoft.com/office/powerpoint/2010/main" val="2136695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defRPr/>
            </a:pPr>
            <a:r>
              <a:rPr lang="en-US" altLang="en-US" sz="4000" b="1" dirty="0">
                <a:solidFill>
                  <a:schemeClr val="accent3"/>
                </a:solidFill>
                <a:latin typeface="Arial Narrow" pitchFamily="34" charset="0"/>
              </a:rPr>
              <a:t>Community Collaboration and Support</a:t>
            </a:r>
          </a:p>
        </p:txBody>
      </p:sp>
      <p:sp>
        <p:nvSpPr>
          <p:cNvPr id="4099" name="TextBox 3"/>
          <p:cNvSpPr txBox="1">
            <a:spLocks noChangeArrowheads="1"/>
          </p:cNvSpPr>
          <p:nvPr/>
        </p:nvSpPr>
        <p:spPr bwMode="auto">
          <a:xfrm>
            <a:off x="1524001" y="1421920"/>
            <a:ext cx="385107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ltLang="en-US" sz="1600" dirty="0">
              <a:solidFill>
                <a:srgbClr val="000000"/>
              </a:solidFill>
              <a:latin typeface="Arial Narrow" panose="020B0606020202030204" pitchFamily="34" charset="0"/>
            </a:endParaRP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Strong Working Relationships</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Working Together at Every Stage</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Joint Response</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Post-Fire Recovery</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Restoration</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Planning</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Mitigation and Implementation</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Community Education</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Opportunities for Public Involvement</a:t>
            </a:r>
          </a:p>
          <a:p>
            <a:pPr marL="0" indent="0" eaLnBrk="1" fontAlgn="base" hangingPunct="1">
              <a:spcBef>
                <a:spcPct val="0"/>
              </a:spcBef>
              <a:spcAft>
                <a:spcPct val="0"/>
              </a:spcAft>
              <a:buNone/>
            </a:pPr>
            <a:endParaRPr lang="en-US" altLang="en-US" sz="1600" dirty="0">
              <a:solidFill>
                <a:srgbClr val="000000"/>
              </a:solidFill>
              <a:latin typeface="Arial Narrow" panose="020B0606020202030204" pitchFamily="34" charset="0"/>
            </a:endParaRPr>
          </a:p>
          <a:p>
            <a:pPr eaLnBrk="1" fontAlgn="base" hangingPunct="1">
              <a:spcBef>
                <a:spcPct val="0"/>
              </a:spcBef>
              <a:spcAft>
                <a:spcPct val="0"/>
              </a:spcAft>
            </a:pPr>
            <a:endParaRPr lang="en-US" altLang="en-US" sz="1600" dirty="0">
              <a:solidFill>
                <a:srgbClr val="000000"/>
              </a:solidFill>
              <a:latin typeface="Arial Narrow" panose="020B0606020202030204" pitchFamily="34" charset="0"/>
            </a:endParaRPr>
          </a:p>
        </p:txBody>
      </p:sp>
      <p:pic>
        <p:nvPicPr>
          <p:cNvPr id="410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87889" y="1628801"/>
            <a:ext cx="5111751" cy="4630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948661128"/>
      </p:ext>
    </p:extLst>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0313"/>
          </a:xfrm>
        </p:spPr>
        <p:txBody>
          <a:bodyPr/>
          <a:lstStyle/>
          <a:p>
            <a:r>
              <a:rPr lang="en-US" dirty="0" smtClean="0"/>
              <a:t>Why was it a problem?</a:t>
            </a:r>
            <a:endParaRPr lang="en-US" dirty="0"/>
          </a:p>
        </p:txBody>
      </p:sp>
      <p:sp>
        <p:nvSpPr>
          <p:cNvPr id="3" name="Content Placeholder 2"/>
          <p:cNvSpPr>
            <a:spLocks noGrp="1"/>
          </p:cNvSpPr>
          <p:nvPr>
            <p:ph idx="1"/>
          </p:nvPr>
        </p:nvSpPr>
        <p:spPr>
          <a:xfrm>
            <a:off x="1097280" y="1724628"/>
            <a:ext cx="10058400" cy="4589362"/>
          </a:xfrm>
        </p:spPr>
        <p:txBody>
          <a:bodyPr>
            <a:normAutofit/>
          </a:bodyPr>
          <a:lstStyle/>
          <a:p>
            <a:pPr>
              <a:lnSpc>
                <a:spcPct val="110000"/>
              </a:lnSpc>
            </a:pPr>
            <a:r>
              <a:rPr lang="en-US" sz="1800" dirty="0" smtClean="0"/>
              <a:t>More than 20 years of Teton Creek manipulation</a:t>
            </a:r>
          </a:p>
          <a:p>
            <a:pPr>
              <a:lnSpc>
                <a:spcPct val="110000"/>
              </a:lnSpc>
            </a:pPr>
            <a:r>
              <a:rPr lang="en-US" sz="1800" dirty="0" err="1" smtClean="0"/>
              <a:t>Headcut</a:t>
            </a:r>
            <a:r>
              <a:rPr lang="en-US" sz="1800" dirty="0" smtClean="0"/>
              <a:t> that was moving as much as 10 feet annually</a:t>
            </a:r>
          </a:p>
          <a:p>
            <a:pPr>
              <a:lnSpc>
                <a:spcPct val="110000"/>
              </a:lnSpc>
            </a:pPr>
            <a:r>
              <a:rPr lang="en-US" sz="1800" dirty="0" smtClean="0"/>
              <a:t>66 homes and 1 closed landfill immediately threatened </a:t>
            </a:r>
          </a:p>
          <a:p>
            <a:pPr>
              <a:lnSpc>
                <a:spcPct val="110000"/>
              </a:lnSpc>
            </a:pPr>
            <a:r>
              <a:rPr lang="en-US" sz="1800" dirty="0" smtClean="0"/>
              <a:t>More than 2,750 tones of sediment and dozens of trees annually swept downstream</a:t>
            </a:r>
          </a:p>
          <a:p>
            <a:pPr>
              <a:lnSpc>
                <a:spcPct val="110000"/>
              </a:lnSpc>
            </a:pPr>
            <a:r>
              <a:rPr lang="en-US" sz="1800" dirty="0" smtClean="0"/>
              <a:t>Flooding every 40 years with one occurrence of flooding downtown </a:t>
            </a:r>
            <a:r>
              <a:rPr lang="en-US" sz="1800" dirty="0" err="1" smtClean="0"/>
              <a:t>Driggs</a:t>
            </a:r>
            <a:endParaRPr lang="en-US" sz="1800" dirty="0" smtClean="0"/>
          </a:p>
          <a:p>
            <a:pPr>
              <a:lnSpc>
                <a:spcPct val="110000"/>
              </a:lnSpc>
            </a:pPr>
            <a:r>
              <a:rPr lang="en-US" sz="1800" dirty="0" smtClean="0"/>
              <a:t>No one willing to take responsibility</a:t>
            </a:r>
          </a:p>
          <a:p>
            <a:pPr>
              <a:lnSpc>
                <a:spcPct val="110000"/>
              </a:lnSpc>
            </a:pPr>
            <a:r>
              <a:rPr lang="en-US" sz="1800" dirty="0" smtClean="0"/>
              <a:t>No funding to fix it</a:t>
            </a:r>
            <a:endParaRPr lang="en-US" dirty="0" smtClean="0"/>
          </a:p>
        </p:txBody>
      </p:sp>
    </p:spTree>
    <p:extLst>
      <p:ext uri="{BB962C8B-B14F-4D97-AF65-F5344CB8AC3E}">
        <p14:creationId xmlns:p14="http://schemas.microsoft.com/office/powerpoint/2010/main" val="42616060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0313"/>
          </a:xfrm>
        </p:spPr>
        <p:txBody>
          <a:bodyPr/>
          <a:lstStyle/>
          <a:p>
            <a:r>
              <a:rPr lang="en-US" dirty="0" smtClean="0"/>
              <a:t>Why was it a problem?</a:t>
            </a:r>
            <a:endParaRPr lang="en-US" dirty="0"/>
          </a:p>
        </p:txBody>
      </p:sp>
      <p:pic>
        <p:nvPicPr>
          <p:cNvPr id="2051" name="Picture 3" descr="Alternative A Flood Path Map 5-26-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530" y="0"/>
            <a:ext cx="8917046" cy="688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Arrow 2"/>
          <p:cNvSpPr/>
          <p:nvPr/>
        </p:nvSpPr>
        <p:spPr>
          <a:xfrm rot="3100932">
            <a:off x="3743150" y="1850780"/>
            <a:ext cx="1667749" cy="89730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Previous Flood Path</a:t>
            </a:r>
            <a:r>
              <a:rPr lang="en-US" dirty="0" smtClean="0">
                <a:solidFill>
                  <a:prstClr val="white"/>
                </a:solidFill>
              </a:rPr>
              <a:t>s</a:t>
            </a:r>
            <a:endParaRPr lang="en-US" dirty="0">
              <a:solidFill>
                <a:prstClr val="white"/>
              </a:solidFill>
            </a:endParaRPr>
          </a:p>
        </p:txBody>
      </p:sp>
    </p:spTree>
    <p:extLst>
      <p:ext uri="{BB962C8B-B14F-4D97-AF65-F5344CB8AC3E}">
        <p14:creationId xmlns:p14="http://schemas.microsoft.com/office/powerpoint/2010/main" val="295648309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4041" y="38534"/>
            <a:ext cx="9049995" cy="6787497"/>
          </a:xfrm>
        </p:spPr>
      </p:pic>
    </p:spTree>
    <p:extLst>
      <p:ext uri="{BB962C8B-B14F-4D97-AF65-F5344CB8AC3E}">
        <p14:creationId xmlns:p14="http://schemas.microsoft.com/office/powerpoint/2010/main" val="265160005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0313"/>
          </a:xfrm>
        </p:spPr>
        <p:txBody>
          <a:bodyPr/>
          <a:lstStyle/>
          <a:p>
            <a:r>
              <a:rPr lang="en-US" dirty="0" smtClean="0"/>
              <a:t>Why was it a problem?</a:t>
            </a:r>
            <a:endParaRPr lang="en-US" dirty="0"/>
          </a:p>
        </p:txBody>
      </p:sp>
      <p:pic>
        <p:nvPicPr>
          <p:cNvPr id="1027" name="Picture 3" descr="Upper Section Befo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6920" y="0"/>
            <a:ext cx="8824387" cy="662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110889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0313"/>
          </a:xfrm>
        </p:spPr>
        <p:txBody>
          <a:bodyPr/>
          <a:lstStyle/>
          <a:p>
            <a:r>
              <a:rPr lang="en-US" dirty="0" smtClean="0"/>
              <a:t>Why was it a problem?</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280" y="128187"/>
            <a:ext cx="8973084" cy="6729813"/>
          </a:xfrm>
          <a:prstGeom prst="rect">
            <a:avLst/>
          </a:prstGeom>
        </p:spPr>
      </p:pic>
    </p:spTree>
    <p:extLst>
      <p:ext uri="{BB962C8B-B14F-4D97-AF65-F5344CB8AC3E}">
        <p14:creationId xmlns:p14="http://schemas.microsoft.com/office/powerpoint/2010/main" val="7357571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0313"/>
          </a:xfrm>
        </p:spPr>
        <p:txBody>
          <a:bodyPr/>
          <a:lstStyle/>
          <a:p>
            <a:r>
              <a:rPr lang="en-US" dirty="0" smtClean="0"/>
              <a:t>Why was it a problem?</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280" y="74775"/>
            <a:ext cx="9044300" cy="6783225"/>
          </a:xfrm>
          <a:prstGeom prst="rect">
            <a:avLst/>
          </a:prstGeom>
        </p:spPr>
      </p:pic>
    </p:spTree>
    <p:extLst>
      <p:ext uri="{BB962C8B-B14F-4D97-AF65-F5344CB8AC3E}">
        <p14:creationId xmlns:p14="http://schemas.microsoft.com/office/powerpoint/2010/main" val="367320852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did we fix the problem?</a:t>
            </a:r>
            <a:endParaRPr lang="en-US" dirty="0"/>
          </a:p>
        </p:txBody>
      </p:sp>
      <p:sp>
        <p:nvSpPr>
          <p:cNvPr id="3" name="Content Placeholder 2"/>
          <p:cNvSpPr>
            <a:spLocks noGrp="1"/>
          </p:cNvSpPr>
          <p:nvPr>
            <p:ph idx="1"/>
          </p:nvPr>
        </p:nvSpPr>
        <p:spPr/>
        <p:txBody>
          <a:bodyPr/>
          <a:lstStyle/>
          <a:p>
            <a:r>
              <a:rPr lang="en-US" dirty="0" smtClean="0"/>
              <a:t>5,600 linear feet of stream bank reconstructed using riffle grade control structures</a:t>
            </a:r>
          </a:p>
          <a:p>
            <a:r>
              <a:rPr lang="en-US" dirty="0" smtClean="0"/>
              <a:t>11,200 linear feet of stream bank reconstructed using </a:t>
            </a:r>
            <a:r>
              <a:rPr lang="en-US" dirty="0" err="1" smtClean="0"/>
              <a:t>rootwads</a:t>
            </a:r>
            <a:r>
              <a:rPr lang="en-US" dirty="0" smtClean="0"/>
              <a:t>, logs, native vegetation and rock</a:t>
            </a:r>
          </a:p>
          <a:p>
            <a:r>
              <a:rPr lang="en-US" dirty="0" smtClean="0"/>
              <a:t>Created an inset floodplain along the restored streambank</a:t>
            </a:r>
          </a:p>
          <a:p>
            <a:r>
              <a:rPr lang="en-US" dirty="0" smtClean="0"/>
              <a:t>Created a flood control district to maintain and improve it</a:t>
            </a:r>
          </a:p>
        </p:txBody>
      </p:sp>
    </p:spTree>
    <p:extLst>
      <p:ext uri="{BB962C8B-B14F-4D97-AF65-F5344CB8AC3E}">
        <p14:creationId xmlns:p14="http://schemas.microsoft.com/office/powerpoint/2010/main" val="17804832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Diagram of Teton Creek Project 10-28-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67" y="0"/>
            <a:ext cx="905859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10961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47775" y="365124"/>
            <a:ext cx="8656801" cy="6492601"/>
          </a:xfrm>
        </p:spPr>
      </p:pic>
    </p:spTree>
    <p:extLst>
      <p:ext uri="{BB962C8B-B14F-4D97-AF65-F5344CB8AC3E}">
        <p14:creationId xmlns:p14="http://schemas.microsoft.com/office/powerpoint/2010/main" val="31998520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57944"/>
            <a:ext cx="9057830" cy="6793373"/>
          </a:xfrm>
        </p:spPr>
      </p:pic>
    </p:spTree>
    <p:extLst>
      <p:ext uri="{BB962C8B-B14F-4D97-AF65-F5344CB8AC3E}">
        <p14:creationId xmlns:p14="http://schemas.microsoft.com/office/powerpoint/2010/main" val="2986598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1035496"/>
            <a:ext cx="8229600" cy="1143000"/>
          </a:xfrm>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11625" y="1063278"/>
            <a:ext cx="6785631" cy="4525963"/>
          </a:xfrm>
        </p:spPr>
      </p:pic>
    </p:spTree>
    <p:extLst>
      <p:ext uri="{BB962C8B-B14F-4D97-AF65-F5344CB8AC3E}">
        <p14:creationId xmlns:p14="http://schemas.microsoft.com/office/powerpoint/2010/main" val="2870074575"/>
      </p:ext>
    </p:extLst>
  </p:cSld>
  <p:clrMapOvr>
    <a:masterClrMapping/>
  </p:clrMapOvr>
  <p:transition spd="slow">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57944"/>
            <a:ext cx="9066376" cy="6799782"/>
          </a:xfrm>
        </p:spPr>
      </p:pic>
    </p:spTree>
    <p:extLst>
      <p:ext uri="{BB962C8B-B14F-4D97-AF65-F5344CB8AC3E}">
        <p14:creationId xmlns:p14="http://schemas.microsoft.com/office/powerpoint/2010/main" val="8295732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57944"/>
            <a:ext cx="8972372" cy="6729279"/>
          </a:xfrm>
        </p:spPr>
      </p:pic>
    </p:spTree>
    <p:extLst>
      <p:ext uri="{BB962C8B-B14F-4D97-AF65-F5344CB8AC3E}">
        <p14:creationId xmlns:p14="http://schemas.microsoft.com/office/powerpoint/2010/main" val="24924273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57944"/>
            <a:ext cx="9057830" cy="6793373"/>
          </a:xfrm>
        </p:spPr>
      </p:pic>
    </p:spTree>
    <p:extLst>
      <p:ext uri="{BB962C8B-B14F-4D97-AF65-F5344CB8AC3E}">
        <p14:creationId xmlns:p14="http://schemas.microsoft.com/office/powerpoint/2010/main" val="143057065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199" y="57944"/>
            <a:ext cx="9074921" cy="6806191"/>
          </a:xfrm>
        </p:spPr>
      </p:pic>
    </p:spTree>
    <p:extLst>
      <p:ext uri="{BB962C8B-B14F-4D97-AF65-F5344CB8AC3E}">
        <p14:creationId xmlns:p14="http://schemas.microsoft.com/office/powerpoint/2010/main" val="35758911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57944"/>
            <a:ext cx="9040738" cy="6780554"/>
          </a:xfrm>
        </p:spPr>
      </p:pic>
    </p:spTree>
    <p:extLst>
      <p:ext uri="{BB962C8B-B14F-4D97-AF65-F5344CB8AC3E}">
        <p14:creationId xmlns:p14="http://schemas.microsoft.com/office/powerpoint/2010/main" val="39696595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57944"/>
            <a:ext cx="9057830" cy="6793373"/>
          </a:xfrm>
        </p:spPr>
      </p:pic>
    </p:spTree>
    <p:extLst>
      <p:ext uri="{BB962C8B-B14F-4D97-AF65-F5344CB8AC3E}">
        <p14:creationId xmlns:p14="http://schemas.microsoft.com/office/powerpoint/2010/main" val="140432529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Mitigation Success Stories-</a:t>
            </a:r>
            <a:br>
              <a:rPr lang="en-US" dirty="0"/>
            </a:br>
            <a:r>
              <a:rPr lang="en-US" dirty="0" smtClean="0"/>
              <a:t>Teton </a:t>
            </a:r>
            <a:r>
              <a:rPr lang="en-US" dirty="0"/>
              <a:t>Creek</a:t>
            </a:r>
          </a:p>
        </p:txBody>
      </p:sp>
      <p:pic>
        <p:nvPicPr>
          <p:cNvPr id="3" name="Content Placeholder 2"/>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546791" y="2058195"/>
            <a:ext cx="5181600" cy="3886200"/>
          </a:xfrm>
        </p:spPr>
      </p:pic>
      <p:pic>
        <p:nvPicPr>
          <p:cNvPr id="6" name="Content Placeholder 5"/>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196286" y="2058195"/>
            <a:ext cx="5181601" cy="3886200"/>
          </a:xfrm>
        </p:spPr>
      </p:pic>
      <p:sp>
        <p:nvSpPr>
          <p:cNvPr id="8" name="TextBox 7"/>
          <p:cNvSpPr txBox="1"/>
          <p:nvPr/>
        </p:nvSpPr>
        <p:spPr>
          <a:xfrm>
            <a:off x="654021" y="6067165"/>
            <a:ext cx="10552934" cy="646331"/>
          </a:xfrm>
          <a:prstGeom prst="rect">
            <a:avLst/>
          </a:prstGeom>
          <a:noFill/>
        </p:spPr>
        <p:txBody>
          <a:bodyPr wrap="square" rtlCol="0">
            <a:spAutoFit/>
          </a:bodyPr>
          <a:lstStyle/>
          <a:p>
            <a:r>
              <a:rPr lang="en-US" dirty="0" smtClean="0">
                <a:solidFill>
                  <a:prstClr val="black"/>
                </a:solidFill>
              </a:rPr>
              <a:t>Total Project Cost $1,398,152.39 </a:t>
            </a:r>
          </a:p>
          <a:p>
            <a:r>
              <a:rPr lang="en-US" dirty="0" smtClean="0">
                <a:solidFill>
                  <a:prstClr val="black"/>
                </a:solidFill>
              </a:rPr>
              <a:t>Total Teton County Cash Match $85,000.00</a:t>
            </a:r>
            <a:endParaRPr lang="en-US" dirty="0">
              <a:solidFill>
                <a:prstClr val="black"/>
              </a:solidFill>
            </a:endParaRPr>
          </a:p>
        </p:txBody>
      </p:sp>
    </p:spTree>
    <p:extLst>
      <p:ext uri="{BB962C8B-B14F-4D97-AF65-F5344CB8AC3E}">
        <p14:creationId xmlns:p14="http://schemas.microsoft.com/office/powerpoint/2010/main" val="295031122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40313"/>
          </a:xfrm>
        </p:spPr>
        <p:txBody>
          <a:bodyPr/>
          <a:lstStyle/>
          <a:p>
            <a:r>
              <a:rPr lang="en-US" dirty="0" smtClean="0"/>
              <a:t>Your Mitigation Success Story</a:t>
            </a:r>
            <a:endParaRPr lang="en-US" dirty="0"/>
          </a:p>
        </p:txBody>
      </p:sp>
      <p:sp>
        <p:nvSpPr>
          <p:cNvPr id="3" name="Content Placeholder 2"/>
          <p:cNvSpPr>
            <a:spLocks noGrp="1"/>
          </p:cNvSpPr>
          <p:nvPr>
            <p:ph idx="1"/>
          </p:nvPr>
        </p:nvSpPr>
        <p:spPr>
          <a:xfrm>
            <a:off x="1097280" y="1240330"/>
            <a:ext cx="10058400" cy="5087074"/>
          </a:xfrm>
        </p:spPr>
        <p:txBody>
          <a:bodyPr>
            <a:normAutofit fontScale="85000" lnSpcReduction="20000"/>
          </a:bodyPr>
          <a:lstStyle/>
          <a:p>
            <a:pPr marL="0" indent="0">
              <a:lnSpc>
                <a:spcPct val="110000"/>
              </a:lnSpc>
              <a:buNone/>
            </a:pPr>
            <a:r>
              <a:rPr lang="en-US" dirty="0" smtClean="0"/>
              <a:t>  Project A</a:t>
            </a:r>
          </a:p>
          <a:p>
            <a:pPr marL="457200" lvl="1" indent="0">
              <a:lnSpc>
                <a:spcPct val="110000"/>
              </a:lnSpc>
              <a:buNone/>
            </a:pPr>
            <a:r>
              <a:rPr lang="en-US" dirty="0" smtClean="0"/>
              <a:t>Potential partner A1</a:t>
            </a:r>
          </a:p>
          <a:p>
            <a:pPr marL="457200" lvl="1" indent="0">
              <a:lnSpc>
                <a:spcPct val="110000"/>
              </a:lnSpc>
              <a:buNone/>
            </a:pPr>
            <a:r>
              <a:rPr lang="en-US" dirty="0" smtClean="0"/>
              <a:t>Potential partner A2</a:t>
            </a:r>
          </a:p>
          <a:p>
            <a:pPr marL="457200" lvl="1" indent="0">
              <a:lnSpc>
                <a:spcPct val="110000"/>
              </a:lnSpc>
              <a:buNone/>
            </a:pPr>
            <a:r>
              <a:rPr lang="en-US" dirty="0" smtClean="0"/>
              <a:t>Potential partner A3</a:t>
            </a:r>
          </a:p>
          <a:p>
            <a:pPr lvl="1">
              <a:lnSpc>
                <a:spcPct val="110000"/>
              </a:lnSpc>
            </a:pPr>
            <a:endParaRPr lang="en-US" dirty="0" smtClean="0"/>
          </a:p>
          <a:p>
            <a:pPr marL="201168" lvl="1" indent="0">
              <a:lnSpc>
                <a:spcPct val="110000"/>
              </a:lnSpc>
              <a:buNone/>
            </a:pPr>
            <a:r>
              <a:rPr lang="en-US" sz="2800" dirty="0" smtClean="0"/>
              <a:t>Project B</a:t>
            </a:r>
          </a:p>
          <a:p>
            <a:pPr marL="201168" lvl="1" indent="0">
              <a:lnSpc>
                <a:spcPct val="110000"/>
              </a:lnSpc>
              <a:buNone/>
            </a:pPr>
            <a:r>
              <a:rPr lang="en-US" dirty="0" smtClean="0"/>
              <a:t>    Potential partner B1</a:t>
            </a:r>
          </a:p>
          <a:p>
            <a:pPr marL="201168" lvl="1" indent="0">
              <a:lnSpc>
                <a:spcPct val="110000"/>
              </a:lnSpc>
              <a:buNone/>
            </a:pPr>
            <a:r>
              <a:rPr lang="en-US" dirty="0" smtClean="0"/>
              <a:t>    Potential partner B2</a:t>
            </a:r>
          </a:p>
          <a:p>
            <a:pPr marL="201168" lvl="1" indent="0">
              <a:lnSpc>
                <a:spcPct val="110000"/>
              </a:lnSpc>
              <a:buNone/>
            </a:pPr>
            <a:r>
              <a:rPr lang="en-US" dirty="0" smtClean="0"/>
              <a:t>    Potential partner B3</a:t>
            </a:r>
          </a:p>
          <a:p>
            <a:pPr marL="201168" lvl="1" indent="0">
              <a:lnSpc>
                <a:spcPct val="110000"/>
              </a:lnSpc>
              <a:buNone/>
            </a:pPr>
            <a:endParaRPr lang="en-US" dirty="0"/>
          </a:p>
          <a:p>
            <a:pPr marL="201168" lvl="1" indent="0">
              <a:lnSpc>
                <a:spcPct val="110000"/>
              </a:lnSpc>
              <a:buNone/>
            </a:pPr>
            <a:r>
              <a:rPr lang="en-US" sz="2800" dirty="0" smtClean="0"/>
              <a:t>Project C</a:t>
            </a:r>
          </a:p>
          <a:p>
            <a:pPr marL="201168" lvl="1" indent="0">
              <a:lnSpc>
                <a:spcPct val="110000"/>
              </a:lnSpc>
              <a:buNone/>
            </a:pPr>
            <a:r>
              <a:rPr lang="en-US" dirty="0" smtClean="0"/>
              <a:t>    Potential partner C1</a:t>
            </a:r>
          </a:p>
          <a:p>
            <a:pPr marL="201168" lvl="1" indent="0">
              <a:lnSpc>
                <a:spcPct val="110000"/>
              </a:lnSpc>
              <a:buNone/>
            </a:pPr>
            <a:r>
              <a:rPr lang="en-US" dirty="0" smtClean="0"/>
              <a:t>    Potential partner C2</a:t>
            </a:r>
          </a:p>
          <a:p>
            <a:pPr marL="201168" lvl="1" indent="0">
              <a:lnSpc>
                <a:spcPct val="110000"/>
              </a:lnSpc>
              <a:buNone/>
            </a:pPr>
            <a:r>
              <a:rPr lang="en-US" dirty="0" smtClean="0"/>
              <a:t>    Potential partner C3</a:t>
            </a:r>
            <a:endParaRPr lang="en-US" dirty="0"/>
          </a:p>
        </p:txBody>
      </p:sp>
    </p:spTree>
    <p:extLst>
      <p:ext uri="{BB962C8B-B14F-4D97-AF65-F5344CB8AC3E}">
        <p14:creationId xmlns:p14="http://schemas.microsoft.com/office/powerpoint/2010/main" val="3215206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Break</a:t>
            </a:r>
            <a:endParaRPr lang="en-US" b="1" dirty="0"/>
          </a:p>
        </p:txBody>
      </p:sp>
      <p:sp>
        <p:nvSpPr>
          <p:cNvPr id="3" name="Subtitle 2"/>
          <p:cNvSpPr>
            <a:spLocks noGrp="1"/>
          </p:cNvSpPr>
          <p:nvPr>
            <p:ph type="subTitle" idx="1"/>
          </p:nvPr>
        </p:nvSpPr>
        <p:spPr/>
        <p:txBody>
          <a:bodyPr/>
          <a:lstStyle/>
          <a:p>
            <a:r>
              <a:rPr lang="en-US" dirty="0" smtClean="0"/>
              <a:t>Please be back in your seats by 10:00 AM</a:t>
            </a:r>
            <a:endParaRPr lang="en-US" dirty="0"/>
          </a:p>
        </p:txBody>
      </p:sp>
    </p:spTree>
    <p:extLst>
      <p:ext uri="{BB962C8B-B14F-4D97-AF65-F5344CB8AC3E}">
        <p14:creationId xmlns:p14="http://schemas.microsoft.com/office/powerpoint/2010/main" val="41007296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22363"/>
            <a:ext cx="12191999" cy="2387600"/>
          </a:xfrm>
        </p:spPr>
        <p:txBody>
          <a:bodyPr/>
          <a:lstStyle/>
          <a:p>
            <a:r>
              <a:rPr lang="en-US" b="1" dirty="0" smtClean="0"/>
              <a:t>Speed Networking – Round Two</a:t>
            </a:r>
            <a:endParaRPr lang="en-US" b="1" dirty="0"/>
          </a:p>
        </p:txBody>
      </p:sp>
      <p:sp>
        <p:nvSpPr>
          <p:cNvPr id="3" name="Subtitle 2"/>
          <p:cNvSpPr>
            <a:spLocks noGrp="1"/>
          </p:cNvSpPr>
          <p:nvPr>
            <p:ph type="subTitle" idx="1"/>
          </p:nvPr>
        </p:nvSpPr>
        <p:spPr/>
        <p:txBody>
          <a:bodyPr/>
          <a:lstStyle/>
          <a:p>
            <a:r>
              <a:rPr lang="en-US" dirty="0" smtClean="0"/>
              <a:t>Get to know all of the Program Managers of IOEM</a:t>
            </a:r>
            <a:endParaRPr lang="en-US" dirty="0"/>
          </a:p>
        </p:txBody>
      </p:sp>
    </p:spTree>
    <p:extLst>
      <p:ext uri="{BB962C8B-B14F-4D97-AF65-F5344CB8AC3E}">
        <p14:creationId xmlns:p14="http://schemas.microsoft.com/office/powerpoint/2010/main" val="4049313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defRPr/>
            </a:pPr>
            <a:r>
              <a:rPr lang="en-US" altLang="en-US" sz="4000" b="1" dirty="0">
                <a:solidFill>
                  <a:schemeClr val="accent3"/>
                </a:solidFill>
                <a:latin typeface="Arial Narrow" pitchFamily="34" charset="0"/>
              </a:rPr>
              <a:t>Land Use Planning and Regulation</a:t>
            </a:r>
          </a:p>
        </p:txBody>
      </p:sp>
      <p:pic>
        <p:nvPicPr>
          <p:cNvPr id="512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951541" y="1992313"/>
            <a:ext cx="4645025" cy="4392612"/>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124" name="TextBox 5"/>
          <p:cNvSpPr txBox="1">
            <a:spLocks noChangeArrowheads="1"/>
          </p:cNvSpPr>
          <p:nvPr/>
        </p:nvSpPr>
        <p:spPr bwMode="auto">
          <a:xfrm>
            <a:off x="2135560" y="1628801"/>
            <a:ext cx="3384376"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1800" dirty="0">
                <a:solidFill>
                  <a:srgbClr val="000000"/>
                </a:solidFill>
                <a:latin typeface="Arial Narrow" panose="020B0606020202030204" pitchFamily="34" charset="0"/>
              </a:rPr>
              <a:t>Comprehensive Plan</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Low Density in Remote Areas</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Mountain Overlay District</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Avalanche Hazard Overlay</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Wildlife, Wetlands, and Flood Plain Overlays</a:t>
            </a:r>
          </a:p>
          <a:p>
            <a:pPr eaLnBrk="1" fontAlgn="base" hangingPunct="1">
              <a:spcBef>
                <a:spcPct val="0"/>
              </a:spcBef>
              <a:spcAft>
                <a:spcPct val="0"/>
              </a:spcAft>
            </a:pPr>
            <a:r>
              <a:rPr lang="en-US" altLang="en-US" sz="1800" dirty="0">
                <a:solidFill>
                  <a:srgbClr val="000000"/>
                </a:solidFill>
                <a:latin typeface="Arial Narrow" panose="020B0606020202030204" pitchFamily="34" charset="0"/>
              </a:rPr>
              <a:t>Setbacks</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Public lands</a:t>
            </a:r>
          </a:p>
          <a:p>
            <a:pPr lvl="1" eaLnBrk="1" fontAlgn="base" hangingPunct="1">
              <a:spcBef>
                <a:spcPct val="0"/>
              </a:spcBef>
              <a:spcAft>
                <a:spcPct val="0"/>
              </a:spcAft>
              <a:buFont typeface="Courier New" panose="02070309020205020404" pitchFamily="49" charset="0"/>
              <a:buChar char="o"/>
            </a:pPr>
            <a:r>
              <a:rPr lang="en-US" altLang="en-US" sz="1600" dirty="0">
                <a:solidFill>
                  <a:srgbClr val="000000"/>
                </a:solidFill>
                <a:latin typeface="Arial Narrow" panose="020B0606020202030204" pitchFamily="34" charset="0"/>
              </a:rPr>
              <a:t>Property lines</a:t>
            </a:r>
          </a:p>
          <a:p>
            <a:pPr eaLnBrk="1" fontAlgn="base" hangingPunct="1">
              <a:spcBef>
                <a:spcPct val="0"/>
              </a:spcBef>
              <a:spcAft>
                <a:spcPct val="0"/>
              </a:spcAft>
              <a:buFont typeface="Arial" panose="020B0604020202020204" pitchFamily="34" charset="0"/>
              <a:buChar char="•"/>
            </a:pPr>
            <a:endParaRPr lang="en-US" altLang="en-US" sz="1800" dirty="0">
              <a:solidFill>
                <a:srgbClr val="000000"/>
              </a:solidFill>
              <a:latin typeface="Arial Narrow" panose="020B0606020202030204" pitchFamily="34" charset="0"/>
            </a:endParaRPr>
          </a:p>
          <a:p>
            <a:pPr eaLnBrk="1" fontAlgn="base" hangingPunct="1">
              <a:spcBef>
                <a:spcPct val="0"/>
              </a:spcBef>
              <a:spcAft>
                <a:spcPct val="0"/>
              </a:spcAft>
            </a:pPr>
            <a:endParaRPr lang="en-US" altLang="en-US" sz="1800" dirty="0">
              <a:solidFill>
                <a:srgbClr val="000000"/>
              </a:solidFill>
              <a:latin typeface="Arial Narrow" panose="020B0606020202030204" pitchFamily="34" charset="0"/>
            </a:endParaRPr>
          </a:p>
          <a:p>
            <a:pPr eaLnBrk="1" fontAlgn="base" hangingPunct="1">
              <a:spcBef>
                <a:spcPct val="0"/>
              </a:spcBef>
              <a:spcAft>
                <a:spcPct val="0"/>
              </a:spcAft>
            </a:pPr>
            <a:endParaRPr lang="en-US" altLang="en-US" sz="1800" dirty="0">
              <a:solidFill>
                <a:srgbClr val="000000"/>
              </a:solidFill>
              <a:latin typeface="Arial Narrow" panose="020B0606020202030204" pitchFamily="34" charset="0"/>
            </a:endParaRPr>
          </a:p>
          <a:p>
            <a:pPr eaLnBrk="1" fontAlgn="base" hangingPunct="1">
              <a:spcBef>
                <a:spcPct val="0"/>
              </a:spcBef>
              <a:spcAft>
                <a:spcPct val="0"/>
              </a:spcAft>
            </a:pPr>
            <a:endParaRPr lang="en-US" altLang="en-US" sz="1800" dirty="0">
              <a:solidFill>
                <a:srgbClr val="000000"/>
              </a:solidFill>
            </a:endParaRPr>
          </a:p>
        </p:txBody>
      </p:sp>
    </p:spTree>
    <p:extLst>
      <p:ext uri="{BB962C8B-B14F-4D97-AF65-F5344CB8AC3E}">
        <p14:creationId xmlns:p14="http://schemas.microsoft.com/office/powerpoint/2010/main" val="354064544"/>
      </p:ext>
    </p:extLst>
  </p:cSld>
  <p:clrMapOvr>
    <a:masterClrMapping/>
  </p:clrMapOvr>
  <p:transition spd="slow">
    <p:push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dJ5RZeS2tUk"/>
          <p:cNvPicPr>
            <a:picLocks noGrp="1" noRot="1" noChangeAspect="1"/>
          </p:cNvPicPr>
          <p:nvPr>
            <p:ph idx="1"/>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5425877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Welcome FEMA Federal Integration Team (FIT)!</a:t>
            </a:r>
            <a:endParaRPr lang="en-US" b="1" dirty="0"/>
          </a:p>
        </p:txBody>
      </p:sp>
      <p:sp>
        <p:nvSpPr>
          <p:cNvPr id="3" name="Subtitle 2"/>
          <p:cNvSpPr>
            <a:spLocks noGrp="1"/>
          </p:cNvSpPr>
          <p:nvPr>
            <p:ph type="subTitle" idx="1"/>
          </p:nvPr>
        </p:nvSpPr>
        <p:spPr/>
        <p:txBody>
          <a:bodyPr/>
          <a:lstStyle/>
          <a:p>
            <a:r>
              <a:rPr lang="en-US" dirty="0" smtClean="0"/>
              <a:t>2019 Annual Preparedness Conference</a:t>
            </a:r>
          </a:p>
          <a:p>
            <a:r>
              <a:rPr lang="en-US" i="1" dirty="0" smtClean="0"/>
              <a:t>Keeping Idaho Communities Prepared and Resilient</a:t>
            </a:r>
            <a:endParaRPr lang="en-US" i="1" dirty="0"/>
          </a:p>
        </p:txBody>
      </p:sp>
    </p:spTree>
    <p:extLst>
      <p:ext uri="{BB962C8B-B14F-4D97-AF65-F5344CB8AC3E}">
        <p14:creationId xmlns:p14="http://schemas.microsoft.com/office/powerpoint/2010/main" val="3136985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t>Federal Partners Panel – How We Can Help Your Jurisdiction</a:t>
            </a:r>
          </a:p>
        </p:txBody>
      </p:sp>
      <p:sp>
        <p:nvSpPr>
          <p:cNvPr id="3" name="Subtitle 2"/>
          <p:cNvSpPr>
            <a:spLocks noGrp="1"/>
          </p:cNvSpPr>
          <p:nvPr>
            <p:ph type="subTitle" idx="1"/>
          </p:nvPr>
        </p:nvSpPr>
        <p:spPr>
          <a:xfrm>
            <a:off x="1524000" y="3602038"/>
            <a:ext cx="9144000" cy="3255962"/>
          </a:xfrm>
        </p:spPr>
        <p:txBody>
          <a:bodyPr>
            <a:normAutofit/>
          </a:bodyPr>
          <a:lstStyle/>
          <a:p>
            <a:r>
              <a:rPr lang="en-US" i="1" dirty="0" smtClean="0"/>
              <a:t>Moderator – Ben Roeber, Preparedness and Protection Branch Chief</a:t>
            </a:r>
          </a:p>
          <a:p>
            <a:r>
              <a:rPr lang="en-US" dirty="0" smtClean="0"/>
              <a:t>Panelist: </a:t>
            </a:r>
          </a:p>
          <a:p>
            <a:r>
              <a:rPr lang="en-US" dirty="0"/>
              <a:t>Conley Hefley – Department of Homeland Security</a:t>
            </a:r>
          </a:p>
          <a:p>
            <a:r>
              <a:rPr lang="en-US" dirty="0"/>
              <a:t>Scott </a:t>
            </a:r>
            <a:r>
              <a:rPr lang="en-US" dirty="0" err="1"/>
              <a:t>Zaffram</a:t>
            </a:r>
            <a:r>
              <a:rPr lang="en-US" dirty="0"/>
              <a:t> – Federal Emergency Management Office</a:t>
            </a:r>
          </a:p>
          <a:p>
            <a:r>
              <a:rPr lang="en-US" dirty="0"/>
              <a:t>Christian Schmidt – US Geological Survey</a:t>
            </a:r>
          </a:p>
          <a:p>
            <a:r>
              <a:rPr lang="en-US" dirty="0"/>
              <a:t>Brandon Hobbs – US Army Corps of Engineers</a:t>
            </a:r>
          </a:p>
          <a:p>
            <a:r>
              <a:rPr lang="en-US" dirty="0"/>
              <a:t>Jay </a:t>
            </a:r>
            <a:r>
              <a:rPr lang="en-US" dirty="0" err="1"/>
              <a:t>Breidenbach</a:t>
            </a:r>
            <a:r>
              <a:rPr lang="en-US" dirty="0"/>
              <a:t> – National Weather Service</a:t>
            </a:r>
          </a:p>
          <a:p>
            <a:endParaRPr lang="en-US" dirty="0"/>
          </a:p>
        </p:txBody>
      </p:sp>
    </p:spTree>
    <p:extLst>
      <p:ext uri="{BB962C8B-B14F-4D97-AF65-F5344CB8AC3E}">
        <p14:creationId xmlns:p14="http://schemas.microsoft.com/office/powerpoint/2010/main" val="38537257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t>Foreign Threats with Idaho Implications </a:t>
            </a:r>
          </a:p>
        </p:txBody>
      </p:sp>
      <p:sp>
        <p:nvSpPr>
          <p:cNvPr id="4" name="Subtitle 2"/>
          <p:cNvSpPr>
            <a:spLocks noGrp="1"/>
          </p:cNvSpPr>
          <p:nvPr>
            <p:ph type="subTitle" idx="1"/>
          </p:nvPr>
        </p:nvSpPr>
        <p:spPr/>
        <p:txBody>
          <a:bodyPr/>
          <a:lstStyle/>
          <a:p>
            <a:r>
              <a:rPr lang="en-US" i="1" dirty="0" smtClean="0"/>
              <a:t>Conley </a:t>
            </a:r>
            <a:r>
              <a:rPr lang="en-US" i="1" dirty="0"/>
              <a:t>Hefley – Rep. to Idaho, Department of Homeland Security</a:t>
            </a:r>
          </a:p>
        </p:txBody>
      </p:sp>
    </p:spTree>
    <p:extLst>
      <p:ext uri="{BB962C8B-B14F-4D97-AF65-F5344CB8AC3E}">
        <p14:creationId xmlns:p14="http://schemas.microsoft.com/office/powerpoint/2010/main" val="35252655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Break for Lunch</a:t>
            </a:r>
            <a:endParaRPr lang="en-US" b="1" dirty="0"/>
          </a:p>
        </p:txBody>
      </p:sp>
      <p:sp>
        <p:nvSpPr>
          <p:cNvPr id="3" name="Subtitle 2"/>
          <p:cNvSpPr>
            <a:spLocks noGrp="1"/>
          </p:cNvSpPr>
          <p:nvPr>
            <p:ph type="subTitle" idx="1"/>
          </p:nvPr>
        </p:nvSpPr>
        <p:spPr/>
        <p:txBody>
          <a:bodyPr/>
          <a:lstStyle/>
          <a:p>
            <a:r>
              <a:rPr lang="en-US" dirty="0" smtClean="0"/>
              <a:t>Please be back in your seats by 12:30 PM</a:t>
            </a:r>
            <a:endParaRPr lang="en-US" dirty="0"/>
          </a:p>
        </p:txBody>
      </p:sp>
    </p:spTree>
    <p:extLst>
      <p:ext uri="{BB962C8B-B14F-4D97-AF65-F5344CB8AC3E}">
        <p14:creationId xmlns:p14="http://schemas.microsoft.com/office/powerpoint/2010/main" val="19713699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Welcome FEMA Region 10 Administrator Mike O’Hare!</a:t>
            </a:r>
            <a:endParaRPr lang="en-US" b="1" dirty="0"/>
          </a:p>
        </p:txBody>
      </p:sp>
      <p:sp>
        <p:nvSpPr>
          <p:cNvPr id="3" name="Subtitle 2"/>
          <p:cNvSpPr>
            <a:spLocks noGrp="1"/>
          </p:cNvSpPr>
          <p:nvPr>
            <p:ph type="subTitle" idx="1"/>
          </p:nvPr>
        </p:nvSpPr>
        <p:spPr/>
        <p:txBody>
          <a:bodyPr/>
          <a:lstStyle/>
          <a:p>
            <a:r>
              <a:rPr lang="en-US" dirty="0" smtClean="0"/>
              <a:t>2019 Annual Preparedness Conference</a:t>
            </a:r>
          </a:p>
          <a:p>
            <a:r>
              <a:rPr lang="en-US" i="1" dirty="0" smtClean="0"/>
              <a:t>Keeping Idaho Communities Prepared and Resilient</a:t>
            </a:r>
            <a:endParaRPr lang="en-US" i="1" dirty="0"/>
          </a:p>
        </p:txBody>
      </p:sp>
    </p:spTree>
    <p:extLst>
      <p:ext uri="{BB962C8B-B14F-4D97-AF65-F5344CB8AC3E}">
        <p14:creationId xmlns:p14="http://schemas.microsoft.com/office/powerpoint/2010/main" val="31426560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t>Idaho National Laboratory – Annual Hazards Assessment</a:t>
            </a:r>
            <a:endParaRPr lang="en-US" b="1" dirty="0"/>
          </a:p>
        </p:txBody>
      </p:sp>
      <p:sp>
        <p:nvSpPr>
          <p:cNvPr id="3" name="Subtitle 2"/>
          <p:cNvSpPr>
            <a:spLocks noGrp="1"/>
          </p:cNvSpPr>
          <p:nvPr>
            <p:ph type="subTitle" idx="1"/>
          </p:nvPr>
        </p:nvSpPr>
        <p:spPr/>
        <p:txBody>
          <a:bodyPr/>
          <a:lstStyle/>
          <a:p>
            <a:r>
              <a:rPr lang="en-US" i="1" dirty="0"/>
              <a:t>Ryan </a:t>
            </a:r>
            <a:r>
              <a:rPr lang="en-US" i="1" dirty="0" err="1"/>
              <a:t>Hruska</a:t>
            </a:r>
            <a:r>
              <a:rPr lang="en-US" i="1" dirty="0"/>
              <a:t> – Senior Research Scientist INL</a:t>
            </a:r>
          </a:p>
        </p:txBody>
      </p:sp>
    </p:spTree>
    <p:extLst>
      <p:ext uri="{BB962C8B-B14F-4D97-AF65-F5344CB8AC3E}">
        <p14:creationId xmlns:p14="http://schemas.microsoft.com/office/powerpoint/2010/main" val="901098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24872"/>
            <a:ext cx="9144000" cy="2387600"/>
          </a:xfrm>
        </p:spPr>
        <p:txBody>
          <a:bodyPr>
            <a:normAutofit fontScale="90000"/>
          </a:bodyPr>
          <a:lstStyle/>
          <a:p>
            <a:r>
              <a:rPr lang="en-US" b="1" dirty="0"/>
              <a:t>Shaken Fury 2019: Enhanced Reginal Information Sharing Through State, CUSEC, DHS S &amp; T and FEMA Partnerships</a:t>
            </a:r>
          </a:p>
        </p:txBody>
      </p:sp>
      <p:sp>
        <p:nvSpPr>
          <p:cNvPr id="3" name="Subtitle 2"/>
          <p:cNvSpPr>
            <a:spLocks noGrp="1"/>
          </p:cNvSpPr>
          <p:nvPr>
            <p:ph type="subTitle" idx="1"/>
          </p:nvPr>
        </p:nvSpPr>
        <p:spPr>
          <a:xfrm>
            <a:off x="1524000" y="4195162"/>
            <a:ext cx="9144000" cy="1655762"/>
          </a:xfrm>
        </p:spPr>
        <p:txBody>
          <a:bodyPr/>
          <a:lstStyle/>
          <a:p>
            <a:r>
              <a:rPr lang="en-US" i="1" dirty="0"/>
              <a:t>Mike </a:t>
            </a:r>
            <a:r>
              <a:rPr lang="en-US" i="1" dirty="0" err="1"/>
              <a:t>Dossett</a:t>
            </a:r>
            <a:r>
              <a:rPr lang="en-US" i="1" dirty="0"/>
              <a:t> – Director, Kentucky Division of Emergency Management</a:t>
            </a:r>
          </a:p>
        </p:txBody>
      </p:sp>
    </p:spTree>
    <p:extLst>
      <p:ext uri="{BB962C8B-B14F-4D97-AF65-F5344CB8AC3E}">
        <p14:creationId xmlns:p14="http://schemas.microsoft.com/office/powerpoint/2010/main" val="500944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9" name="Rectangle 22">
            <a:extLst>
              <a:ext uri="{FF2B5EF4-FFF2-40B4-BE49-F238E27FC236}">
                <a16:creationId xmlns:a16="http://schemas.microsoft.com/office/drawing/2014/main" xmlns="" id="{71B2258F-86CA-4D4D-8270-BC05FCDEBF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 name="Picture 3">
            <a:extLst>
              <a:ext uri="{FF2B5EF4-FFF2-40B4-BE49-F238E27FC236}">
                <a16:creationId xmlns:a16="http://schemas.microsoft.com/office/drawing/2014/main" xmlns="" id="{02296AD0-83BC-8247-9485-D6B419946724}"/>
              </a:ext>
            </a:extLst>
          </p:cNvPr>
          <p:cNvPicPr>
            <a:picLocks noChangeAspect="1"/>
          </p:cNvPicPr>
          <p:nvPr/>
        </p:nvPicPr>
        <p:blipFill rotWithShape="1">
          <a:blip r:embed="rId3" cstate="email">
            <a:alphaModFix amt="50000"/>
            <a:extLst>
              <a:ext uri="{BEBA8EAE-BF5A-486C-A8C5-ECC9F3942E4B}">
                <a14:imgProps xmlns:a14="http://schemas.microsoft.com/office/drawing/2010/main">
                  <a14:imgLayer r:embed="rId4">
                    <a14:imgEffect>
                      <a14:brightnessContrast bright="19000"/>
                    </a14:imgEffect>
                  </a14:imgLayer>
                </a14:imgProps>
              </a:ex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2" name="Title 1">
            <a:extLst>
              <a:ext uri="{FF2B5EF4-FFF2-40B4-BE49-F238E27FC236}">
                <a16:creationId xmlns:a16="http://schemas.microsoft.com/office/drawing/2014/main" xmlns="" id="{EC00E06B-1C63-7841-A016-BBAB1A1FEF79}"/>
              </a:ext>
            </a:extLst>
          </p:cNvPr>
          <p:cNvSpPr>
            <a:spLocks noGrp="1"/>
          </p:cNvSpPr>
          <p:nvPr>
            <p:ph type="ctrTitle"/>
          </p:nvPr>
        </p:nvSpPr>
        <p:spPr>
          <a:xfrm>
            <a:off x="20" y="596196"/>
            <a:ext cx="12191980" cy="1324284"/>
          </a:xfrm>
        </p:spPr>
        <p:txBody>
          <a:bodyPr>
            <a:normAutofit/>
          </a:bodyPr>
          <a:lstStyle/>
          <a:p>
            <a:r>
              <a:rPr lang="en-US" b="1" dirty="0">
                <a:solidFill>
                  <a:srgbClr val="FFFFFF"/>
                </a:solidFill>
              </a:rPr>
              <a:t>Shaken Fury 2019</a:t>
            </a:r>
          </a:p>
        </p:txBody>
      </p:sp>
      <p:sp>
        <p:nvSpPr>
          <p:cNvPr id="12" name="Rectangle 11">
            <a:extLst>
              <a:ext uri="{FF2B5EF4-FFF2-40B4-BE49-F238E27FC236}">
                <a16:creationId xmlns:a16="http://schemas.microsoft.com/office/drawing/2014/main" xmlns="" id="{C2607263-7815-E146-949C-20520C5F3A37}"/>
              </a:ext>
            </a:extLst>
          </p:cNvPr>
          <p:cNvSpPr/>
          <p:nvPr/>
        </p:nvSpPr>
        <p:spPr>
          <a:xfrm>
            <a:off x="0" y="5394323"/>
            <a:ext cx="12191980" cy="146367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a:extLst>
              <a:ext uri="{FF2B5EF4-FFF2-40B4-BE49-F238E27FC236}">
                <a16:creationId xmlns:a16="http://schemas.microsoft.com/office/drawing/2014/main" xmlns="" id="{2534AD32-7715-CD45-98BC-5E00979AD67C}"/>
              </a:ext>
            </a:extLst>
          </p:cNvPr>
          <p:cNvSpPr>
            <a:spLocks noGrp="1"/>
          </p:cNvSpPr>
          <p:nvPr>
            <p:ph type="subTitle" idx="1"/>
          </p:nvPr>
        </p:nvSpPr>
        <p:spPr>
          <a:xfrm>
            <a:off x="20" y="3612204"/>
            <a:ext cx="12191960" cy="1098395"/>
          </a:xfrm>
        </p:spPr>
        <p:txBody>
          <a:bodyPr>
            <a:normAutofit/>
          </a:bodyPr>
          <a:lstStyle/>
          <a:p>
            <a:r>
              <a:rPr lang="en-US" b="1" dirty="0">
                <a:solidFill>
                  <a:srgbClr val="FFFFFF"/>
                </a:solidFill>
              </a:rPr>
              <a:t>Enhanced Regional Information Sharing </a:t>
            </a:r>
          </a:p>
          <a:p>
            <a:r>
              <a:rPr lang="en-US" b="1" dirty="0">
                <a:solidFill>
                  <a:srgbClr val="FFFFFF"/>
                </a:solidFill>
              </a:rPr>
              <a:t>Through State, CUSEC, DHS S&amp;T, and FEMA Partnerships</a:t>
            </a:r>
          </a:p>
        </p:txBody>
      </p:sp>
      <p:grpSp>
        <p:nvGrpSpPr>
          <p:cNvPr id="17" name="Group 16">
            <a:extLst>
              <a:ext uri="{FF2B5EF4-FFF2-40B4-BE49-F238E27FC236}">
                <a16:creationId xmlns:a16="http://schemas.microsoft.com/office/drawing/2014/main" xmlns="" id="{508D9AB4-97E1-ED41-9F83-E9284ED36487}"/>
              </a:ext>
            </a:extLst>
          </p:cNvPr>
          <p:cNvGrpSpPr/>
          <p:nvPr/>
        </p:nvGrpSpPr>
        <p:grpSpPr>
          <a:xfrm>
            <a:off x="1755101" y="5384670"/>
            <a:ext cx="8681777" cy="1473329"/>
            <a:chOff x="3145506" y="5400833"/>
            <a:chExt cx="8681777" cy="1473329"/>
          </a:xfrm>
        </p:grpSpPr>
        <p:pic>
          <p:nvPicPr>
            <p:cNvPr id="6" name="Picture 5">
              <a:extLst>
                <a:ext uri="{FF2B5EF4-FFF2-40B4-BE49-F238E27FC236}">
                  <a16:creationId xmlns:a16="http://schemas.microsoft.com/office/drawing/2014/main" xmlns="" id="{B5EDFED5-5510-9F49-A4C0-17670FA09F2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28374" y="5666602"/>
              <a:ext cx="2492679" cy="1057830"/>
            </a:xfrm>
            <a:prstGeom prst="rect">
              <a:avLst/>
            </a:prstGeom>
          </p:spPr>
        </p:pic>
        <p:pic>
          <p:nvPicPr>
            <p:cNvPr id="8" name="Picture 7">
              <a:extLst>
                <a:ext uri="{FF2B5EF4-FFF2-40B4-BE49-F238E27FC236}">
                  <a16:creationId xmlns:a16="http://schemas.microsoft.com/office/drawing/2014/main" xmlns="" id="{B93A1AB3-17D3-7A45-BD1E-41693AABE04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54708" y="5588790"/>
              <a:ext cx="973231" cy="973231"/>
            </a:xfrm>
            <a:prstGeom prst="rect">
              <a:avLst/>
            </a:prstGeom>
          </p:spPr>
        </p:pic>
        <p:pic>
          <p:nvPicPr>
            <p:cNvPr id="11" name="Picture 10" descr="A close up of a sign&#10;&#10;Description automatically generated">
              <a:extLst>
                <a:ext uri="{FF2B5EF4-FFF2-40B4-BE49-F238E27FC236}">
                  <a16:creationId xmlns:a16="http://schemas.microsoft.com/office/drawing/2014/main" xmlns="" id="{47D814D3-E822-5D43-864B-F86D967B191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885749" y="5735638"/>
              <a:ext cx="1941534" cy="679537"/>
            </a:xfrm>
            <a:prstGeom prst="rect">
              <a:avLst/>
            </a:prstGeom>
          </p:spPr>
        </p:pic>
        <p:pic>
          <p:nvPicPr>
            <p:cNvPr id="15" name="Picture 14" descr="A close up of a logo&#10;&#10;Description automatically generated">
              <a:extLst>
                <a:ext uri="{FF2B5EF4-FFF2-40B4-BE49-F238E27FC236}">
                  <a16:creationId xmlns:a16="http://schemas.microsoft.com/office/drawing/2014/main" xmlns="" id="{C169EC99-CDA5-8147-BE5B-B9FD0C9715C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145506" y="5400833"/>
              <a:ext cx="1908767" cy="1473329"/>
            </a:xfrm>
            <a:prstGeom prst="rect">
              <a:avLst/>
            </a:prstGeom>
          </p:spPr>
        </p:pic>
      </p:grpSp>
    </p:spTree>
    <p:extLst>
      <p:ext uri="{BB962C8B-B14F-4D97-AF65-F5344CB8AC3E}">
        <p14:creationId xmlns:p14="http://schemas.microsoft.com/office/powerpoint/2010/main" val="20521165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F963E8-A77A-054F-9774-DD24078D547C}"/>
              </a:ext>
            </a:extLst>
          </p:cNvPr>
          <p:cNvSpPr>
            <a:spLocks noGrp="1"/>
          </p:cNvSpPr>
          <p:nvPr>
            <p:ph type="title"/>
          </p:nvPr>
        </p:nvSpPr>
        <p:spPr>
          <a:xfrm>
            <a:off x="433136" y="5091762"/>
            <a:ext cx="7834193" cy="1264588"/>
          </a:xfrm>
        </p:spPr>
        <p:txBody>
          <a:bodyPr vert="horz" lIns="91440" tIns="45720" rIns="91440" bIns="45720" rtlCol="0" anchor="ctr">
            <a:normAutofit/>
          </a:bodyPr>
          <a:lstStyle/>
          <a:p>
            <a:pPr algn="r"/>
            <a:r>
              <a:rPr lang="en-US" dirty="0">
                <a:solidFill>
                  <a:schemeClr val="tx1"/>
                </a:solidFill>
              </a:rPr>
              <a:t>Exercise Overview</a:t>
            </a:r>
          </a:p>
        </p:txBody>
      </p:sp>
      <p:sp>
        <p:nvSpPr>
          <p:cNvPr id="4" name="Text Placeholder 3">
            <a:extLst>
              <a:ext uri="{FF2B5EF4-FFF2-40B4-BE49-F238E27FC236}">
                <a16:creationId xmlns:a16="http://schemas.microsoft.com/office/drawing/2014/main" xmlns="" id="{EF70919D-ADE8-814C-83B3-2F93BEBB7F65}"/>
              </a:ext>
            </a:extLst>
          </p:cNvPr>
          <p:cNvSpPr>
            <a:spLocks noGrp="1"/>
          </p:cNvSpPr>
          <p:nvPr>
            <p:ph type="body" idx="1"/>
          </p:nvPr>
        </p:nvSpPr>
        <p:spPr>
          <a:xfrm>
            <a:off x="8499107" y="5091763"/>
            <a:ext cx="2974207" cy="1264587"/>
          </a:xfrm>
        </p:spPr>
        <p:txBody>
          <a:bodyPr vert="horz" lIns="91440" tIns="45720" rIns="91440" bIns="45720" rtlCol="0" anchor="ctr">
            <a:normAutofit/>
          </a:bodyPr>
          <a:lstStyle/>
          <a:p>
            <a:r>
              <a:rPr lang="en-US" sz="2000" dirty="0">
                <a:solidFill>
                  <a:schemeClr val="tx1"/>
                </a:solidFill>
              </a:rPr>
              <a:t>With focus on CUSEC/State Objectives</a:t>
            </a:r>
          </a:p>
        </p:txBody>
      </p:sp>
      <p:pic>
        <p:nvPicPr>
          <p:cNvPr id="7" name="Picture 2">
            <a:extLst>
              <a:ext uri="{FF2B5EF4-FFF2-40B4-BE49-F238E27FC236}">
                <a16:creationId xmlns:a16="http://schemas.microsoft.com/office/drawing/2014/main" xmlns="" id="{18BE6F33-4927-484C-BE1E-F998B1E5BC7C}"/>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983" y="10"/>
            <a:ext cx="12192000" cy="457199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a:extLst>
              <a:ext uri="{FF2B5EF4-FFF2-40B4-BE49-F238E27FC236}">
                <a16:creationId xmlns:a16="http://schemas.microsoft.com/office/drawing/2014/main" xmlns="" id="{E126E481-B945-4179-BD79-05E96E9B29E1}"/>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9400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defRPr/>
            </a:pPr>
            <a:r>
              <a:rPr lang="en-US" altLang="en-US" b="1" dirty="0" smtClean="0">
                <a:solidFill>
                  <a:schemeClr val="accent3"/>
                </a:solidFill>
                <a:latin typeface="Arial Narrow" pitchFamily="34" charset="0"/>
              </a:rPr>
              <a:t>Building Regulation</a:t>
            </a:r>
          </a:p>
        </p:txBody>
      </p:sp>
      <p:pic>
        <p:nvPicPr>
          <p:cNvPr id="6147"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999656" y="1628801"/>
            <a:ext cx="6840760" cy="47529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78845415"/>
      </p:ext>
    </p:extLst>
  </p:cSld>
  <p:clrMapOvr>
    <a:masterClrMapping/>
  </p:clrMapOvr>
  <p:transition spd="slow">
    <p:push dir="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xmlns="" id="{EAA45B20-0B79-DC46-B309-07887A4008D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679"/>
          <a:stretch/>
        </p:blipFill>
        <p:spPr bwMode="auto">
          <a:xfrm>
            <a:off x="7380085" y="1287693"/>
            <a:ext cx="3973715" cy="315941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a:extLst>
              <a:ext uri="{FF2B5EF4-FFF2-40B4-BE49-F238E27FC236}">
                <a16:creationId xmlns:a16="http://schemas.microsoft.com/office/drawing/2014/main" xmlns="" id="{32C929AC-AE88-2D49-85A9-5ED93D051642}"/>
              </a:ext>
            </a:extLst>
          </p:cNvPr>
          <p:cNvSpPr>
            <a:spLocks noGrp="1"/>
          </p:cNvSpPr>
          <p:nvPr>
            <p:ph type="title"/>
          </p:nvPr>
        </p:nvSpPr>
        <p:spPr/>
        <p:txBody>
          <a:bodyPr/>
          <a:lstStyle/>
          <a:p>
            <a:r>
              <a:rPr lang="en-US" dirty="0"/>
              <a:t>Shaken Fury Exercise Overview</a:t>
            </a:r>
          </a:p>
        </p:txBody>
      </p:sp>
      <p:sp>
        <p:nvSpPr>
          <p:cNvPr id="7" name="Content Placeholder 6">
            <a:extLst>
              <a:ext uri="{FF2B5EF4-FFF2-40B4-BE49-F238E27FC236}">
                <a16:creationId xmlns:a16="http://schemas.microsoft.com/office/drawing/2014/main" xmlns="" id="{8A5514A6-3C8D-8246-A7B0-C25AF335E7D2}"/>
              </a:ext>
            </a:extLst>
          </p:cNvPr>
          <p:cNvSpPr>
            <a:spLocks noGrp="1"/>
          </p:cNvSpPr>
          <p:nvPr>
            <p:ph idx="1"/>
          </p:nvPr>
        </p:nvSpPr>
        <p:spPr>
          <a:xfrm>
            <a:off x="225919" y="1580849"/>
            <a:ext cx="6987682" cy="4594174"/>
          </a:xfrm>
          <a:prstGeom prst="flowChartAlternateProcess">
            <a:avLst/>
          </a:prstGeom>
          <a:solidFill>
            <a:schemeClr val="bg1">
              <a:alpha val="68000"/>
            </a:schemeClr>
          </a:solidFill>
        </p:spPr>
        <p:txBody>
          <a:bodyPr>
            <a:noAutofit/>
          </a:bodyPr>
          <a:lstStyle/>
          <a:p>
            <a:pPr marL="0" indent="0">
              <a:buNone/>
            </a:pPr>
            <a:r>
              <a:rPr lang="en-US" sz="2400" b="1" dirty="0"/>
              <a:t>Scenario</a:t>
            </a:r>
            <a:r>
              <a:rPr lang="en-US" sz="2400" dirty="0"/>
              <a:t>: 7.7 magnitude earthquake along the Cottonwood Grove Fault, the southwest segment of the NMSZ, near Memphis, Tennessee. Exercised whole of community response and recovery occurring from rupture to +61d post rupture.</a:t>
            </a:r>
            <a:br>
              <a:rPr lang="en-US" sz="2400" dirty="0"/>
            </a:br>
            <a:endParaRPr lang="en-US" sz="2400" dirty="0"/>
          </a:p>
          <a:p>
            <a:pPr marL="0" indent="0">
              <a:buNone/>
            </a:pPr>
            <a:r>
              <a:rPr lang="en-US" sz="2400" b="1" dirty="0"/>
              <a:t>Participants: </a:t>
            </a:r>
            <a:r>
              <a:rPr lang="en-US" sz="2400" dirty="0"/>
              <a:t>CUSEC State EMAs and local </a:t>
            </a:r>
            <a:br>
              <a:rPr lang="en-US" sz="2400" dirty="0"/>
            </a:br>
            <a:r>
              <a:rPr lang="en-US" sz="2400" dirty="0"/>
              <a:t>municipalities; Federal Dept’s and Agencies </a:t>
            </a:r>
            <a:br>
              <a:rPr lang="en-US" sz="2400" dirty="0"/>
            </a:br>
            <a:r>
              <a:rPr lang="en-US" sz="2400" dirty="0"/>
              <a:t>(FEMA Regions/HQ, DOE, USGS); DoD </a:t>
            </a:r>
            <a:br>
              <a:rPr lang="en-US" sz="2400" dirty="0"/>
            </a:br>
            <a:r>
              <a:rPr lang="en-US" sz="2400" dirty="0"/>
              <a:t>(State NG, NGB, </a:t>
            </a:r>
            <a:r>
              <a:rPr lang="en-US" sz="2400" dirty="0" err="1"/>
              <a:t>NorthCom</a:t>
            </a:r>
            <a:r>
              <a:rPr lang="en-US" sz="2400" dirty="0"/>
              <a:t>); Private Sector; </a:t>
            </a:r>
            <a:br>
              <a:rPr lang="en-US" sz="2400" dirty="0"/>
            </a:br>
            <a:r>
              <a:rPr lang="en-US" sz="2400" dirty="0"/>
              <a:t>NGOs, Critical Infrastructure and Utilities.</a:t>
            </a:r>
          </a:p>
        </p:txBody>
      </p:sp>
      <p:pic>
        <p:nvPicPr>
          <p:cNvPr id="11" name="Picture 10" descr="A close up of a map&#10;&#10;Description automatically generated">
            <a:extLst>
              <a:ext uri="{FF2B5EF4-FFF2-40B4-BE49-F238E27FC236}">
                <a16:creationId xmlns:a16="http://schemas.microsoft.com/office/drawing/2014/main" xmlns="" id="{805A519F-02F6-8B4D-8AB5-3567E6BD5B9D}"/>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356404" y="3089058"/>
            <a:ext cx="5801420" cy="3051734"/>
          </a:xfrm>
          <a:prstGeom prst="rect">
            <a:avLst/>
          </a:prstGeom>
        </p:spPr>
      </p:pic>
    </p:spTree>
    <p:extLst>
      <p:ext uri="{BB962C8B-B14F-4D97-AF65-F5344CB8AC3E}">
        <p14:creationId xmlns:p14="http://schemas.microsoft.com/office/powerpoint/2010/main" val="1774290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65521476-5009-5345-BA88-BDDBDEF8116A}"/>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063479" y="156470"/>
            <a:ext cx="2051309" cy="2281930"/>
          </a:xfrm>
          <a:prstGeom prst="rect">
            <a:avLst/>
          </a:prstGeom>
        </p:spPr>
      </p:pic>
      <p:sp>
        <p:nvSpPr>
          <p:cNvPr id="6" name="Title 5">
            <a:extLst>
              <a:ext uri="{FF2B5EF4-FFF2-40B4-BE49-F238E27FC236}">
                <a16:creationId xmlns:a16="http://schemas.microsoft.com/office/drawing/2014/main" xmlns="" id="{32C929AC-AE88-2D49-85A9-5ED93D051642}"/>
              </a:ext>
            </a:extLst>
          </p:cNvPr>
          <p:cNvSpPr>
            <a:spLocks noGrp="1"/>
          </p:cNvSpPr>
          <p:nvPr>
            <p:ph type="title"/>
          </p:nvPr>
        </p:nvSpPr>
        <p:spPr/>
        <p:txBody>
          <a:bodyPr/>
          <a:lstStyle/>
          <a:p>
            <a:r>
              <a:rPr lang="en-US" dirty="0"/>
              <a:t>Shaken Fury Exercise Overview</a:t>
            </a:r>
          </a:p>
        </p:txBody>
      </p:sp>
      <p:sp>
        <p:nvSpPr>
          <p:cNvPr id="10" name="Title 3">
            <a:extLst>
              <a:ext uri="{FF2B5EF4-FFF2-40B4-BE49-F238E27FC236}">
                <a16:creationId xmlns:a16="http://schemas.microsoft.com/office/drawing/2014/main" xmlns="" id="{512A995B-D737-874D-93EB-528732E9F0AF}"/>
              </a:ext>
            </a:extLst>
          </p:cNvPr>
          <p:cNvSpPr txBox="1">
            <a:spLocks/>
          </p:cNvSpPr>
          <p:nvPr/>
        </p:nvSpPr>
        <p:spPr>
          <a:xfrm>
            <a:off x="734290" y="1205293"/>
            <a:ext cx="7994073" cy="45093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lumMod val="50000"/>
                  </a:schemeClr>
                </a:solidFill>
                <a:latin typeface="+mj-lt"/>
                <a:ea typeface="+mj-ea"/>
                <a:cs typeface="+mj-cs"/>
              </a:defRPr>
            </a:lvl1pPr>
          </a:lstStyle>
          <a:p>
            <a:r>
              <a:rPr lang="en-US" sz="2000" b="1" dirty="0">
                <a:solidFill>
                  <a:srgbClr val="C00000"/>
                </a:solidFill>
              </a:rPr>
              <a:t>Interagency Objectives (first 4 for state/regional focus):</a:t>
            </a:r>
          </a:p>
        </p:txBody>
      </p:sp>
      <p:sp>
        <p:nvSpPr>
          <p:cNvPr id="11" name="Content Placeholder 2">
            <a:extLst>
              <a:ext uri="{FF2B5EF4-FFF2-40B4-BE49-F238E27FC236}">
                <a16:creationId xmlns:a16="http://schemas.microsoft.com/office/drawing/2014/main" xmlns="" id="{26BD163C-E693-934C-A2AD-7F9C11B8D4F6}"/>
              </a:ext>
            </a:extLst>
          </p:cNvPr>
          <p:cNvSpPr txBox="1">
            <a:spLocks/>
          </p:cNvSpPr>
          <p:nvPr/>
        </p:nvSpPr>
        <p:spPr>
          <a:xfrm>
            <a:off x="384320" y="1748787"/>
            <a:ext cx="11541904" cy="4744088"/>
          </a:xfrm>
          <a:prstGeom prst="rect">
            <a:avLst/>
          </a:prstGeom>
        </p:spPr>
        <p:txBody>
          <a:bodyPr vert="horz" lIns="0" tIns="45720" rIns="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189" indent="-457189">
              <a:buFont typeface="Arial" panose="020B0604020202020204" pitchFamily="34" charset="0"/>
              <a:buAutoNum type="arabicPeriod"/>
            </a:pPr>
            <a:r>
              <a:rPr lang="en-US" sz="1800" b="1" dirty="0">
                <a:solidFill>
                  <a:prstClr val="black">
                    <a:lumMod val="75000"/>
                    <a:lumOff val="25000"/>
                  </a:prstClr>
                </a:solidFill>
                <a:cs typeface="Calibri"/>
              </a:rPr>
              <a:t>Establish enhanced information sharing practices across the whole community to improve </a:t>
            </a:r>
            <a:br>
              <a:rPr lang="en-US" sz="1800" b="1" dirty="0">
                <a:solidFill>
                  <a:prstClr val="black">
                    <a:lumMod val="75000"/>
                    <a:lumOff val="25000"/>
                  </a:prstClr>
                </a:solidFill>
                <a:cs typeface="Calibri"/>
              </a:rPr>
            </a:br>
            <a:r>
              <a:rPr lang="en-US" sz="1800" b="1" dirty="0">
                <a:solidFill>
                  <a:prstClr val="black">
                    <a:lumMod val="75000"/>
                    <a:lumOff val="25000"/>
                  </a:prstClr>
                </a:solidFill>
                <a:cs typeface="Calibri"/>
              </a:rPr>
              <a:t>preparedness, response, recovery, and mitigation in response to a catastrophic incident</a:t>
            </a:r>
            <a:endParaRPr lang="en-US" sz="1800" b="1" dirty="0">
              <a:solidFill>
                <a:srgbClr val="0070C0"/>
              </a:solidFill>
              <a:cs typeface="Calibri"/>
            </a:endParaRPr>
          </a:p>
          <a:p>
            <a:pPr marL="457189" indent="-457189">
              <a:buFont typeface="Arial" panose="020B0604020202020204" pitchFamily="34" charset="0"/>
              <a:buAutoNum type="arabicPeriod"/>
            </a:pPr>
            <a:r>
              <a:rPr lang="en-US" sz="1800" b="1" dirty="0">
                <a:solidFill>
                  <a:prstClr val="black">
                    <a:lumMod val="75000"/>
                    <a:lumOff val="25000"/>
                  </a:prstClr>
                </a:solidFill>
                <a:cs typeface="Calibri"/>
              </a:rPr>
              <a:t>Demonstrate the ability of state and federal response and recovery efforts to collaborate </a:t>
            </a:r>
            <a:br>
              <a:rPr lang="en-US" sz="1800" b="1" dirty="0">
                <a:solidFill>
                  <a:prstClr val="black">
                    <a:lumMod val="75000"/>
                    <a:lumOff val="25000"/>
                  </a:prstClr>
                </a:solidFill>
                <a:cs typeface="Calibri"/>
              </a:rPr>
            </a:br>
            <a:r>
              <a:rPr lang="en-US" sz="1800" b="1" dirty="0">
                <a:solidFill>
                  <a:prstClr val="black">
                    <a:lumMod val="75000"/>
                    <a:lumOff val="25000"/>
                  </a:prstClr>
                </a:solidFill>
                <a:cs typeface="Calibri"/>
              </a:rPr>
              <a:t>with the whole community to adjudicate and allocate critical resources to affected </a:t>
            </a:r>
            <a:br>
              <a:rPr lang="en-US" sz="1800" b="1" dirty="0">
                <a:solidFill>
                  <a:prstClr val="black">
                    <a:lumMod val="75000"/>
                    <a:lumOff val="25000"/>
                  </a:prstClr>
                </a:solidFill>
                <a:cs typeface="Calibri"/>
              </a:rPr>
            </a:br>
            <a:r>
              <a:rPr lang="en-US" sz="1800" b="1" dirty="0">
                <a:solidFill>
                  <a:prstClr val="black">
                    <a:lumMod val="75000"/>
                    <a:lumOff val="25000"/>
                  </a:prstClr>
                </a:solidFill>
                <a:cs typeface="Calibri"/>
              </a:rPr>
              <a:t>communities.</a:t>
            </a:r>
            <a:endParaRPr lang="en-US" sz="1800" b="1" dirty="0">
              <a:solidFill>
                <a:srgbClr val="0070C0"/>
              </a:solidFill>
              <a:cs typeface="Calibri"/>
            </a:endParaRPr>
          </a:p>
          <a:p>
            <a:pPr marL="457189" indent="-457189">
              <a:buFont typeface="Arial" panose="020B0604020202020204" pitchFamily="34" charset="0"/>
              <a:buAutoNum type="arabicPeriod"/>
            </a:pPr>
            <a:r>
              <a:rPr lang="en-US" sz="1800" b="1" dirty="0">
                <a:solidFill>
                  <a:prstClr val="black">
                    <a:lumMod val="75000"/>
                    <a:lumOff val="25000"/>
                  </a:prstClr>
                </a:solidFill>
                <a:cs typeface="Calibri"/>
              </a:rPr>
              <a:t>Demonstrate integrated, real-time field reporting capabilities, and incorporate field reports </a:t>
            </a:r>
            <a:br>
              <a:rPr lang="en-US" sz="1800" b="1" dirty="0">
                <a:solidFill>
                  <a:prstClr val="black">
                    <a:lumMod val="75000"/>
                    <a:lumOff val="25000"/>
                  </a:prstClr>
                </a:solidFill>
                <a:cs typeface="Calibri"/>
              </a:rPr>
            </a:br>
            <a:r>
              <a:rPr lang="en-US" sz="1800" b="1" dirty="0">
                <a:solidFill>
                  <a:prstClr val="black">
                    <a:lumMod val="75000"/>
                    <a:lumOff val="25000"/>
                  </a:prstClr>
                </a:solidFill>
                <a:cs typeface="Calibri"/>
              </a:rPr>
              <a:t>at appropriate scales in EOCs.</a:t>
            </a:r>
            <a:endParaRPr lang="en-US" sz="1800" b="1" dirty="0">
              <a:solidFill>
                <a:srgbClr val="0070C0"/>
              </a:solidFill>
              <a:cs typeface="Calibri"/>
            </a:endParaRPr>
          </a:p>
          <a:p>
            <a:pPr marL="457189" indent="-457189">
              <a:buFont typeface="Arial" panose="020B0604020202020204" pitchFamily="34" charset="0"/>
              <a:buAutoNum type="arabicPeriod"/>
            </a:pPr>
            <a:r>
              <a:rPr lang="en-US" sz="1800" b="1" dirty="0">
                <a:solidFill>
                  <a:prstClr val="black">
                    <a:lumMod val="75000"/>
                    <a:lumOff val="25000"/>
                  </a:prstClr>
                </a:solidFill>
                <a:cs typeface="Calibri"/>
              </a:rPr>
              <a:t>Validate mutual aid resource planning and tracking capabilities to improve coordination among whole community partners.</a:t>
            </a:r>
          </a:p>
          <a:p>
            <a:pPr marL="457189" indent="-457189">
              <a:buFont typeface="+mj-lt"/>
              <a:buAutoNum type="arabicPeriod" startAt="5"/>
            </a:pPr>
            <a:r>
              <a:rPr lang="en-US" sz="1800" dirty="0">
                <a:solidFill>
                  <a:prstClr val="black">
                    <a:lumMod val="75000"/>
                    <a:lumOff val="25000"/>
                  </a:prstClr>
                </a:solidFill>
                <a:cs typeface="Calibri"/>
              </a:rPr>
              <a:t>Demonstrate federal capability to execute resource-phasing plans to meet state resource shortfalls.</a:t>
            </a:r>
            <a:endParaRPr lang="en-US" sz="1400" dirty="0">
              <a:solidFill>
                <a:prstClr val="black">
                  <a:lumMod val="75000"/>
                  <a:lumOff val="25000"/>
                </a:prstClr>
              </a:solidFill>
              <a:cs typeface="Calibri"/>
            </a:endParaRPr>
          </a:p>
          <a:p>
            <a:pPr marL="457189" indent="-457189">
              <a:buFont typeface="Arial" panose="020B0604020202020204" pitchFamily="34" charset="0"/>
              <a:buAutoNum type="arabicPeriod" startAt="5"/>
            </a:pPr>
            <a:r>
              <a:rPr lang="en-US" sz="1800" dirty="0">
                <a:solidFill>
                  <a:prstClr val="black">
                    <a:lumMod val="75000"/>
                    <a:lumOff val="25000"/>
                  </a:prstClr>
                </a:solidFill>
                <a:cs typeface="Calibri"/>
              </a:rPr>
              <a:t>Demonstrate the ability to integrate ESF and Recovery Support functions to support the whole of community recovery.</a:t>
            </a:r>
            <a:endParaRPr lang="en-US" sz="1800" dirty="0">
              <a:solidFill>
                <a:srgbClr val="0070C0"/>
              </a:solidFill>
              <a:cs typeface="Calibri"/>
            </a:endParaRPr>
          </a:p>
          <a:p>
            <a:pPr marL="457189" indent="-457189">
              <a:buFont typeface="Arial" panose="020B0604020202020204" pitchFamily="34" charset="0"/>
              <a:buAutoNum type="arabicPeriod" startAt="5"/>
            </a:pPr>
            <a:r>
              <a:rPr lang="en-US" sz="1800" dirty="0">
                <a:solidFill>
                  <a:prstClr val="black">
                    <a:lumMod val="75000"/>
                    <a:lumOff val="25000"/>
                  </a:prstClr>
                </a:solidFill>
                <a:cs typeface="Calibri"/>
              </a:rPr>
              <a:t>Provide overall management and coordination of medical operations.</a:t>
            </a:r>
            <a:endParaRPr lang="en-US" sz="1800" dirty="0">
              <a:solidFill>
                <a:srgbClr val="0070C0"/>
              </a:solidFill>
              <a:cs typeface="Calibri"/>
            </a:endParaRPr>
          </a:p>
          <a:p>
            <a:pPr marL="457189" indent="-457189">
              <a:buFont typeface="Arial" panose="020B0604020202020204" pitchFamily="34" charset="0"/>
              <a:buAutoNum type="arabicPeriod" startAt="5"/>
            </a:pPr>
            <a:r>
              <a:rPr lang="en-US" sz="1800" dirty="0">
                <a:solidFill>
                  <a:prstClr val="black">
                    <a:lumMod val="75000"/>
                    <a:lumOff val="25000"/>
                  </a:prstClr>
                </a:solidFill>
                <a:cs typeface="Calibri"/>
              </a:rPr>
              <a:t>Demonstrate the ability to coordinate and deliver mass care services to address the needs of disaster survivors .</a:t>
            </a:r>
          </a:p>
          <a:p>
            <a:pPr marL="457189" indent="-457189">
              <a:buFont typeface="Arial" panose="020B0604020202020204" pitchFamily="34" charset="0"/>
              <a:buAutoNum type="arabicPeriod" startAt="5"/>
            </a:pPr>
            <a:r>
              <a:rPr lang="en-US" sz="1800" dirty="0">
                <a:solidFill>
                  <a:prstClr val="black">
                    <a:lumMod val="75000"/>
                    <a:lumOff val="25000"/>
                  </a:prstClr>
                </a:solidFill>
                <a:cs typeface="Calibri"/>
              </a:rPr>
              <a:t>Demonstrate the ability to expedite impact assessment and recovery prioritization of critical infrastructure assets.</a:t>
            </a:r>
            <a:endParaRPr lang="en-US" sz="1400" dirty="0">
              <a:solidFill>
                <a:srgbClr val="0070C0"/>
              </a:solidFill>
              <a:cs typeface="Calibri"/>
            </a:endParaRPr>
          </a:p>
        </p:txBody>
      </p:sp>
    </p:spTree>
    <p:extLst>
      <p:ext uri="{BB962C8B-B14F-4D97-AF65-F5344CB8AC3E}">
        <p14:creationId xmlns:p14="http://schemas.microsoft.com/office/powerpoint/2010/main" val="1595947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5564AD7B-93CB-8F40-8C94-3DC775D9879C}"/>
              </a:ext>
            </a:extLst>
          </p:cNvPr>
          <p:cNvGrpSpPr/>
          <p:nvPr/>
        </p:nvGrpSpPr>
        <p:grpSpPr>
          <a:xfrm>
            <a:off x="5078761" y="1656128"/>
            <a:ext cx="4574511" cy="3450014"/>
            <a:chOff x="0" y="-1"/>
            <a:chExt cx="9144001" cy="7199087"/>
          </a:xfrm>
          <a:effectLst>
            <a:innerShdw blurRad="63500" dist="38100" dir="2700000">
              <a:prstClr val="black">
                <a:alpha val="40000"/>
              </a:prstClr>
            </a:innerShdw>
          </a:effectLst>
        </p:grpSpPr>
        <p:pic>
          <p:nvPicPr>
            <p:cNvPr id="6" name="Picture 5">
              <a:extLst>
                <a:ext uri="{FF2B5EF4-FFF2-40B4-BE49-F238E27FC236}">
                  <a16:creationId xmlns:a16="http://schemas.microsoft.com/office/drawing/2014/main" xmlns="" id="{CE40DB1B-A355-864C-ADF4-4683B09984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
              <a:ext cx="9144000" cy="441297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xmlns="" id="{67888B6D-B8E7-464F-AFED-A3BAC028E4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4388872"/>
              <a:ext cx="9144000" cy="2810214"/>
            </a:xfrm>
            <a:prstGeom prst="rect">
              <a:avLst/>
            </a:prstGeom>
            <a:ln>
              <a:noFill/>
            </a:ln>
            <a:effectLst>
              <a:outerShdw blurRad="292100" dist="139700" dir="2700000" algn="tl" rotWithShape="0">
                <a:srgbClr val="333333">
                  <a:alpha val="65000"/>
                </a:srgbClr>
              </a:outerShdw>
            </a:effectLst>
          </p:spPr>
        </p:pic>
      </p:grpSp>
      <p:pic>
        <p:nvPicPr>
          <p:cNvPr id="8" name="Picture 7">
            <a:extLst>
              <a:ext uri="{FF2B5EF4-FFF2-40B4-BE49-F238E27FC236}">
                <a16:creationId xmlns:a16="http://schemas.microsoft.com/office/drawing/2014/main" xmlns="" id="{C175EBD0-38C3-5F4D-8D17-79A44F66AB9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67991" y="3585503"/>
            <a:ext cx="4503675" cy="2584025"/>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xmlns="" id="{E49D8AAC-7C11-F14C-93B1-5DFB3CB13CE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72173" y="1678853"/>
            <a:ext cx="1985270" cy="3404564"/>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xmlns="" id="{D58904A5-07C7-0743-B912-258B16E42B6B}"/>
              </a:ext>
            </a:extLst>
          </p:cNvPr>
          <p:cNvSpPr txBox="1"/>
          <p:nvPr/>
        </p:nvSpPr>
        <p:spPr>
          <a:xfrm>
            <a:off x="5831910" y="1215866"/>
            <a:ext cx="3068212" cy="369332"/>
          </a:xfrm>
          <a:prstGeom prst="rect">
            <a:avLst/>
          </a:prstGeom>
          <a:noFill/>
        </p:spPr>
        <p:txBody>
          <a:bodyPr wrap="none" rtlCol="0">
            <a:spAutoFit/>
          </a:bodyPr>
          <a:lstStyle/>
          <a:p>
            <a:r>
              <a:rPr lang="en-US" b="1" dirty="0">
                <a:solidFill>
                  <a:prstClr val="black"/>
                </a:solidFill>
              </a:rPr>
              <a:t>2014 EEI Publication Guidance</a:t>
            </a:r>
          </a:p>
        </p:txBody>
      </p:sp>
      <p:sp>
        <p:nvSpPr>
          <p:cNvPr id="11" name="TextBox 10">
            <a:extLst>
              <a:ext uri="{FF2B5EF4-FFF2-40B4-BE49-F238E27FC236}">
                <a16:creationId xmlns:a16="http://schemas.microsoft.com/office/drawing/2014/main" xmlns="" id="{E5CAC5B3-7082-D94F-918C-4899478E949C}"/>
              </a:ext>
            </a:extLst>
          </p:cNvPr>
          <p:cNvSpPr txBox="1"/>
          <p:nvPr/>
        </p:nvSpPr>
        <p:spPr>
          <a:xfrm>
            <a:off x="937539" y="3043297"/>
            <a:ext cx="3202379" cy="369332"/>
          </a:xfrm>
          <a:prstGeom prst="rect">
            <a:avLst/>
          </a:prstGeom>
          <a:noFill/>
        </p:spPr>
        <p:txBody>
          <a:bodyPr wrap="square" rtlCol="0">
            <a:spAutoFit/>
          </a:bodyPr>
          <a:lstStyle/>
          <a:p>
            <a:r>
              <a:rPr lang="en-US" b="1" dirty="0">
                <a:solidFill>
                  <a:prstClr val="black"/>
                </a:solidFill>
              </a:rPr>
              <a:t>CAPSTONE-14 Exercise EEIs</a:t>
            </a:r>
          </a:p>
        </p:txBody>
      </p:sp>
      <p:sp>
        <p:nvSpPr>
          <p:cNvPr id="12" name="Rectangle 11">
            <a:extLst>
              <a:ext uri="{FF2B5EF4-FFF2-40B4-BE49-F238E27FC236}">
                <a16:creationId xmlns:a16="http://schemas.microsoft.com/office/drawing/2014/main" xmlns="" id="{916D7CC1-2D3D-0C4F-A525-007A60085CCF}"/>
              </a:ext>
            </a:extLst>
          </p:cNvPr>
          <p:cNvSpPr/>
          <p:nvPr/>
        </p:nvSpPr>
        <p:spPr>
          <a:xfrm>
            <a:off x="9686608" y="1171021"/>
            <a:ext cx="2505392" cy="646331"/>
          </a:xfrm>
          <a:prstGeom prst="rect">
            <a:avLst/>
          </a:prstGeom>
        </p:spPr>
        <p:txBody>
          <a:bodyPr wrap="square">
            <a:spAutoFit/>
          </a:bodyPr>
          <a:lstStyle/>
          <a:p>
            <a:pPr algn="ctr"/>
            <a:r>
              <a:rPr lang="en-US" b="1" dirty="0">
                <a:solidFill>
                  <a:prstClr val="black"/>
                </a:solidFill>
              </a:rPr>
              <a:t>Post CAPSTONE-14 EEIs</a:t>
            </a:r>
          </a:p>
        </p:txBody>
      </p:sp>
      <p:pic>
        <p:nvPicPr>
          <p:cNvPr id="13" name="Picture 12">
            <a:extLst>
              <a:ext uri="{FF2B5EF4-FFF2-40B4-BE49-F238E27FC236}">
                <a16:creationId xmlns:a16="http://schemas.microsoft.com/office/drawing/2014/main" xmlns="" id="{20D5A401-94D8-C943-93DE-869227E73D0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67151" y="5769653"/>
            <a:ext cx="1859180" cy="908734"/>
          </a:xfrm>
          <a:prstGeom prst="rect">
            <a:avLst/>
          </a:prstGeom>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xmlns="" id="{B9FE0874-1A3F-FF4B-BA85-34406B50FEC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66017" y="5767209"/>
            <a:ext cx="1531211" cy="913623"/>
          </a:xfrm>
          <a:prstGeom prst="rect">
            <a:avLst/>
          </a:prstGeom>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xmlns="" id="{876A3060-F9AA-5A4F-B0FB-711A3780DE6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136914" y="5764119"/>
            <a:ext cx="1395700" cy="919802"/>
          </a:xfrm>
          <a:prstGeom prst="rect">
            <a:avLst/>
          </a:prstGeom>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xmlns="" id="{A77D5CE0-D843-1945-B00F-0B6D3915681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772300" y="5769078"/>
            <a:ext cx="1419700" cy="909885"/>
          </a:xfrm>
          <a:prstGeom prst="rect">
            <a:avLst/>
          </a:prstGeom>
          <a:effectLst>
            <a:outerShdw blurRad="50800" dist="38100" dir="2700000" algn="tl" rotWithShape="0">
              <a:prstClr val="black">
                <a:alpha val="40000"/>
              </a:prstClr>
            </a:outerShdw>
          </a:effectLst>
        </p:spPr>
      </p:pic>
      <p:sp>
        <p:nvSpPr>
          <p:cNvPr id="18" name="Title 1">
            <a:extLst>
              <a:ext uri="{FF2B5EF4-FFF2-40B4-BE49-F238E27FC236}">
                <a16:creationId xmlns:a16="http://schemas.microsoft.com/office/drawing/2014/main" xmlns="" id="{E6575DCE-D21D-FC4A-AEA0-6E55F7522A3B}"/>
              </a:ext>
            </a:extLst>
          </p:cNvPr>
          <p:cNvSpPr>
            <a:spLocks noGrp="1"/>
          </p:cNvSpPr>
          <p:nvPr>
            <p:ph type="title"/>
          </p:nvPr>
        </p:nvSpPr>
        <p:spPr>
          <a:xfrm>
            <a:off x="380240" y="443802"/>
            <a:ext cx="10515600" cy="620527"/>
          </a:xfrm>
        </p:spPr>
        <p:txBody>
          <a:bodyPr>
            <a:normAutofit fontScale="90000"/>
          </a:bodyPr>
          <a:lstStyle/>
          <a:p>
            <a:r>
              <a:rPr lang="en-US" b="1" dirty="0"/>
              <a:t>Previous CUSEC EEI and Data Sharing Efforts</a:t>
            </a:r>
          </a:p>
        </p:txBody>
      </p:sp>
      <p:sp>
        <p:nvSpPr>
          <p:cNvPr id="19" name="TextBox 18">
            <a:extLst>
              <a:ext uri="{FF2B5EF4-FFF2-40B4-BE49-F238E27FC236}">
                <a16:creationId xmlns:a16="http://schemas.microsoft.com/office/drawing/2014/main" xmlns="" id="{41F031D2-3135-814A-8D7D-A2EA7BF77596}"/>
              </a:ext>
            </a:extLst>
          </p:cNvPr>
          <p:cNvSpPr txBox="1"/>
          <p:nvPr/>
        </p:nvSpPr>
        <p:spPr>
          <a:xfrm>
            <a:off x="1089468" y="1322586"/>
            <a:ext cx="2860719" cy="369332"/>
          </a:xfrm>
          <a:prstGeom prst="rect">
            <a:avLst/>
          </a:prstGeom>
          <a:noFill/>
        </p:spPr>
        <p:txBody>
          <a:bodyPr wrap="square" rtlCol="0">
            <a:spAutoFit/>
          </a:bodyPr>
          <a:lstStyle/>
          <a:p>
            <a:r>
              <a:rPr lang="en-US" b="1" dirty="0">
                <a:solidFill>
                  <a:prstClr val="black"/>
                </a:solidFill>
              </a:rPr>
              <a:t>NLE 2011 Exercise EEIs</a:t>
            </a:r>
          </a:p>
        </p:txBody>
      </p:sp>
      <p:sp>
        <p:nvSpPr>
          <p:cNvPr id="2" name="TextBox 1">
            <a:extLst>
              <a:ext uri="{FF2B5EF4-FFF2-40B4-BE49-F238E27FC236}">
                <a16:creationId xmlns:a16="http://schemas.microsoft.com/office/drawing/2014/main" xmlns="" id="{717CC0CA-9B77-6142-A81B-58EA91638CE5}"/>
              </a:ext>
            </a:extLst>
          </p:cNvPr>
          <p:cNvSpPr txBox="1"/>
          <p:nvPr/>
        </p:nvSpPr>
        <p:spPr>
          <a:xfrm>
            <a:off x="234557" y="1678853"/>
            <a:ext cx="4570545" cy="1477328"/>
          </a:xfrm>
          <a:prstGeom prst="rect">
            <a:avLst/>
          </a:prstGeom>
          <a:noFill/>
        </p:spPr>
        <p:txBody>
          <a:bodyPr wrap="square" numCol="2" rtlCol="0">
            <a:spAutoFit/>
          </a:bodyPr>
          <a:lstStyle/>
          <a:p>
            <a:pPr fontAlgn="t"/>
            <a:r>
              <a:rPr lang="en-US" dirty="0">
                <a:solidFill>
                  <a:prstClr val="black"/>
                </a:solidFill>
              </a:rPr>
              <a:t>Power Status</a:t>
            </a:r>
          </a:p>
          <a:p>
            <a:pPr fontAlgn="t"/>
            <a:r>
              <a:rPr lang="en-US" dirty="0">
                <a:solidFill>
                  <a:prstClr val="black"/>
                </a:solidFill>
              </a:rPr>
              <a:t>Shelter Status</a:t>
            </a:r>
          </a:p>
          <a:p>
            <a:pPr fontAlgn="t"/>
            <a:r>
              <a:rPr lang="en-US" dirty="0">
                <a:solidFill>
                  <a:prstClr val="black"/>
                </a:solidFill>
              </a:rPr>
              <a:t>Hospital Status</a:t>
            </a:r>
          </a:p>
          <a:p>
            <a:pPr fontAlgn="t"/>
            <a:r>
              <a:rPr lang="en-US" dirty="0">
                <a:solidFill>
                  <a:prstClr val="black"/>
                </a:solidFill>
              </a:rPr>
              <a:t>Transportation Status</a:t>
            </a:r>
          </a:p>
          <a:p>
            <a:pPr fontAlgn="t"/>
            <a:endParaRPr lang="en-US" dirty="0">
              <a:solidFill>
                <a:prstClr val="black"/>
              </a:solidFill>
            </a:endParaRPr>
          </a:p>
          <a:p>
            <a:pPr fontAlgn="t"/>
            <a:r>
              <a:rPr lang="en-US" dirty="0">
                <a:solidFill>
                  <a:prstClr val="black"/>
                </a:solidFill>
              </a:rPr>
              <a:t>Emergency Communications Status</a:t>
            </a:r>
          </a:p>
          <a:p>
            <a:pPr fontAlgn="t"/>
            <a:r>
              <a:rPr lang="en-US" dirty="0">
                <a:solidFill>
                  <a:prstClr val="black"/>
                </a:solidFill>
              </a:rPr>
              <a:t>Fatalities</a:t>
            </a:r>
          </a:p>
          <a:p>
            <a:pPr fontAlgn="t"/>
            <a:r>
              <a:rPr lang="en-US" dirty="0">
                <a:solidFill>
                  <a:prstClr val="black"/>
                </a:solidFill>
              </a:rPr>
              <a:t>EOC Status</a:t>
            </a:r>
          </a:p>
        </p:txBody>
      </p:sp>
    </p:spTree>
    <p:extLst>
      <p:ext uri="{BB962C8B-B14F-4D97-AF65-F5344CB8AC3E}">
        <p14:creationId xmlns:p14="http://schemas.microsoft.com/office/powerpoint/2010/main" val="569251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47117702-71AA-A24F-9FE0-5634AC9F6BFE}"/>
              </a:ext>
            </a:extLst>
          </p:cNvPr>
          <p:cNvGrpSpPr/>
          <p:nvPr/>
        </p:nvGrpSpPr>
        <p:grpSpPr>
          <a:xfrm>
            <a:off x="3801553" y="1686074"/>
            <a:ext cx="8304671" cy="3472079"/>
            <a:chOff x="-64341" y="1234815"/>
            <a:chExt cx="12256341" cy="5124228"/>
          </a:xfrm>
        </p:grpSpPr>
        <p:cxnSp>
          <p:nvCxnSpPr>
            <p:cNvPr id="66" name="Straight Connector 65">
              <a:extLst>
                <a:ext uri="{FF2B5EF4-FFF2-40B4-BE49-F238E27FC236}">
                  <a16:creationId xmlns:a16="http://schemas.microsoft.com/office/drawing/2014/main" xmlns="" id="{DC25E6ED-0A01-C040-BBCC-0164CF2250C8}"/>
                </a:ext>
              </a:extLst>
            </p:cNvPr>
            <p:cNvCxnSpPr>
              <a:cxnSpLocks/>
            </p:cNvCxnSpPr>
            <p:nvPr/>
          </p:nvCxnSpPr>
          <p:spPr>
            <a:xfrm flipV="1">
              <a:off x="877164" y="4032929"/>
              <a:ext cx="425290" cy="767035"/>
            </a:xfrm>
            <a:prstGeom prst="line">
              <a:avLst/>
            </a:prstGeom>
            <a:noFill/>
            <a:ln w="19050" cap="flat" cmpd="sng" algn="ctr">
              <a:solidFill>
                <a:schemeClr val="tx2">
                  <a:lumMod val="60000"/>
                  <a:lumOff val="40000"/>
                </a:schemeClr>
              </a:solidFill>
              <a:prstDash val="sysDot"/>
              <a:miter lim="800000"/>
            </a:ln>
            <a:effectLst/>
          </p:spPr>
        </p:cxnSp>
        <p:cxnSp>
          <p:nvCxnSpPr>
            <p:cNvPr id="68" name="Straight Connector 67">
              <a:extLst>
                <a:ext uri="{FF2B5EF4-FFF2-40B4-BE49-F238E27FC236}">
                  <a16:creationId xmlns:a16="http://schemas.microsoft.com/office/drawing/2014/main" xmlns="" id="{FA242207-E455-8345-BAF2-C9B50BE726EE}"/>
                </a:ext>
              </a:extLst>
            </p:cNvPr>
            <p:cNvCxnSpPr>
              <a:cxnSpLocks/>
              <a:stCxn id="126" idx="0"/>
            </p:cNvCxnSpPr>
            <p:nvPr/>
          </p:nvCxnSpPr>
          <p:spPr>
            <a:xfrm flipV="1">
              <a:off x="662778" y="4868382"/>
              <a:ext cx="487391" cy="197483"/>
            </a:xfrm>
            <a:prstGeom prst="line">
              <a:avLst/>
            </a:prstGeom>
            <a:noFill/>
            <a:ln w="19050" cap="flat" cmpd="sng" algn="ctr">
              <a:solidFill>
                <a:schemeClr val="tx2">
                  <a:lumMod val="60000"/>
                  <a:lumOff val="40000"/>
                </a:schemeClr>
              </a:solidFill>
              <a:prstDash val="sysDot"/>
              <a:miter lim="800000"/>
            </a:ln>
            <a:effectLst/>
          </p:spPr>
        </p:cxnSp>
        <p:cxnSp>
          <p:nvCxnSpPr>
            <p:cNvPr id="69" name="Straight Connector 68">
              <a:extLst>
                <a:ext uri="{FF2B5EF4-FFF2-40B4-BE49-F238E27FC236}">
                  <a16:creationId xmlns:a16="http://schemas.microsoft.com/office/drawing/2014/main" xmlns="" id="{A17B25A8-1AE8-3249-B2E8-CADFAD19AC9D}"/>
                </a:ext>
              </a:extLst>
            </p:cNvPr>
            <p:cNvCxnSpPr>
              <a:cxnSpLocks/>
              <a:stCxn id="121" idx="2"/>
            </p:cNvCxnSpPr>
            <p:nvPr/>
          </p:nvCxnSpPr>
          <p:spPr>
            <a:xfrm flipV="1">
              <a:off x="252707" y="3951862"/>
              <a:ext cx="988203" cy="826542"/>
            </a:xfrm>
            <a:prstGeom prst="line">
              <a:avLst/>
            </a:prstGeom>
            <a:noFill/>
            <a:ln w="19050" cap="flat" cmpd="sng" algn="ctr">
              <a:solidFill>
                <a:schemeClr val="tx2">
                  <a:lumMod val="60000"/>
                  <a:lumOff val="40000"/>
                </a:schemeClr>
              </a:solidFill>
              <a:prstDash val="sysDot"/>
              <a:miter lim="800000"/>
            </a:ln>
            <a:effectLst/>
          </p:spPr>
        </p:cxnSp>
        <p:sp>
          <p:nvSpPr>
            <p:cNvPr id="77" name="Hexagon 76">
              <a:extLst>
                <a:ext uri="{FF2B5EF4-FFF2-40B4-BE49-F238E27FC236}">
                  <a16:creationId xmlns:a16="http://schemas.microsoft.com/office/drawing/2014/main" xmlns="" id="{D1BD3692-F182-8941-8F06-72D43F467F8D}"/>
                </a:ext>
              </a:extLst>
            </p:cNvPr>
            <p:cNvSpPr/>
            <p:nvPr/>
          </p:nvSpPr>
          <p:spPr>
            <a:xfrm>
              <a:off x="7726421" y="2030968"/>
              <a:ext cx="2190866" cy="1888677"/>
            </a:xfrm>
            <a:prstGeom prst="hexagon">
              <a:avLst/>
            </a:prstGeom>
            <a:solidFill>
              <a:srgbClr val="44546A">
                <a:lumMod val="60000"/>
                <a:lumOff val="40000"/>
                <a:alpha val="64000"/>
              </a:srgbClr>
            </a:solidFill>
            <a:ln w="12700" cap="flat" cmpd="sng" algn="ctr">
              <a:solidFill>
                <a:srgbClr val="29AF8C">
                  <a:shade val="50000"/>
                </a:srgbClr>
              </a:solidFill>
              <a:prstDash val="solid"/>
              <a:miter lim="800000"/>
            </a:ln>
            <a:effectLst>
              <a:outerShdw blurRad="50800" dist="38100" dir="5400000" algn="t" rotWithShape="0">
                <a:prstClr val="black">
                  <a:alpha val="40000"/>
                </a:prstClr>
              </a:outerShdw>
            </a:effectLst>
            <a:scene3d>
              <a:camera prst="orthographicFront"/>
              <a:lightRig rig="threePt" dir="t"/>
            </a:scene3d>
            <a:sp3d>
              <a:bevelT/>
            </a:sp3d>
          </p:spPr>
          <p:txBody>
            <a:bodyPr rtlCol="0" anchor="ctr"/>
            <a:lstStyle/>
            <a:p>
              <a:pPr algn="ctr">
                <a:defRPr/>
              </a:pPr>
              <a:endParaRPr lang="en-US" sz="1000" kern="0">
                <a:solidFill>
                  <a:prstClr val="white"/>
                </a:solidFill>
                <a:latin typeface="Calibri" panose="020F0502020204030204"/>
              </a:endParaRPr>
            </a:p>
          </p:txBody>
        </p:sp>
        <p:sp>
          <p:nvSpPr>
            <p:cNvPr id="78" name="TextBox 77">
              <a:extLst>
                <a:ext uri="{FF2B5EF4-FFF2-40B4-BE49-F238E27FC236}">
                  <a16:creationId xmlns:a16="http://schemas.microsoft.com/office/drawing/2014/main" xmlns="" id="{04D4E707-C8BA-2A4A-932D-44EA0E4BF99F}"/>
                </a:ext>
              </a:extLst>
            </p:cNvPr>
            <p:cNvSpPr txBox="1"/>
            <p:nvPr/>
          </p:nvSpPr>
          <p:spPr>
            <a:xfrm>
              <a:off x="8008323" y="2335889"/>
              <a:ext cx="1711327" cy="1183118"/>
            </a:xfrm>
            <a:prstGeom prst="rect">
              <a:avLst/>
            </a:prstGeom>
            <a:noFill/>
          </p:spPr>
          <p:txBody>
            <a:bodyPr wrap="square" rtlCol="0">
              <a:spAutoFit/>
            </a:bodyPr>
            <a:lstStyle/>
            <a:p>
              <a:pPr algn="ctr">
                <a:defRPr/>
              </a:pPr>
              <a:r>
                <a:rPr lang="en-US" sz="1000" b="1" kern="0">
                  <a:solidFill>
                    <a:prstClr val="white"/>
                  </a:solidFill>
                </a:rPr>
                <a:t>CUSEC Regional Information Sharing Portal</a:t>
              </a:r>
            </a:p>
          </p:txBody>
        </p:sp>
        <p:grpSp>
          <p:nvGrpSpPr>
            <p:cNvPr id="79" name="Group 78">
              <a:extLst>
                <a:ext uri="{FF2B5EF4-FFF2-40B4-BE49-F238E27FC236}">
                  <a16:creationId xmlns:a16="http://schemas.microsoft.com/office/drawing/2014/main" xmlns="" id="{F4E52C1C-9BCE-2440-AD52-DE3A0C04181D}"/>
                </a:ext>
              </a:extLst>
            </p:cNvPr>
            <p:cNvGrpSpPr/>
            <p:nvPr/>
          </p:nvGrpSpPr>
          <p:grpSpPr>
            <a:xfrm>
              <a:off x="7073598" y="2570131"/>
              <a:ext cx="1102881" cy="1003939"/>
              <a:chOff x="2271056" y="3667877"/>
              <a:chExt cx="1102881" cy="1003939"/>
            </a:xfrm>
          </p:grpSpPr>
          <p:pic>
            <p:nvPicPr>
              <p:cNvPr id="80" name="Picture 79">
                <a:extLst>
                  <a:ext uri="{FF2B5EF4-FFF2-40B4-BE49-F238E27FC236}">
                    <a16:creationId xmlns:a16="http://schemas.microsoft.com/office/drawing/2014/main" xmlns="" id="{29A46CC8-A355-F345-B5ED-A6244C4624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71056" y="3667877"/>
                <a:ext cx="1102881" cy="618241"/>
              </a:xfrm>
              <a:prstGeom prst="rect">
                <a:avLst/>
              </a:prstGeom>
              <a:effectLst>
                <a:outerShdw blurRad="50800" dist="38100" dir="8100000" algn="tr" rotWithShape="0">
                  <a:prstClr val="black">
                    <a:alpha val="40000"/>
                  </a:prstClr>
                </a:outerShdw>
              </a:effectLst>
            </p:spPr>
          </p:pic>
          <p:pic>
            <p:nvPicPr>
              <p:cNvPr id="81" name="Picture 80">
                <a:extLst>
                  <a:ext uri="{FF2B5EF4-FFF2-40B4-BE49-F238E27FC236}">
                    <a16:creationId xmlns:a16="http://schemas.microsoft.com/office/drawing/2014/main" xmlns="" id="{0CE3ABCE-8EA6-AF4F-8C42-D231FCA93E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68087" y="3759874"/>
                <a:ext cx="904467" cy="911942"/>
              </a:xfrm>
              <a:prstGeom prst="rect">
                <a:avLst/>
              </a:prstGeom>
            </p:spPr>
          </p:pic>
        </p:grpSp>
        <p:grpSp>
          <p:nvGrpSpPr>
            <p:cNvPr id="82" name="Group 81">
              <a:extLst>
                <a:ext uri="{FF2B5EF4-FFF2-40B4-BE49-F238E27FC236}">
                  <a16:creationId xmlns:a16="http://schemas.microsoft.com/office/drawing/2014/main" xmlns="" id="{58E82675-E64E-C443-AF44-0A5E1DB90316}"/>
                </a:ext>
              </a:extLst>
            </p:cNvPr>
            <p:cNvGrpSpPr/>
            <p:nvPr/>
          </p:nvGrpSpPr>
          <p:grpSpPr>
            <a:xfrm>
              <a:off x="3135265" y="2208314"/>
              <a:ext cx="991296" cy="883688"/>
              <a:chOff x="4433531" y="2276541"/>
              <a:chExt cx="991296" cy="883688"/>
            </a:xfrm>
          </p:grpSpPr>
          <p:sp>
            <p:nvSpPr>
              <p:cNvPr id="83" name="Hexagon 82">
                <a:extLst>
                  <a:ext uri="{FF2B5EF4-FFF2-40B4-BE49-F238E27FC236}">
                    <a16:creationId xmlns:a16="http://schemas.microsoft.com/office/drawing/2014/main" xmlns="" id="{3935C8D0-079A-764B-AC4E-D83207745463}"/>
                  </a:ext>
                </a:extLst>
              </p:cNvPr>
              <p:cNvSpPr/>
              <p:nvPr/>
            </p:nvSpPr>
            <p:spPr>
              <a:xfrm>
                <a:off x="4433531" y="2276541"/>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pic>
            <p:nvPicPr>
              <p:cNvPr id="84" name="Picture 83">
                <a:extLst>
                  <a:ext uri="{FF2B5EF4-FFF2-40B4-BE49-F238E27FC236}">
                    <a16:creationId xmlns:a16="http://schemas.microsoft.com/office/drawing/2014/main" xmlns="" id="{D62FE42F-9E9B-3A43-809C-0CF6664CE87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87712" y="2383287"/>
                <a:ext cx="835733" cy="468486"/>
              </a:xfrm>
              <a:prstGeom prst="rect">
                <a:avLst/>
              </a:prstGeom>
              <a:effectLst>
                <a:outerShdw blurRad="50800" dist="38100" dir="8100000" algn="tr" rotWithShape="0">
                  <a:prstClr val="black">
                    <a:alpha val="40000"/>
                  </a:prstClr>
                </a:outerShdw>
              </a:effectLst>
            </p:spPr>
          </p:pic>
          <p:pic>
            <p:nvPicPr>
              <p:cNvPr id="85" name="Picture 84">
                <a:extLst>
                  <a:ext uri="{FF2B5EF4-FFF2-40B4-BE49-F238E27FC236}">
                    <a16:creationId xmlns:a16="http://schemas.microsoft.com/office/drawing/2014/main" xmlns="" id="{99CE5856-0EDD-B640-983D-4C0D292833C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52563" y="2383287"/>
                <a:ext cx="725044" cy="705623"/>
              </a:xfrm>
              <a:prstGeom prst="rect">
                <a:avLst/>
              </a:prstGeom>
            </p:spPr>
          </p:pic>
        </p:grpSp>
        <p:grpSp>
          <p:nvGrpSpPr>
            <p:cNvPr id="86" name="Group 85">
              <a:extLst>
                <a:ext uri="{FF2B5EF4-FFF2-40B4-BE49-F238E27FC236}">
                  <a16:creationId xmlns:a16="http://schemas.microsoft.com/office/drawing/2014/main" xmlns="" id="{97B47121-DF24-A047-B054-4C2FAE15D26D}"/>
                </a:ext>
              </a:extLst>
            </p:cNvPr>
            <p:cNvGrpSpPr/>
            <p:nvPr/>
          </p:nvGrpSpPr>
          <p:grpSpPr>
            <a:xfrm>
              <a:off x="1455240" y="3230839"/>
              <a:ext cx="991296" cy="883688"/>
              <a:chOff x="1960284" y="1183156"/>
              <a:chExt cx="991296" cy="883688"/>
            </a:xfrm>
          </p:grpSpPr>
          <p:sp>
            <p:nvSpPr>
              <p:cNvPr id="87" name="Hexagon 86">
                <a:extLst>
                  <a:ext uri="{FF2B5EF4-FFF2-40B4-BE49-F238E27FC236}">
                    <a16:creationId xmlns:a16="http://schemas.microsoft.com/office/drawing/2014/main" xmlns="" id="{291DC443-8942-7441-A736-5CC8C80B381C}"/>
                  </a:ext>
                </a:extLst>
              </p:cNvPr>
              <p:cNvSpPr/>
              <p:nvPr/>
            </p:nvSpPr>
            <p:spPr>
              <a:xfrm>
                <a:off x="1960284" y="1183156"/>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pic>
            <p:nvPicPr>
              <p:cNvPr id="88" name="Picture 87">
                <a:extLst>
                  <a:ext uri="{FF2B5EF4-FFF2-40B4-BE49-F238E27FC236}">
                    <a16:creationId xmlns:a16="http://schemas.microsoft.com/office/drawing/2014/main" xmlns="" id="{3B289147-37B4-0A45-A4CA-5F96CFC5323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43319" y="1235887"/>
                <a:ext cx="835733" cy="468486"/>
              </a:xfrm>
              <a:prstGeom prst="rect">
                <a:avLst/>
              </a:prstGeom>
              <a:effectLst>
                <a:outerShdw blurRad="50800" dist="38100" dir="8100000" algn="tr" rotWithShape="0">
                  <a:prstClr val="black">
                    <a:alpha val="40000"/>
                  </a:prstClr>
                </a:outerShdw>
              </a:effectLst>
            </p:spPr>
          </p:pic>
          <p:pic>
            <p:nvPicPr>
              <p:cNvPr id="89" name="Picture 88">
                <a:extLst>
                  <a:ext uri="{FF2B5EF4-FFF2-40B4-BE49-F238E27FC236}">
                    <a16:creationId xmlns:a16="http://schemas.microsoft.com/office/drawing/2014/main" xmlns="" id="{FC243F1B-194C-C747-93E9-0024F4EEE0B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43327" y="1268500"/>
                <a:ext cx="786384" cy="786384"/>
              </a:xfrm>
              <a:prstGeom prst="rect">
                <a:avLst/>
              </a:prstGeom>
            </p:spPr>
          </p:pic>
        </p:grpSp>
        <p:grpSp>
          <p:nvGrpSpPr>
            <p:cNvPr id="90" name="Group 89">
              <a:extLst>
                <a:ext uri="{FF2B5EF4-FFF2-40B4-BE49-F238E27FC236}">
                  <a16:creationId xmlns:a16="http://schemas.microsoft.com/office/drawing/2014/main" xmlns="" id="{896000B8-91E0-0446-88D3-0E8236064D38}"/>
                </a:ext>
              </a:extLst>
            </p:cNvPr>
            <p:cNvGrpSpPr/>
            <p:nvPr/>
          </p:nvGrpSpPr>
          <p:grpSpPr>
            <a:xfrm>
              <a:off x="2264264" y="1723514"/>
              <a:ext cx="1028516" cy="883688"/>
              <a:chOff x="856305" y="1057016"/>
              <a:chExt cx="1028516" cy="883688"/>
            </a:xfrm>
          </p:grpSpPr>
          <p:sp>
            <p:nvSpPr>
              <p:cNvPr id="91" name="Hexagon 90">
                <a:extLst>
                  <a:ext uri="{FF2B5EF4-FFF2-40B4-BE49-F238E27FC236}">
                    <a16:creationId xmlns:a16="http://schemas.microsoft.com/office/drawing/2014/main" xmlns="" id="{EE5475F8-4CD2-1148-B25F-2790B6FC4654}"/>
                  </a:ext>
                </a:extLst>
              </p:cNvPr>
              <p:cNvSpPr/>
              <p:nvPr/>
            </p:nvSpPr>
            <p:spPr>
              <a:xfrm>
                <a:off x="856305" y="1057016"/>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nvGrpSpPr>
              <p:cNvPr id="92" name="Group 91">
                <a:extLst>
                  <a:ext uri="{FF2B5EF4-FFF2-40B4-BE49-F238E27FC236}">
                    <a16:creationId xmlns:a16="http://schemas.microsoft.com/office/drawing/2014/main" xmlns="" id="{290EC02E-A7CF-5845-B107-65A00CF45BB7}"/>
                  </a:ext>
                </a:extLst>
              </p:cNvPr>
              <p:cNvGrpSpPr/>
              <p:nvPr/>
            </p:nvGrpSpPr>
            <p:grpSpPr>
              <a:xfrm>
                <a:off x="920093" y="1240467"/>
                <a:ext cx="964728" cy="468486"/>
                <a:chOff x="2159971" y="795042"/>
                <a:chExt cx="964728" cy="468486"/>
              </a:xfrm>
            </p:grpSpPr>
            <p:pic>
              <p:nvPicPr>
                <p:cNvPr id="93" name="Picture 92">
                  <a:extLst>
                    <a:ext uri="{FF2B5EF4-FFF2-40B4-BE49-F238E27FC236}">
                      <a16:creationId xmlns:a16="http://schemas.microsoft.com/office/drawing/2014/main" xmlns="" id="{F524FB8D-BC6D-CC4E-AA8B-BD7DAE6F266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59971" y="795042"/>
                  <a:ext cx="835733" cy="468486"/>
                </a:xfrm>
                <a:prstGeom prst="rect">
                  <a:avLst/>
                </a:prstGeom>
                <a:effectLst>
                  <a:outerShdw blurRad="50800" dist="38100" dir="8100000" algn="tr" rotWithShape="0">
                    <a:prstClr val="black">
                      <a:alpha val="40000"/>
                    </a:prstClr>
                  </a:outerShdw>
                </a:effectLst>
              </p:spPr>
            </p:pic>
            <p:pic>
              <p:nvPicPr>
                <p:cNvPr id="94" name="Picture 93">
                  <a:extLst>
                    <a:ext uri="{FF2B5EF4-FFF2-40B4-BE49-F238E27FC236}">
                      <a16:creationId xmlns:a16="http://schemas.microsoft.com/office/drawing/2014/main" xmlns="" id="{EA3CED62-D2F7-3E47-8517-B36AF65D047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338315" y="943687"/>
                  <a:ext cx="786384" cy="251643"/>
                </a:xfrm>
                <a:prstGeom prst="rect">
                  <a:avLst/>
                </a:prstGeom>
              </p:spPr>
            </p:pic>
          </p:grpSp>
        </p:grpSp>
        <p:grpSp>
          <p:nvGrpSpPr>
            <p:cNvPr id="95" name="Group 94">
              <a:extLst>
                <a:ext uri="{FF2B5EF4-FFF2-40B4-BE49-F238E27FC236}">
                  <a16:creationId xmlns:a16="http://schemas.microsoft.com/office/drawing/2014/main" xmlns="" id="{59E5B5FB-71C6-734A-ACF4-8C452099DF77}"/>
                </a:ext>
              </a:extLst>
            </p:cNvPr>
            <p:cNvGrpSpPr/>
            <p:nvPr/>
          </p:nvGrpSpPr>
          <p:grpSpPr>
            <a:xfrm>
              <a:off x="2266856" y="2712776"/>
              <a:ext cx="991296" cy="1012325"/>
              <a:chOff x="304383" y="1990287"/>
              <a:chExt cx="991296" cy="1012325"/>
            </a:xfrm>
          </p:grpSpPr>
          <p:sp>
            <p:nvSpPr>
              <p:cNvPr id="96" name="Hexagon 95">
                <a:extLst>
                  <a:ext uri="{FF2B5EF4-FFF2-40B4-BE49-F238E27FC236}">
                    <a16:creationId xmlns:a16="http://schemas.microsoft.com/office/drawing/2014/main" xmlns="" id="{3E54A993-7FD5-7140-B0FD-3709F1015500}"/>
                  </a:ext>
                </a:extLst>
              </p:cNvPr>
              <p:cNvSpPr/>
              <p:nvPr/>
            </p:nvSpPr>
            <p:spPr>
              <a:xfrm>
                <a:off x="304383" y="1990287"/>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nvGrpSpPr>
              <p:cNvPr id="97" name="Group 96">
                <a:extLst>
                  <a:ext uri="{FF2B5EF4-FFF2-40B4-BE49-F238E27FC236}">
                    <a16:creationId xmlns:a16="http://schemas.microsoft.com/office/drawing/2014/main" xmlns="" id="{B1D5BD14-3CED-6B43-AB72-46B8049CD25B}"/>
                  </a:ext>
                </a:extLst>
              </p:cNvPr>
              <p:cNvGrpSpPr/>
              <p:nvPr/>
            </p:nvGrpSpPr>
            <p:grpSpPr>
              <a:xfrm>
                <a:off x="353942" y="2052833"/>
                <a:ext cx="908117" cy="949779"/>
                <a:chOff x="1144938" y="1776061"/>
                <a:chExt cx="908117" cy="949779"/>
              </a:xfrm>
            </p:grpSpPr>
            <p:pic>
              <p:nvPicPr>
                <p:cNvPr id="98" name="Picture 97">
                  <a:extLst>
                    <a:ext uri="{FF2B5EF4-FFF2-40B4-BE49-F238E27FC236}">
                      <a16:creationId xmlns:a16="http://schemas.microsoft.com/office/drawing/2014/main" xmlns="" id="{38E22F48-3478-B44B-951B-35DEF494F90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44938" y="1776061"/>
                  <a:ext cx="835733" cy="468486"/>
                </a:xfrm>
                <a:prstGeom prst="rect">
                  <a:avLst/>
                </a:prstGeom>
                <a:effectLst>
                  <a:outerShdw blurRad="50800" dist="38100" dir="8100000" algn="tr" rotWithShape="0">
                    <a:prstClr val="black">
                      <a:alpha val="40000"/>
                    </a:prstClr>
                  </a:outerShdw>
                </a:effectLst>
              </p:spPr>
            </p:pic>
            <p:pic>
              <p:nvPicPr>
                <p:cNvPr id="99" name="Picture 98">
                  <a:extLst>
                    <a:ext uri="{FF2B5EF4-FFF2-40B4-BE49-F238E27FC236}">
                      <a16:creationId xmlns:a16="http://schemas.microsoft.com/office/drawing/2014/main" xmlns="" id="{784D8EEB-EDAB-1145-B842-96D404E6875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266671" y="1939456"/>
                  <a:ext cx="786384" cy="786384"/>
                </a:xfrm>
                <a:prstGeom prst="rect">
                  <a:avLst/>
                </a:prstGeom>
              </p:spPr>
            </p:pic>
          </p:grpSp>
        </p:grpSp>
        <p:grpSp>
          <p:nvGrpSpPr>
            <p:cNvPr id="100" name="Group 99">
              <a:extLst>
                <a:ext uri="{FF2B5EF4-FFF2-40B4-BE49-F238E27FC236}">
                  <a16:creationId xmlns:a16="http://schemas.microsoft.com/office/drawing/2014/main" xmlns="" id="{8958161D-C4BD-864A-B456-E40DD97DE83A}"/>
                </a:ext>
              </a:extLst>
            </p:cNvPr>
            <p:cNvGrpSpPr/>
            <p:nvPr/>
          </p:nvGrpSpPr>
          <p:grpSpPr>
            <a:xfrm>
              <a:off x="3168480" y="1234815"/>
              <a:ext cx="991296" cy="915036"/>
              <a:chOff x="202312" y="2908743"/>
              <a:chExt cx="991296" cy="915036"/>
            </a:xfrm>
          </p:grpSpPr>
          <p:sp>
            <p:nvSpPr>
              <p:cNvPr id="101" name="Hexagon 100">
                <a:extLst>
                  <a:ext uri="{FF2B5EF4-FFF2-40B4-BE49-F238E27FC236}">
                    <a16:creationId xmlns:a16="http://schemas.microsoft.com/office/drawing/2014/main" xmlns="" id="{6A726865-B675-BE44-9AB7-F5DFD4DE09A9}"/>
                  </a:ext>
                </a:extLst>
              </p:cNvPr>
              <p:cNvSpPr/>
              <p:nvPr/>
            </p:nvSpPr>
            <p:spPr>
              <a:xfrm>
                <a:off x="202312" y="2940091"/>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nvGrpSpPr>
              <p:cNvPr id="102" name="Group 101">
                <a:extLst>
                  <a:ext uri="{FF2B5EF4-FFF2-40B4-BE49-F238E27FC236}">
                    <a16:creationId xmlns:a16="http://schemas.microsoft.com/office/drawing/2014/main" xmlns="" id="{203F65C1-BBB0-5944-87C6-7130BA7E2CD6}"/>
                  </a:ext>
                </a:extLst>
              </p:cNvPr>
              <p:cNvGrpSpPr/>
              <p:nvPr/>
            </p:nvGrpSpPr>
            <p:grpSpPr>
              <a:xfrm>
                <a:off x="249450" y="2908743"/>
                <a:ext cx="914936" cy="883692"/>
                <a:chOff x="1814959" y="2333131"/>
                <a:chExt cx="914936" cy="883692"/>
              </a:xfrm>
            </p:grpSpPr>
            <p:pic>
              <p:nvPicPr>
                <p:cNvPr id="103" name="Picture 102">
                  <a:extLst>
                    <a:ext uri="{FF2B5EF4-FFF2-40B4-BE49-F238E27FC236}">
                      <a16:creationId xmlns:a16="http://schemas.microsoft.com/office/drawing/2014/main" xmlns="" id="{FA6D9783-8EC6-9142-AC33-31D9AEFBC6B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14959" y="2333131"/>
                  <a:ext cx="835733" cy="468486"/>
                </a:xfrm>
                <a:prstGeom prst="rect">
                  <a:avLst/>
                </a:prstGeom>
                <a:effectLst>
                  <a:outerShdw blurRad="50800" dist="38100" dir="8100000" algn="tr" rotWithShape="0">
                    <a:prstClr val="black">
                      <a:alpha val="40000"/>
                    </a:prstClr>
                  </a:outerShdw>
                </a:effectLst>
              </p:spPr>
            </p:pic>
            <p:pic>
              <p:nvPicPr>
                <p:cNvPr id="104" name="Picture 103">
                  <a:extLst>
                    <a:ext uri="{FF2B5EF4-FFF2-40B4-BE49-F238E27FC236}">
                      <a16:creationId xmlns:a16="http://schemas.microsoft.com/office/drawing/2014/main" xmlns="" id="{180DB601-44F7-CF4A-96B9-A811D9491A16}"/>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943511" y="2430439"/>
                  <a:ext cx="786384" cy="786384"/>
                </a:xfrm>
                <a:prstGeom prst="rect">
                  <a:avLst/>
                </a:prstGeom>
              </p:spPr>
            </p:pic>
          </p:grpSp>
        </p:grpSp>
        <p:grpSp>
          <p:nvGrpSpPr>
            <p:cNvPr id="105" name="Group 104">
              <a:extLst>
                <a:ext uri="{FF2B5EF4-FFF2-40B4-BE49-F238E27FC236}">
                  <a16:creationId xmlns:a16="http://schemas.microsoft.com/office/drawing/2014/main" xmlns="" id="{17D717EA-5C1B-DF40-A2EF-07A99C69CEE3}"/>
                </a:ext>
              </a:extLst>
            </p:cNvPr>
            <p:cNvGrpSpPr/>
            <p:nvPr/>
          </p:nvGrpSpPr>
          <p:grpSpPr>
            <a:xfrm>
              <a:off x="3207754" y="3189072"/>
              <a:ext cx="1004645" cy="883688"/>
              <a:chOff x="2947434" y="1190363"/>
              <a:chExt cx="1004645" cy="883688"/>
            </a:xfrm>
          </p:grpSpPr>
          <p:sp>
            <p:nvSpPr>
              <p:cNvPr id="106" name="Hexagon 105">
                <a:extLst>
                  <a:ext uri="{FF2B5EF4-FFF2-40B4-BE49-F238E27FC236}">
                    <a16:creationId xmlns:a16="http://schemas.microsoft.com/office/drawing/2014/main" xmlns="" id="{D7C65976-8090-F24B-A3CD-90A00A867950}"/>
                  </a:ext>
                </a:extLst>
              </p:cNvPr>
              <p:cNvSpPr/>
              <p:nvPr/>
            </p:nvSpPr>
            <p:spPr>
              <a:xfrm>
                <a:off x="2947434" y="1190363"/>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nvGrpSpPr>
              <p:cNvPr id="107" name="Group 106">
                <a:extLst>
                  <a:ext uri="{FF2B5EF4-FFF2-40B4-BE49-F238E27FC236}">
                    <a16:creationId xmlns:a16="http://schemas.microsoft.com/office/drawing/2014/main" xmlns="" id="{5F36F5B6-8CC8-8F4F-84A9-C8E961AD80F0}"/>
                  </a:ext>
                </a:extLst>
              </p:cNvPr>
              <p:cNvGrpSpPr/>
              <p:nvPr/>
            </p:nvGrpSpPr>
            <p:grpSpPr>
              <a:xfrm>
                <a:off x="3038967" y="1356746"/>
                <a:ext cx="913112" cy="537118"/>
                <a:chOff x="3277291" y="882938"/>
                <a:chExt cx="913112" cy="537118"/>
              </a:xfrm>
            </p:grpSpPr>
            <p:pic>
              <p:nvPicPr>
                <p:cNvPr id="108" name="Picture 107">
                  <a:extLst>
                    <a:ext uri="{FF2B5EF4-FFF2-40B4-BE49-F238E27FC236}">
                      <a16:creationId xmlns:a16="http://schemas.microsoft.com/office/drawing/2014/main" xmlns="" id="{8A8863BE-B3F2-3D4E-A21F-BDDC333D3FC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77291" y="882938"/>
                  <a:ext cx="835733" cy="468486"/>
                </a:xfrm>
                <a:prstGeom prst="rect">
                  <a:avLst/>
                </a:prstGeom>
                <a:effectLst>
                  <a:outerShdw blurRad="50800" dist="38100" dir="8100000" algn="tr" rotWithShape="0">
                    <a:prstClr val="black">
                      <a:alpha val="40000"/>
                    </a:prstClr>
                  </a:outerShdw>
                </a:effectLst>
              </p:spPr>
            </p:pic>
            <p:pic>
              <p:nvPicPr>
                <p:cNvPr id="109" name="Picture 108">
                  <a:extLst>
                    <a:ext uri="{FF2B5EF4-FFF2-40B4-BE49-F238E27FC236}">
                      <a16:creationId xmlns:a16="http://schemas.microsoft.com/office/drawing/2014/main" xmlns="" id="{B3815B0D-DD2B-004A-917A-319B171109E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404019" y="1000651"/>
                  <a:ext cx="786384" cy="419405"/>
                </a:xfrm>
                <a:prstGeom prst="rect">
                  <a:avLst/>
                </a:prstGeom>
              </p:spPr>
            </p:pic>
          </p:grpSp>
        </p:grpSp>
        <p:grpSp>
          <p:nvGrpSpPr>
            <p:cNvPr id="110" name="Group 109">
              <a:extLst>
                <a:ext uri="{FF2B5EF4-FFF2-40B4-BE49-F238E27FC236}">
                  <a16:creationId xmlns:a16="http://schemas.microsoft.com/office/drawing/2014/main" xmlns="" id="{9B6F422C-9B00-7D42-89FC-F8DDC52B46E1}"/>
                </a:ext>
              </a:extLst>
            </p:cNvPr>
            <p:cNvGrpSpPr/>
            <p:nvPr/>
          </p:nvGrpSpPr>
          <p:grpSpPr>
            <a:xfrm>
              <a:off x="1446472" y="2272079"/>
              <a:ext cx="999705" cy="883688"/>
              <a:chOff x="4313760" y="3002612"/>
              <a:chExt cx="999705" cy="883688"/>
            </a:xfrm>
          </p:grpSpPr>
          <p:sp>
            <p:nvSpPr>
              <p:cNvPr id="111" name="Hexagon 110">
                <a:extLst>
                  <a:ext uri="{FF2B5EF4-FFF2-40B4-BE49-F238E27FC236}">
                    <a16:creationId xmlns:a16="http://schemas.microsoft.com/office/drawing/2014/main" xmlns="" id="{3DC4A389-B6A7-EE46-89DE-95EE510BDEE6}"/>
                  </a:ext>
                </a:extLst>
              </p:cNvPr>
              <p:cNvSpPr/>
              <p:nvPr/>
            </p:nvSpPr>
            <p:spPr>
              <a:xfrm>
                <a:off x="4313760" y="3002612"/>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nvGrpSpPr>
              <p:cNvPr id="112" name="Group 111">
                <a:extLst>
                  <a:ext uri="{FF2B5EF4-FFF2-40B4-BE49-F238E27FC236}">
                    <a16:creationId xmlns:a16="http://schemas.microsoft.com/office/drawing/2014/main" xmlns="" id="{8566D92F-5F50-F64C-898A-E26CA3DC3E91}"/>
                  </a:ext>
                </a:extLst>
              </p:cNvPr>
              <p:cNvGrpSpPr/>
              <p:nvPr/>
            </p:nvGrpSpPr>
            <p:grpSpPr>
              <a:xfrm>
                <a:off x="4334739" y="3021448"/>
                <a:ext cx="978726" cy="841926"/>
                <a:chOff x="3809425" y="2333131"/>
                <a:chExt cx="978726" cy="841926"/>
              </a:xfrm>
            </p:grpSpPr>
            <p:pic>
              <p:nvPicPr>
                <p:cNvPr id="113" name="Picture 112">
                  <a:extLst>
                    <a:ext uri="{FF2B5EF4-FFF2-40B4-BE49-F238E27FC236}">
                      <a16:creationId xmlns:a16="http://schemas.microsoft.com/office/drawing/2014/main" xmlns="" id="{E00CB5C2-0354-0841-8499-A1E93F68A28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9425" y="2333131"/>
                  <a:ext cx="835733" cy="468486"/>
                </a:xfrm>
                <a:prstGeom prst="rect">
                  <a:avLst/>
                </a:prstGeom>
                <a:effectLst>
                  <a:outerShdw blurRad="50800" dist="38100" dir="8100000" algn="tr" rotWithShape="0">
                    <a:prstClr val="black">
                      <a:alpha val="40000"/>
                    </a:prstClr>
                  </a:outerShdw>
                </a:effectLst>
              </p:spPr>
            </p:pic>
            <p:pic>
              <p:nvPicPr>
                <p:cNvPr id="114" name="Picture 113">
                  <a:extLst>
                    <a:ext uri="{FF2B5EF4-FFF2-40B4-BE49-F238E27FC236}">
                      <a16:creationId xmlns:a16="http://schemas.microsoft.com/office/drawing/2014/main" xmlns="" id="{40164687-20FE-9647-BFF5-5E8EC20D5635}"/>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001767" y="2399158"/>
                  <a:ext cx="786384" cy="775899"/>
                </a:xfrm>
                <a:prstGeom prst="rect">
                  <a:avLst/>
                </a:prstGeom>
              </p:spPr>
            </p:pic>
          </p:grpSp>
        </p:grpSp>
        <p:grpSp>
          <p:nvGrpSpPr>
            <p:cNvPr id="115" name="Group 114">
              <a:extLst>
                <a:ext uri="{FF2B5EF4-FFF2-40B4-BE49-F238E27FC236}">
                  <a16:creationId xmlns:a16="http://schemas.microsoft.com/office/drawing/2014/main" xmlns="" id="{8E2D892E-93AD-6644-9F0A-D614D0899BEA}"/>
                </a:ext>
              </a:extLst>
            </p:cNvPr>
            <p:cNvGrpSpPr/>
            <p:nvPr/>
          </p:nvGrpSpPr>
          <p:grpSpPr>
            <a:xfrm>
              <a:off x="2292818" y="3735428"/>
              <a:ext cx="997525" cy="905237"/>
              <a:chOff x="3795526" y="1555846"/>
              <a:chExt cx="997525" cy="905237"/>
            </a:xfrm>
          </p:grpSpPr>
          <p:sp>
            <p:nvSpPr>
              <p:cNvPr id="116" name="Hexagon 115">
                <a:extLst>
                  <a:ext uri="{FF2B5EF4-FFF2-40B4-BE49-F238E27FC236}">
                    <a16:creationId xmlns:a16="http://schemas.microsoft.com/office/drawing/2014/main" xmlns="" id="{A35741B0-EE8D-9E43-9A4E-5D990E65D455}"/>
                  </a:ext>
                </a:extLst>
              </p:cNvPr>
              <p:cNvSpPr/>
              <p:nvPr/>
            </p:nvSpPr>
            <p:spPr>
              <a:xfrm>
                <a:off x="3801755" y="1555846"/>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nvGrpSpPr>
              <p:cNvPr id="117" name="Group 116">
                <a:extLst>
                  <a:ext uri="{FF2B5EF4-FFF2-40B4-BE49-F238E27FC236}">
                    <a16:creationId xmlns:a16="http://schemas.microsoft.com/office/drawing/2014/main" xmlns="" id="{F6F251CF-8811-A147-B16C-E566F939F049}"/>
                  </a:ext>
                </a:extLst>
              </p:cNvPr>
              <p:cNvGrpSpPr/>
              <p:nvPr/>
            </p:nvGrpSpPr>
            <p:grpSpPr>
              <a:xfrm>
                <a:off x="3795526" y="1561256"/>
                <a:ext cx="966155" cy="899827"/>
                <a:chOff x="3125183" y="1435965"/>
                <a:chExt cx="966155" cy="899827"/>
              </a:xfrm>
            </p:grpSpPr>
            <p:pic>
              <p:nvPicPr>
                <p:cNvPr id="118" name="Picture 117">
                  <a:extLst>
                    <a:ext uri="{FF2B5EF4-FFF2-40B4-BE49-F238E27FC236}">
                      <a16:creationId xmlns:a16="http://schemas.microsoft.com/office/drawing/2014/main" xmlns="" id="{4A0A959E-7B64-8943-AD81-3C0680B47A4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25183" y="1435965"/>
                  <a:ext cx="835733" cy="468486"/>
                </a:xfrm>
                <a:prstGeom prst="rect">
                  <a:avLst/>
                </a:prstGeom>
                <a:effectLst>
                  <a:outerShdw blurRad="50800" dist="38100" dir="8100000" algn="tr" rotWithShape="0">
                    <a:prstClr val="black">
                      <a:alpha val="40000"/>
                    </a:prstClr>
                  </a:outerShdw>
                </a:effectLst>
              </p:spPr>
            </p:pic>
            <p:pic>
              <p:nvPicPr>
                <p:cNvPr id="119" name="Picture 118">
                  <a:extLst>
                    <a:ext uri="{FF2B5EF4-FFF2-40B4-BE49-F238E27FC236}">
                      <a16:creationId xmlns:a16="http://schemas.microsoft.com/office/drawing/2014/main" xmlns="" id="{BCB3D08B-2382-484C-A87F-C6803003178A}"/>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304954" y="1549408"/>
                  <a:ext cx="786384" cy="786384"/>
                </a:xfrm>
                <a:prstGeom prst="rect">
                  <a:avLst/>
                </a:prstGeom>
              </p:spPr>
            </p:pic>
          </p:grpSp>
        </p:grpSp>
        <p:sp>
          <p:nvSpPr>
            <p:cNvPr id="120" name="TextBox 119">
              <a:extLst>
                <a:ext uri="{FF2B5EF4-FFF2-40B4-BE49-F238E27FC236}">
                  <a16:creationId xmlns:a16="http://schemas.microsoft.com/office/drawing/2014/main" xmlns="" id="{1FED833D-469E-2D43-BF27-F0E38936B0D6}"/>
                </a:ext>
              </a:extLst>
            </p:cNvPr>
            <p:cNvSpPr txBox="1"/>
            <p:nvPr/>
          </p:nvSpPr>
          <p:spPr>
            <a:xfrm rot="19703028">
              <a:off x="1506316" y="1409378"/>
              <a:ext cx="1460679" cy="424380"/>
            </a:xfrm>
            <a:prstGeom prst="rect">
              <a:avLst/>
            </a:prstGeom>
            <a:noFill/>
          </p:spPr>
          <p:txBody>
            <a:bodyPr wrap="none" rtlCol="0">
              <a:spAutoFit/>
            </a:bodyPr>
            <a:lstStyle/>
            <a:p>
              <a:pPr>
                <a:defRPr/>
              </a:pPr>
              <a:r>
                <a:rPr lang="en-US" sz="1000" b="1" i="1" kern="0">
                  <a:solidFill>
                    <a:prstClr val="black"/>
                  </a:solidFill>
                </a:rPr>
                <a:t>State</a:t>
              </a:r>
              <a:r>
                <a:rPr lang="en-US" sz="1000" b="1" kern="0">
                  <a:solidFill>
                    <a:prstClr val="black"/>
                  </a:solidFill>
                </a:rPr>
                <a:t> </a:t>
              </a:r>
              <a:r>
                <a:rPr lang="en-US" sz="1000" b="1" i="1" kern="0">
                  <a:solidFill>
                    <a:prstClr val="black"/>
                  </a:solidFill>
                </a:rPr>
                <a:t>EMAs</a:t>
              </a:r>
            </a:p>
          </p:txBody>
        </p:sp>
        <p:pic>
          <p:nvPicPr>
            <p:cNvPr id="121" name="Picture 120">
              <a:extLst>
                <a:ext uri="{FF2B5EF4-FFF2-40B4-BE49-F238E27FC236}">
                  <a16:creationId xmlns:a16="http://schemas.microsoft.com/office/drawing/2014/main" xmlns="" id="{1269D5AF-1297-044A-BC9A-8C3DD3D0212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5447" y="4459664"/>
              <a:ext cx="374520" cy="318740"/>
            </a:xfrm>
            <a:prstGeom prst="rect">
              <a:avLst/>
            </a:prstGeom>
          </p:spPr>
        </p:pic>
        <p:pic>
          <p:nvPicPr>
            <p:cNvPr id="122" name="Picture 121">
              <a:extLst>
                <a:ext uri="{FF2B5EF4-FFF2-40B4-BE49-F238E27FC236}">
                  <a16:creationId xmlns:a16="http://schemas.microsoft.com/office/drawing/2014/main" xmlns="" id="{663264A6-CB67-0943-A401-F8C1994B7DD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33342" y="4772752"/>
              <a:ext cx="374520" cy="318740"/>
            </a:xfrm>
            <a:prstGeom prst="rect">
              <a:avLst/>
            </a:prstGeom>
          </p:spPr>
        </p:pic>
        <p:sp>
          <p:nvSpPr>
            <p:cNvPr id="124" name="TextBox 123">
              <a:extLst>
                <a:ext uri="{FF2B5EF4-FFF2-40B4-BE49-F238E27FC236}">
                  <a16:creationId xmlns:a16="http://schemas.microsoft.com/office/drawing/2014/main" xmlns="" id="{7E65DA59-4C47-5F41-94E0-D104657780FE}"/>
                </a:ext>
              </a:extLst>
            </p:cNvPr>
            <p:cNvSpPr txBox="1"/>
            <p:nvPr/>
          </p:nvSpPr>
          <p:spPr>
            <a:xfrm>
              <a:off x="-34700" y="5323845"/>
              <a:ext cx="1311933" cy="694438"/>
            </a:xfrm>
            <a:prstGeom prst="rect">
              <a:avLst/>
            </a:prstGeom>
            <a:noFill/>
          </p:spPr>
          <p:txBody>
            <a:bodyPr wrap="square" rtlCol="0">
              <a:spAutoFit/>
            </a:bodyPr>
            <a:lstStyle/>
            <a:p>
              <a:pPr>
                <a:defRPr/>
              </a:pPr>
              <a:r>
                <a:rPr lang="en-US" sz="1000" b="1" i="1" kern="0">
                  <a:solidFill>
                    <a:prstClr val="black"/>
                  </a:solidFill>
                </a:rPr>
                <a:t>Local Partners</a:t>
              </a:r>
            </a:p>
          </p:txBody>
        </p:sp>
        <p:grpSp>
          <p:nvGrpSpPr>
            <p:cNvPr id="125" name="Group 124">
              <a:extLst>
                <a:ext uri="{FF2B5EF4-FFF2-40B4-BE49-F238E27FC236}">
                  <a16:creationId xmlns:a16="http://schemas.microsoft.com/office/drawing/2014/main" xmlns="" id="{18FA2B4D-BA56-7D4F-81D1-342BA92E0C6A}"/>
                </a:ext>
              </a:extLst>
            </p:cNvPr>
            <p:cNvGrpSpPr/>
            <p:nvPr/>
          </p:nvGrpSpPr>
          <p:grpSpPr>
            <a:xfrm>
              <a:off x="79775" y="4816909"/>
              <a:ext cx="583003" cy="526303"/>
              <a:chOff x="4339551" y="823613"/>
              <a:chExt cx="583003" cy="526303"/>
            </a:xfrm>
          </p:grpSpPr>
          <p:sp>
            <p:nvSpPr>
              <p:cNvPr id="126" name="Hexagon 125">
                <a:extLst>
                  <a:ext uri="{FF2B5EF4-FFF2-40B4-BE49-F238E27FC236}">
                    <a16:creationId xmlns:a16="http://schemas.microsoft.com/office/drawing/2014/main" xmlns="" id="{297CBED2-7885-7C48-80FE-ADF806E3C008}"/>
                  </a:ext>
                </a:extLst>
              </p:cNvPr>
              <p:cNvSpPr/>
              <p:nvPr/>
            </p:nvSpPr>
            <p:spPr>
              <a:xfrm>
                <a:off x="4364012" y="823613"/>
                <a:ext cx="558542" cy="497911"/>
              </a:xfrm>
              <a:prstGeom prst="hexagon">
                <a:avLst/>
              </a:prstGeom>
              <a:solidFill>
                <a:srgbClr val="97BE49">
                  <a:lumMod val="20000"/>
                  <a:lumOff val="80000"/>
                  <a:alpha val="28000"/>
                </a:srgb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black"/>
                  </a:solidFill>
                  <a:latin typeface="Calibri" panose="020F0502020204030204"/>
                </a:endParaRPr>
              </a:p>
            </p:txBody>
          </p:sp>
          <p:pic>
            <p:nvPicPr>
              <p:cNvPr id="127" name="Picture 126">
                <a:extLst>
                  <a:ext uri="{FF2B5EF4-FFF2-40B4-BE49-F238E27FC236}">
                    <a16:creationId xmlns:a16="http://schemas.microsoft.com/office/drawing/2014/main" xmlns="" id="{15BE0DED-461D-8F40-8617-9F0CA6509DC2}"/>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339551" y="970083"/>
                <a:ext cx="470063" cy="263503"/>
              </a:xfrm>
              <a:prstGeom prst="rect">
                <a:avLst/>
              </a:prstGeom>
              <a:effectLst>
                <a:outerShdw blurRad="50800" dist="38100" dir="8100000" algn="tr" rotWithShape="0">
                  <a:prstClr val="black">
                    <a:alpha val="40000"/>
                  </a:prstClr>
                </a:outerShdw>
              </a:effectLst>
            </p:spPr>
          </p:pic>
          <p:pic>
            <p:nvPicPr>
              <p:cNvPr id="128" name="Picture 127">
                <a:extLst>
                  <a:ext uri="{FF2B5EF4-FFF2-40B4-BE49-F238E27FC236}">
                    <a16:creationId xmlns:a16="http://schemas.microsoft.com/office/drawing/2014/main" xmlns="" id="{043C1D83-47DC-574E-8F1F-48497CBAE684}"/>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397213" y="1031176"/>
                <a:ext cx="374520" cy="318740"/>
              </a:xfrm>
              <a:prstGeom prst="rect">
                <a:avLst/>
              </a:prstGeom>
            </p:spPr>
          </p:pic>
        </p:grpSp>
        <p:sp>
          <p:nvSpPr>
            <p:cNvPr id="131" name="TextBox 130">
              <a:extLst>
                <a:ext uri="{FF2B5EF4-FFF2-40B4-BE49-F238E27FC236}">
                  <a16:creationId xmlns:a16="http://schemas.microsoft.com/office/drawing/2014/main" xmlns="" id="{ECE95570-E908-BF43-94A9-31BE22FF309D}"/>
                </a:ext>
              </a:extLst>
            </p:cNvPr>
            <p:cNvSpPr txBox="1"/>
            <p:nvPr/>
          </p:nvSpPr>
          <p:spPr>
            <a:xfrm>
              <a:off x="6497994" y="4497700"/>
              <a:ext cx="627521" cy="306948"/>
            </a:xfrm>
            <a:prstGeom prst="snip2DiagRect">
              <a:avLst/>
            </a:prstGeom>
            <a:solidFill>
              <a:srgbClr val="4D73BE"/>
            </a:solidFill>
            <a:ln>
              <a:solidFill>
                <a:schemeClr val="tx2"/>
              </a:solidFill>
            </a:ln>
          </p:spPr>
          <p:txBody>
            <a:bodyPr wrap="square" lIns="0" tIns="0" rIns="0" bIns="0" rtlCol="0">
              <a:spAutoFit/>
            </a:bodyPr>
            <a:lstStyle/>
            <a:p>
              <a:pPr>
                <a:defRPr/>
              </a:pPr>
              <a:r>
                <a:rPr lang="en-US" sz="1000">
                  <a:solidFill>
                    <a:prstClr val="white"/>
                  </a:solidFill>
                  <a:latin typeface="Calibri" panose="020F0502020204030204"/>
                </a:rPr>
                <a:t>RCOP</a:t>
              </a:r>
            </a:p>
          </p:txBody>
        </p:sp>
        <p:pic>
          <p:nvPicPr>
            <p:cNvPr id="135" name="Picture 134" descr="geodatabase.png">
              <a:extLst>
                <a:ext uri="{FF2B5EF4-FFF2-40B4-BE49-F238E27FC236}">
                  <a16:creationId xmlns:a16="http://schemas.microsoft.com/office/drawing/2014/main" xmlns="" id="{A450666C-25B3-204F-BFED-F294D463E69E}"/>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310032" y="3809252"/>
              <a:ext cx="616457" cy="560836"/>
            </a:xfrm>
            <a:prstGeom prst="rect">
              <a:avLst/>
            </a:prstGeom>
          </p:spPr>
        </p:pic>
        <p:sp>
          <p:nvSpPr>
            <p:cNvPr id="136" name="Freeform 28">
              <a:extLst>
                <a:ext uri="{FF2B5EF4-FFF2-40B4-BE49-F238E27FC236}">
                  <a16:creationId xmlns:a16="http://schemas.microsoft.com/office/drawing/2014/main" xmlns="" id="{7A32184D-B9ED-9343-BF3C-4E9B93370EA7}"/>
                </a:ext>
              </a:extLst>
            </p:cNvPr>
            <p:cNvSpPr>
              <a:spLocks noEditPoints="1"/>
            </p:cNvSpPr>
            <p:nvPr/>
          </p:nvSpPr>
          <p:spPr bwMode="auto">
            <a:xfrm>
              <a:off x="8820547" y="3648816"/>
              <a:ext cx="425052" cy="596901"/>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7F7F7F"/>
            </a:solidFill>
            <a:ln w="0">
              <a:noFill/>
              <a:prstDash val="solid"/>
              <a:round/>
              <a:headEnd/>
              <a:tailEnd/>
            </a:ln>
          </p:spPr>
          <p:txBody>
            <a:bodyPr vert="horz" wrap="square" lIns="91440" tIns="45720" rIns="91440" bIns="45720" numCol="1" anchor="t" anchorCtr="0" compatLnSpc="1">
              <a:prstTxWarp prst="textNoShape">
                <a:avLst/>
              </a:prstTxWarp>
            </a:bodyPr>
            <a:lstStyle/>
            <a:p>
              <a:pPr>
                <a:defRPr/>
              </a:pPr>
              <a:endParaRPr lang="en-US" sz="1000">
                <a:solidFill>
                  <a:prstClr val="black"/>
                </a:solidFill>
                <a:latin typeface="Calibri" panose="020F0502020204030204"/>
              </a:endParaRPr>
            </a:p>
          </p:txBody>
        </p:sp>
        <p:grpSp>
          <p:nvGrpSpPr>
            <p:cNvPr id="154" name="Group 153">
              <a:extLst>
                <a:ext uri="{FF2B5EF4-FFF2-40B4-BE49-F238E27FC236}">
                  <a16:creationId xmlns:a16="http://schemas.microsoft.com/office/drawing/2014/main" xmlns="" id="{3B9E6951-533D-F64C-930B-01A4441269CE}"/>
                </a:ext>
              </a:extLst>
            </p:cNvPr>
            <p:cNvGrpSpPr/>
            <p:nvPr/>
          </p:nvGrpSpPr>
          <p:grpSpPr>
            <a:xfrm>
              <a:off x="10192805" y="3745033"/>
              <a:ext cx="1928454" cy="794355"/>
              <a:chOff x="10492686" y="3727291"/>
              <a:chExt cx="1928454" cy="794355"/>
            </a:xfrm>
          </p:grpSpPr>
          <p:grpSp>
            <p:nvGrpSpPr>
              <p:cNvPr id="150" name="Group 149">
                <a:extLst>
                  <a:ext uri="{FF2B5EF4-FFF2-40B4-BE49-F238E27FC236}">
                    <a16:creationId xmlns:a16="http://schemas.microsoft.com/office/drawing/2014/main" xmlns="" id="{AA869D40-20FE-0047-8DCC-10892A06E318}"/>
                  </a:ext>
                </a:extLst>
              </p:cNvPr>
              <p:cNvGrpSpPr/>
              <p:nvPr/>
            </p:nvGrpSpPr>
            <p:grpSpPr>
              <a:xfrm>
                <a:off x="10586106" y="3727291"/>
                <a:ext cx="704396" cy="794355"/>
                <a:chOff x="11320664" y="1913050"/>
                <a:chExt cx="704396" cy="794355"/>
              </a:xfrm>
              <a:solidFill>
                <a:srgbClr val="92D050"/>
              </a:solidFill>
            </p:grpSpPr>
            <p:sp>
              <p:nvSpPr>
                <p:cNvPr id="146" name="Hexagon 145">
                  <a:extLst>
                    <a:ext uri="{FF2B5EF4-FFF2-40B4-BE49-F238E27FC236}">
                      <a16:creationId xmlns:a16="http://schemas.microsoft.com/office/drawing/2014/main" xmlns="" id="{99D6F1A5-9E17-4249-A6AF-648046A398BE}"/>
                    </a:ext>
                  </a:extLst>
                </p:cNvPr>
                <p:cNvSpPr/>
                <p:nvPr/>
              </p:nvSpPr>
              <p:spPr>
                <a:xfrm>
                  <a:off x="11360054" y="1913050"/>
                  <a:ext cx="512606" cy="441902"/>
                </a:xfrm>
                <a:prstGeom prst="hexagon">
                  <a:avLst/>
                </a:prstGeom>
                <a:grp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147" name="Hexagon 146">
                  <a:extLst>
                    <a:ext uri="{FF2B5EF4-FFF2-40B4-BE49-F238E27FC236}">
                      <a16:creationId xmlns:a16="http://schemas.microsoft.com/office/drawing/2014/main" xmlns="" id="{8287ED63-36D6-D348-B699-74C802C030FD}"/>
                    </a:ext>
                  </a:extLst>
                </p:cNvPr>
                <p:cNvSpPr/>
                <p:nvPr/>
              </p:nvSpPr>
              <p:spPr>
                <a:xfrm>
                  <a:off x="11512454" y="2065450"/>
                  <a:ext cx="512606" cy="441902"/>
                </a:xfrm>
                <a:prstGeom prst="hexagon">
                  <a:avLst/>
                </a:prstGeom>
                <a:grp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148" name="Hexagon 147">
                  <a:extLst>
                    <a:ext uri="{FF2B5EF4-FFF2-40B4-BE49-F238E27FC236}">
                      <a16:creationId xmlns:a16="http://schemas.microsoft.com/office/drawing/2014/main" xmlns="" id="{A7859A9E-18D7-5041-8103-DFF4077C9B64}"/>
                    </a:ext>
                  </a:extLst>
                </p:cNvPr>
                <p:cNvSpPr/>
                <p:nvPr/>
              </p:nvSpPr>
              <p:spPr>
                <a:xfrm>
                  <a:off x="11320664" y="2265503"/>
                  <a:ext cx="512606" cy="441902"/>
                </a:xfrm>
                <a:prstGeom prst="hexagon">
                  <a:avLst/>
                </a:prstGeom>
                <a:grp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sp>
            <p:nvSpPr>
              <p:cNvPr id="149" name="TextBox 148">
                <a:extLst>
                  <a:ext uri="{FF2B5EF4-FFF2-40B4-BE49-F238E27FC236}">
                    <a16:creationId xmlns:a16="http://schemas.microsoft.com/office/drawing/2014/main" xmlns="" id="{F77D7F86-4D9E-7A46-9C3D-D67F88F8F583}"/>
                  </a:ext>
                </a:extLst>
              </p:cNvPr>
              <p:cNvSpPr txBox="1"/>
              <p:nvPr/>
            </p:nvSpPr>
            <p:spPr>
              <a:xfrm>
                <a:off x="10492686" y="3833623"/>
                <a:ext cx="1928454" cy="668720"/>
              </a:xfrm>
              <a:prstGeom prst="rect">
                <a:avLst/>
              </a:prstGeom>
              <a:solidFill>
                <a:schemeClr val="bg1">
                  <a:alpha val="55000"/>
                </a:schemeClr>
              </a:solidFill>
            </p:spPr>
            <p:txBody>
              <a:bodyPr wrap="square" rtlCol="0">
                <a:spAutoFit/>
              </a:bodyPr>
              <a:lstStyle/>
              <a:p>
                <a:pPr algn="r"/>
                <a:r>
                  <a:rPr lang="en-US" sz="1000">
                    <a:solidFill>
                      <a:prstClr val="black"/>
                    </a:solidFill>
                  </a:rPr>
                  <a:t>Transportation Status Providers</a:t>
                </a:r>
              </a:p>
            </p:txBody>
          </p:sp>
        </p:grpSp>
        <p:grpSp>
          <p:nvGrpSpPr>
            <p:cNvPr id="153" name="Group 152">
              <a:extLst>
                <a:ext uri="{FF2B5EF4-FFF2-40B4-BE49-F238E27FC236}">
                  <a16:creationId xmlns:a16="http://schemas.microsoft.com/office/drawing/2014/main" xmlns="" id="{337F7E0A-F201-1148-92E5-63C48457D985}"/>
                </a:ext>
              </a:extLst>
            </p:cNvPr>
            <p:cNvGrpSpPr/>
            <p:nvPr/>
          </p:nvGrpSpPr>
          <p:grpSpPr>
            <a:xfrm>
              <a:off x="10143210" y="2679947"/>
              <a:ext cx="1417928" cy="925919"/>
              <a:chOff x="10764636" y="501547"/>
              <a:chExt cx="1417928" cy="925919"/>
            </a:xfrm>
          </p:grpSpPr>
          <p:grpSp>
            <p:nvGrpSpPr>
              <p:cNvPr id="152" name="Group 151">
                <a:extLst>
                  <a:ext uri="{FF2B5EF4-FFF2-40B4-BE49-F238E27FC236}">
                    <a16:creationId xmlns:a16="http://schemas.microsoft.com/office/drawing/2014/main" xmlns="" id="{7CA423F6-AD73-0941-B709-3F566FE565BC}"/>
                  </a:ext>
                </a:extLst>
              </p:cNvPr>
              <p:cNvGrpSpPr/>
              <p:nvPr/>
            </p:nvGrpSpPr>
            <p:grpSpPr>
              <a:xfrm>
                <a:off x="10888361" y="523434"/>
                <a:ext cx="704396" cy="794355"/>
                <a:chOff x="10872571" y="505938"/>
                <a:chExt cx="704396" cy="794355"/>
              </a:xfrm>
            </p:grpSpPr>
            <p:sp>
              <p:nvSpPr>
                <p:cNvPr id="143" name="Hexagon 142">
                  <a:extLst>
                    <a:ext uri="{FF2B5EF4-FFF2-40B4-BE49-F238E27FC236}">
                      <a16:creationId xmlns:a16="http://schemas.microsoft.com/office/drawing/2014/main" xmlns="" id="{337CAC84-C525-A641-A7E2-5746497C4CEC}"/>
                    </a:ext>
                  </a:extLst>
                </p:cNvPr>
                <p:cNvSpPr/>
                <p:nvPr/>
              </p:nvSpPr>
              <p:spPr>
                <a:xfrm>
                  <a:off x="10911961" y="505938"/>
                  <a:ext cx="512606" cy="441902"/>
                </a:xfrm>
                <a:prstGeom prst="hexagon">
                  <a:avLst/>
                </a:prstGeom>
                <a:solidFill>
                  <a:srgbClr val="FFC000">
                    <a:alpha val="64000"/>
                  </a:srgb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144" name="Hexagon 143">
                  <a:extLst>
                    <a:ext uri="{FF2B5EF4-FFF2-40B4-BE49-F238E27FC236}">
                      <a16:creationId xmlns:a16="http://schemas.microsoft.com/office/drawing/2014/main" xmlns="" id="{9F4BE370-AAE2-5D43-903A-79A25DB35ECD}"/>
                    </a:ext>
                  </a:extLst>
                </p:cNvPr>
                <p:cNvSpPr/>
                <p:nvPr/>
              </p:nvSpPr>
              <p:spPr>
                <a:xfrm>
                  <a:off x="11064361" y="658338"/>
                  <a:ext cx="512606" cy="441902"/>
                </a:xfrm>
                <a:prstGeom prst="hexagon">
                  <a:avLst/>
                </a:prstGeom>
                <a:solidFill>
                  <a:srgbClr val="FFC000">
                    <a:alpha val="64000"/>
                  </a:srgb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145" name="Hexagon 144">
                  <a:extLst>
                    <a:ext uri="{FF2B5EF4-FFF2-40B4-BE49-F238E27FC236}">
                      <a16:creationId xmlns:a16="http://schemas.microsoft.com/office/drawing/2014/main" xmlns="" id="{8C367EE0-A815-1744-A19B-C8544BE2857C}"/>
                    </a:ext>
                  </a:extLst>
                </p:cNvPr>
                <p:cNvSpPr/>
                <p:nvPr/>
              </p:nvSpPr>
              <p:spPr>
                <a:xfrm>
                  <a:off x="10872571" y="858391"/>
                  <a:ext cx="512606" cy="441902"/>
                </a:xfrm>
                <a:prstGeom prst="hexagon">
                  <a:avLst/>
                </a:prstGeom>
                <a:solidFill>
                  <a:srgbClr val="FFC000">
                    <a:alpha val="64000"/>
                  </a:srgb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sp>
            <p:nvSpPr>
              <p:cNvPr id="151" name="TextBox 150">
                <a:extLst>
                  <a:ext uri="{FF2B5EF4-FFF2-40B4-BE49-F238E27FC236}">
                    <a16:creationId xmlns:a16="http://schemas.microsoft.com/office/drawing/2014/main" xmlns="" id="{B2615AFC-03CF-C645-9F40-08F0E392C6DB}"/>
                  </a:ext>
                </a:extLst>
              </p:cNvPr>
              <p:cNvSpPr txBox="1"/>
              <p:nvPr/>
            </p:nvSpPr>
            <p:spPr>
              <a:xfrm>
                <a:off x="10764636" y="501547"/>
                <a:ext cx="1417928" cy="925919"/>
              </a:xfrm>
              <a:prstGeom prst="rect">
                <a:avLst/>
              </a:prstGeom>
              <a:solidFill>
                <a:schemeClr val="bg1">
                  <a:alpha val="55000"/>
                </a:schemeClr>
              </a:solidFill>
            </p:spPr>
            <p:txBody>
              <a:bodyPr wrap="square" rtlCol="0">
                <a:spAutoFit/>
              </a:bodyPr>
              <a:lstStyle/>
              <a:p>
                <a:pPr algn="r"/>
                <a:r>
                  <a:rPr lang="en-US" sz="1000">
                    <a:solidFill>
                      <a:prstClr val="black"/>
                    </a:solidFill>
                  </a:rPr>
                  <a:t>Electric Utility Providers</a:t>
                </a:r>
              </a:p>
            </p:txBody>
          </p:sp>
        </p:grpSp>
        <p:cxnSp>
          <p:nvCxnSpPr>
            <p:cNvPr id="156" name="Straight Arrow Connector 155">
              <a:extLst>
                <a:ext uri="{FF2B5EF4-FFF2-40B4-BE49-F238E27FC236}">
                  <a16:creationId xmlns:a16="http://schemas.microsoft.com/office/drawing/2014/main" xmlns="" id="{6D7BA69A-D1D1-4B47-81D8-ED9F0E8B7EF5}"/>
                </a:ext>
              </a:extLst>
            </p:cNvPr>
            <p:cNvCxnSpPr>
              <a:cxnSpLocks/>
              <a:endCxn id="135" idx="3"/>
            </p:cNvCxnSpPr>
            <p:nvPr/>
          </p:nvCxnSpPr>
          <p:spPr>
            <a:xfrm flipH="1">
              <a:off x="9926489" y="3840826"/>
              <a:ext cx="365719" cy="2488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xmlns="" id="{758A15BA-31AD-9245-BB14-B8C6609F4DF2}"/>
                </a:ext>
              </a:extLst>
            </p:cNvPr>
            <p:cNvCxnSpPr>
              <a:cxnSpLocks/>
              <a:stCxn id="206" idx="3"/>
              <a:endCxn id="135" idx="3"/>
            </p:cNvCxnSpPr>
            <p:nvPr/>
          </p:nvCxnSpPr>
          <p:spPr>
            <a:xfrm flipH="1" flipV="1">
              <a:off x="9926489" y="4089670"/>
              <a:ext cx="334938" cy="8455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xmlns="" id="{0CCE607C-8CD3-A64D-B879-0E14AA3D26E3}"/>
                </a:ext>
              </a:extLst>
            </p:cNvPr>
            <p:cNvSpPr txBox="1"/>
            <p:nvPr/>
          </p:nvSpPr>
          <p:spPr>
            <a:xfrm rot="5400000">
              <a:off x="11310614" y="2954208"/>
              <a:ext cx="1152270" cy="506465"/>
            </a:xfrm>
            <a:prstGeom prst="snip2DiagRect">
              <a:avLst/>
            </a:prstGeom>
            <a:solidFill>
              <a:srgbClr val="C00000">
                <a:alpha val="54000"/>
              </a:srgbClr>
            </a:solidFill>
            <a:ln>
              <a:solidFill>
                <a:schemeClr val="tx2"/>
              </a:solidFill>
            </a:ln>
          </p:spPr>
          <p:txBody>
            <a:bodyPr wrap="none" rtlCol="0">
              <a:spAutoFit/>
            </a:bodyPr>
            <a:lstStyle/>
            <a:p>
              <a:pPr>
                <a:defRPr/>
              </a:pPr>
              <a:r>
                <a:rPr lang="en-US" sz="1000" b="1">
                  <a:solidFill>
                    <a:prstClr val="white"/>
                  </a:solidFill>
                  <a:latin typeface="Calibri" panose="020F0502020204030204"/>
                </a:rPr>
                <a:t>Services</a:t>
              </a:r>
            </a:p>
          </p:txBody>
        </p:sp>
        <p:sp>
          <p:nvSpPr>
            <p:cNvPr id="170" name="TextBox 169">
              <a:extLst>
                <a:ext uri="{FF2B5EF4-FFF2-40B4-BE49-F238E27FC236}">
                  <a16:creationId xmlns:a16="http://schemas.microsoft.com/office/drawing/2014/main" xmlns="" id="{FC2198AB-8D4D-9D4E-ADC7-BAFB27789203}"/>
                </a:ext>
              </a:extLst>
            </p:cNvPr>
            <p:cNvSpPr txBox="1"/>
            <p:nvPr/>
          </p:nvSpPr>
          <p:spPr>
            <a:xfrm>
              <a:off x="3990895" y="3820515"/>
              <a:ext cx="2073170" cy="694438"/>
            </a:xfrm>
            <a:prstGeom prst="rect">
              <a:avLst/>
            </a:prstGeom>
            <a:noFill/>
          </p:spPr>
          <p:txBody>
            <a:bodyPr wrap="square" rtlCol="0">
              <a:spAutoFit/>
            </a:bodyPr>
            <a:lstStyle/>
            <a:p>
              <a:pPr algn="ctr"/>
              <a:r>
                <a:rPr lang="en-US" sz="1000">
                  <a:solidFill>
                    <a:prstClr val="black"/>
                  </a:solidFill>
                </a:rPr>
                <a:t>State/Local Systems</a:t>
              </a:r>
            </a:p>
          </p:txBody>
        </p:sp>
        <p:sp>
          <p:nvSpPr>
            <p:cNvPr id="171" name="TextBox 170">
              <a:extLst>
                <a:ext uri="{FF2B5EF4-FFF2-40B4-BE49-F238E27FC236}">
                  <a16:creationId xmlns:a16="http://schemas.microsoft.com/office/drawing/2014/main" xmlns="" id="{8FA3EB4B-AA8C-D645-A43C-7184EF05C2C1}"/>
                </a:ext>
              </a:extLst>
            </p:cNvPr>
            <p:cNvSpPr txBox="1"/>
            <p:nvPr/>
          </p:nvSpPr>
          <p:spPr>
            <a:xfrm>
              <a:off x="5923011" y="3819119"/>
              <a:ext cx="2259333" cy="694438"/>
            </a:xfrm>
            <a:prstGeom prst="rect">
              <a:avLst/>
            </a:prstGeom>
            <a:noFill/>
          </p:spPr>
          <p:txBody>
            <a:bodyPr wrap="square" rtlCol="0">
              <a:spAutoFit/>
            </a:bodyPr>
            <a:lstStyle/>
            <a:p>
              <a:pPr algn="ctr"/>
              <a:r>
                <a:rPr lang="en-US" sz="1000">
                  <a:solidFill>
                    <a:prstClr val="black"/>
                  </a:solidFill>
                </a:rPr>
                <a:t>CUSEC-hosted Systems</a:t>
              </a:r>
            </a:p>
          </p:txBody>
        </p:sp>
        <p:sp>
          <p:nvSpPr>
            <p:cNvPr id="172" name="TextBox 171">
              <a:extLst>
                <a:ext uri="{FF2B5EF4-FFF2-40B4-BE49-F238E27FC236}">
                  <a16:creationId xmlns:a16="http://schemas.microsoft.com/office/drawing/2014/main" xmlns="" id="{26E6C0CB-4C49-CD42-ADC8-0EAB66F0C6DD}"/>
                </a:ext>
              </a:extLst>
            </p:cNvPr>
            <p:cNvSpPr txBox="1"/>
            <p:nvPr/>
          </p:nvSpPr>
          <p:spPr>
            <a:xfrm>
              <a:off x="4358829" y="4446487"/>
              <a:ext cx="1075740" cy="306948"/>
            </a:xfrm>
            <a:prstGeom prst="snip2DiagRect">
              <a:avLst/>
            </a:prstGeom>
            <a:solidFill>
              <a:srgbClr val="4D73BE"/>
            </a:solidFill>
            <a:ln>
              <a:solidFill>
                <a:schemeClr val="tx2"/>
              </a:solidFill>
            </a:ln>
          </p:spPr>
          <p:txBody>
            <a:bodyPr wrap="none" lIns="0" tIns="0" rIns="0" bIns="0" rtlCol="0">
              <a:spAutoFit/>
            </a:bodyPr>
            <a:lstStyle/>
            <a:p>
              <a:pPr>
                <a:defRPr/>
              </a:pPr>
              <a:r>
                <a:rPr lang="en-US" sz="1000">
                  <a:solidFill>
                    <a:prstClr val="white"/>
                  </a:solidFill>
                  <a:latin typeface="Calibri" panose="020F0502020204030204"/>
                </a:rPr>
                <a:t>Dashboards</a:t>
              </a:r>
            </a:p>
          </p:txBody>
        </p:sp>
        <p:sp>
          <p:nvSpPr>
            <p:cNvPr id="173" name="TextBox 172">
              <a:extLst>
                <a:ext uri="{FF2B5EF4-FFF2-40B4-BE49-F238E27FC236}">
                  <a16:creationId xmlns:a16="http://schemas.microsoft.com/office/drawing/2014/main" xmlns="" id="{D77B30CC-C654-544B-A72F-215C07CBD501}"/>
                </a:ext>
              </a:extLst>
            </p:cNvPr>
            <p:cNvSpPr txBox="1"/>
            <p:nvPr/>
          </p:nvSpPr>
          <p:spPr>
            <a:xfrm>
              <a:off x="4757970" y="4776102"/>
              <a:ext cx="740880" cy="306948"/>
            </a:xfrm>
            <a:prstGeom prst="snip2DiagRect">
              <a:avLst/>
            </a:prstGeom>
            <a:solidFill>
              <a:srgbClr val="4D73BE"/>
            </a:solidFill>
            <a:ln>
              <a:solidFill>
                <a:schemeClr val="tx2"/>
              </a:solidFill>
            </a:ln>
          </p:spPr>
          <p:txBody>
            <a:bodyPr wrap="none" lIns="0" tIns="0" rIns="0" bIns="0" rtlCol="0">
              <a:spAutoFit/>
            </a:bodyPr>
            <a:lstStyle/>
            <a:p>
              <a:pPr>
                <a:defRPr/>
              </a:pPr>
              <a:r>
                <a:rPr lang="en-US" sz="1000">
                  <a:solidFill>
                    <a:prstClr val="white"/>
                  </a:solidFill>
                  <a:latin typeface="Calibri" panose="020F0502020204030204"/>
                </a:rPr>
                <a:t>Viewers</a:t>
              </a:r>
            </a:p>
          </p:txBody>
        </p:sp>
        <p:grpSp>
          <p:nvGrpSpPr>
            <p:cNvPr id="34" name="Group 33">
              <a:extLst>
                <a:ext uri="{FF2B5EF4-FFF2-40B4-BE49-F238E27FC236}">
                  <a16:creationId xmlns:a16="http://schemas.microsoft.com/office/drawing/2014/main" xmlns="" id="{5B2D5104-FAD7-794C-AF2E-C8C2AE1F3E8C}"/>
                </a:ext>
              </a:extLst>
            </p:cNvPr>
            <p:cNvGrpSpPr/>
            <p:nvPr/>
          </p:nvGrpSpPr>
          <p:grpSpPr>
            <a:xfrm>
              <a:off x="3990615" y="1386715"/>
              <a:ext cx="3974263" cy="4122110"/>
              <a:chOff x="3990615" y="1386715"/>
              <a:chExt cx="3974263" cy="4122110"/>
            </a:xfrm>
          </p:grpSpPr>
          <p:sp>
            <p:nvSpPr>
              <p:cNvPr id="134" name="Arc 133">
                <a:extLst>
                  <a:ext uri="{FF2B5EF4-FFF2-40B4-BE49-F238E27FC236}">
                    <a16:creationId xmlns:a16="http://schemas.microsoft.com/office/drawing/2014/main" xmlns="" id="{DBABC921-E63C-1642-9EDC-A6994E97ECCB}"/>
                  </a:ext>
                </a:extLst>
              </p:cNvPr>
              <p:cNvSpPr/>
              <p:nvPr/>
            </p:nvSpPr>
            <p:spPr>
              <a:xfrm rot="19130853">
                <a:off x="3990615" y="1515588"/>
                <a:ext cx="3974263" cy="3993237"/>
              </a:xfrm>
              <a:prstGeom prst="arc">
                <a:avLst>
                  <a:gd name="adj1" fmla="val 15062866"/>
                  <a:gd name="adj2" fmla="val 793884"/>
                </a:avLst>
              </a:prstGeom>
              <a:ln w="79375">
                <a:solidFill>
                  <a:schemeClr val="tx2">
                    <a:alpha val="48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00">
                  <a:solidFill>
                    <a:prstClr val="black"/>
                  </a:solidFill>
                </a:endParaRPr>
              </a:p>
            </p:txBody>
          </p:sp>
          <p:sp>
            <p:nvSpPr>
              <p:cNvPr id="132" name="TextBox 131">
                <a:extLst>
                  <a:ext uri="{FF2B5EF4-FFF2-40B4-BE49-F238E27FC236}">
                    <a16:creationId xmlns:a16="http://schemas.microsoft.com/office/drawing/2014/main" xmlns="" id="{246A9CA7-701A-9C48-8A6C-4CA0C992715E}"/>
                  </a:ext>
                </a:extLst>
              </p:cNvPr>
              <p:cNvSpPr txBox="1"/>
              <p:nvPr/>
            </p:nvSpPr>
            <p:spPr>
              <a:xfrm>
                <a:off x="5660859" y="1386715"/>
                <a:ext cx="916204" cy="469526"/>
              </a:xfrm>
              <a:prstGeom prst="roundRect">
                <a:avLst/>
              </a:prstGeom>
              <a:solidFill>
                <a:schemeClr val="accent1">
                  <a:alpha val="86000"/>
                </a:schemeClr>
              </a:solidFill>
            </p:spPr>
            <p:txBody>
              <a:bodyPr wrap="none" rtlCol="0">
                <a:spAutoFit/>
              </a:bodyPr>
              <a:lstStyle/>
              <a:p>
                <a:r>
                  <a:rPr lang="en-US" sz="1000" b="1">
                    <a:solidFill>
                      <a:prstClr val="black"/>
                    </a:solidFill>
                  </a:rPr>
                  <a:t>share</a:t>
                </a:r>
              </a:p>
            </p:txBody>
          </p:sp>
        </p:grpSp>
        <p:grpSp>
          <p:nvGrpSpPr>
            <p:cNvPr id="33" name="Group 32">
              <a:extLst>
                <a:ext uri="{FF2B5EF4-FFF2-40B4-BE49-F238E27FC236}">
                  <a16:creationId xmlns:a16="http://schemas.microsoft.com/office/drawing/2014/main" xmlns="" id="{30CE2A2F-2664-DF4B-A873-5A7C517E90E5}"/>
                </a:ext>
              </a:extLst>
            </p:cNvPr>
            <p:cNvGrpSpPr/>
            <p:nvPr/>
          </p:nvGrpSpPr>
          <p:grpSpPr>
            <a:xfrm>
              <a:off x="3318166" y="1524387"/>
              <a:ext cx="5027910" cy="4834656"/>
              <a:chOff x="3318166" y="1524387"/>
              <a:chExt cx="5027910" cy="4834656"/>
            </a:xfrm>
          </p:grpSpPr>
          <p:sp>
            <p:nvSpPr>
              <p:cNvPr id="138" name="Arc 137">
                <a:extLst>
                  <a:ext uri="{FF2B5EF4-FFF2-40B4-BE49-F238E27FC236}">
                    <a16:creationId xmlns:a16="http://schemas.microsoft.com/office/drawing/2014/main" xmlns="" id="{899CE0C7-A158-D847-8C0B-52B798E60748}"/>
                  </a:ext>
                </a:extLst>
              </p:cNvPr>
              <p:cNvSpPr/>
              <p:nvPr/>
            </p:nvSpPr>
            <p:spPr>
              <a:xfrm rot="1784909" flipV="1">
                <a:off x="3318166" y="1524387"/>
                <a:ext cx="5027910" cy="4589465"/>
              </a:xfrm>
              <a:prstGeom prst="arc">
                <a:avLst>
                  <a:gd name="adj1" fmla="val 13197463"/>
                  <a:gd name="adj2" fmla="val 1191272"/>
                </a:avLst>
              </a:prstGeom>
              <a:ln w="79375">
                <a:solidFill>
                  <a:schemeClr val="tx2">
                    <a:alpha val="48000"/>
                  </a:schemeClr>
                </a:solidFill>
                <a:headEnd type="triangl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00">
                  <a:solidFill>
                    <a:prstClr val="black"/>
                  </a:solidFill>
                </a:endParaRPr>
              </a:p>
            </p:txBody>
          </p:sp>
          <p:sp>
            <p:nvSpPr>
              <p:cNvPr id="139" name="TextBox 138">
                <a:extLst>
                  <a:ext uri="{FF2B5EF4-FFF2-40B4-BE49-F238E27FC236}">
                    <a16:creationId xmlns:a16="http://schemas.microsoft.com/office/drawing/2014/main" xmlns="" id="{D6AF6495-EA15-0E4F-9BFC-A46959CEE3C8}"/>
                  </a:ext>
                </a:extLst>
              </p:cNvPr>
              <p:cNvSpPr txBox="1"/>
              <p:nvPr/>
            </p:nvSpPr>
            <p:spPr>
              <a:xfrm>
                <a:off x="5417670" y="5889517"/>
                <a:ext cx="1271482" cy="469526"/>
              </a:xfrm>
              <a:prstGeom prst="roundRect">
                <a:avLst/>
              </a:prstGeom>
              <a:solidFill>
                <a:schemeClr val="accent1">
                  <a:alpha val="86000"/>
                </a:schemeClr>
              </a:solidFill>
            </p:spPr>
            <p:txBody>
              <a:bodyPr wrap="none" rtlCol="0">
                <a:spAutoFit/>
              </a:bodyPr>
              <a:lstStyle/>
              <a:p>
                <a:pPr algn="ctr"/>
                <a:r>
                  <a:rPr lang="en-US" sz="1000" b="1">
                    <a:solidFill>
                      <a:prstClr val="black"/>
                    </a:solidFill>
                  </a:rPr>
                  <a:t>consume</a:t>
                </a:r>
              </a:p>
            </p:txBody>
          </p:sp>
        </p:grpSp>
        <p:pic>
          <p:nvPicPr>
            <p:cNvPr id="19" name="Picture 18">
              <a:extLst>
                <a:ext uri="{FF2B5EF4-FFF2-40B4-BE49-F238E27FC236}">
                  <a16:creationId xmlns:a16="http://schemas.microsoft.com/office/drawing/2014/main" xmlns="" id="{00BEAC25-2281-4E44-B8A2-53DD72FC6AE4}"/>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095471" y="4471769"/>
              <a:ext cx="562066" cy="414858"/>
            </a:xfrm>
            <a:prstGeom prst="rect">
              <a:avLst/>
            </a:prstGeom>
          </p:spPr>
        </p:pic>
        <p:pic>
          <p:nvPicPr>
            <p:cNvPr id="21" name="Picture 20">
              <a:extLst>
                <a:ext uri="{FF2B5EF4-FFF2-40B4-BE49-F238E27FC236}">
                  <a16:creationId xmlns:a16="http://schemas.microsoft.com/office/drawing/2014/main" xmlns="" id="{641D29AF-6223-CF47-9CE0-D9E4512E7E88}"/>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117758" y="4898782"/>
              <a:ext cx="558800" cy="393700"/>
            </a:xfrm>
            <a:prstGeom prst="rect">
              <a:avLst/>
            </a:prstGeom>
          </p:spPr>
        </p:pic>
        <p:grpSp>
          <p:nvGrpSpPr>
            <p:cNvPr id="141" name="Group 36">
              <a:extLst>
                <a:ext uri="{FF2B5EF4-FFF2-40B4-BE49-F238E27FC236}">
                  <a16:creationId xmlns:a16="http://schemas.microsoft.com/office/drawing/2014/main" xmlns="" id="{415CE8D8-6085-884D-B049-A07CBF99EDFF}"/>
                </a:ext>
              </a:extLst>
            </p:cNvPr>
            <p:cNvGrpSpPr>
              <a:grpSpLocks noChangeAspect="1"/>
            </p:cNvGrpSpPr>
            <p:nvPr/>
          </p:nvGrpSpPr>
          <p:grpSpPr bwMode="auto">
            <a:xfrm>
              <a:off x="4262143" y="4776100"/>
              <a:ext cx="509097" cy="384475"/>
              <a:chOff x="838" y="2757"/>
              <a:chExt cx="576" cy="435"/>
            </a:xfrm>
          </p:grpSpPr>
          <p:sp useBgFill="1">
            <p:nvSpPr>
              <p:cNvPr id="155" name="Freeform 38">
                <a:extLst>
                  <a:ext uri="{FF2B5EF4-FFF2-40B4-BE49-F238E27FC236}">
                    <a16:creationId xmlns:a16="http://schemas.microsoft.com/office/drawing/2014/main" xmlns="" id="{A6797520-72B9-4946-92A4-1BFA6A2ADFD9}"/>
                  </a:ext>
                </a:extLst>
              </p:cNvPr>
              <p:cNvSpPr>
                <a:spLocks/>
              </p:cNvSpPr>
              <p:nvPr/>
            </p:nvSpPr>
            <p:spPr bwMode="auto">
              <a:xfrm>
                <a:off x="838" y="2757"/>
                <a:ext cx="576" cy="435"/>
              </a:xfrm>
              <a:custGeom>
                <a:avLst/>
                <a:gdLst>
                  <a:gd name="T0" fmla="*/ 131 w 2876"/>
                  <a:gd name="T1" fmla="*/ 0 h 2173"/>
                  <a:gd name="T2" fmla="*/ 2745 w 2876"/>
                  <a:gd name="T3" fmla="*/ 0 h 2173"/>
                  <a:gd name="T4" fmla="*/ 2775 w 2876"/>
                  <a:gd name="T5" fmla="*/ 3 h 2173"/>
                  <a:gd name="T6" fmla="*/ 2803 w 2876"/>
                  <a:gd name="T7" fmla="*/ 13 h 2173"/>
                  <a:gd name="T8" fmla="*/ 2827 w 2876"/>
                  <a:gd name="T9" fmla="*/ 29 h 2173"/>
                  <a:gd name="T10" fmla="*/ 2848 w 2876"/>
                  <a:gd name="T11" fmla="*/ 49 h 2173"/>
                  <a:gd name="T12" fmla="*/ 2862 w 2876"/>
                  <a:gd name="T13" fmla="*/ 74 h 2173"/>
                  <a:gd name="T14" fmla="*/ 2872 w 2876"/>
                  <a:gd name="T15" fmla="*/ 101 h 2173"/>
                  <a:gd name="T16" fmla="*/ 2876 w 2876"/>
                  <a:gd name="T17" fmla="*/ 132 h 2173"/>
                  <a:gd name="T18" fmla="*/ 2876 w 2876"/>
                  <a:gd name="T19" fmla="*/ 2042 h 2173"/>
                  <a:gd name="T20" fmla="*/ 2872 w 2876"/>
                  <a:gd name="T21" fmla="*/ 2072 h 2173"/>
                  <a:gd name="T22" fmla="*/ 2862 w 2876"/>
                  <a:gd name="T23" fmla="*/ 2099 h 2173"/>
                  <a:gd name="T24" fmla="*/ 2848 w 2876"/>
                  <a:gd name="T25" fmla="*/ 2123 h 2173"/>
                  <a:gd name="T26" fmla="*/ 2827 w 2876"/>
                  <a:gd name="T27" fmla="*/ 2143 h 2173"/>
                  <a:gd name="T28" fmla="*/ 2803 w 2876"/>
                  <a:gd name="T29" fmla="*/ 2159 h 2173"/>
                  <a:gd name="T30" fmla="*/ 2775 w 2876"/>
                  <a:gd name="T31" fmla="*/ 2169 h 2173"/>
                  <a:gd name="T32" fmla="*/ 2745 w 2876"/>
                  <a:gd name="T33" fmla="*/ 2173 h 2173"/>
                  <a:gd name="T34" fmla="*/ 131 w 2876"/>
                  <a:gd name="T35" fmla="*/ 2173 h 2173"/>
                  <a:gd name="T36" fmla="*/ 102 w 2876"/>
                  <a:gd name="T37" fmla="*/ 2169 h 2173"/>
                  <a:gd name="T38" fmla="*/ 74 w 2876"/>
                  <a:gd name="T39" fmla="*/ 2159 h 2173"/>
                  <a:gd name="T40" fmla="*/ 50 w 2876"/>
                  <a:gd name="T41" fmla="*/ 2143 h 2173"/>
                  <a:gd name="T42" fmla="*/ 30 w 2876"/>
                  <a:gd name="T43" fmla="*/ 2123 h 2173"/>
                  <a:gd name="T44" fmla="*/ 14 w 2876"/>
                  <a:gd name="T45" fmla="*/ 2099 h 2173"/>
                  <a:gd name="T46" fmla="*/ 4 w 2876"/>
                  <a:gd name="T47" fmla="*/ 2072 h 2173"/>
                  <a:gd name="T48" fmla="*/ 0 w 2876"/>
                  <a:gd name="T49" fmla="*/ 2042 h 2173"/>
                  <a:gd name="T50" fmla="*/ 0 w 2876"/>
                  <a:gd name="T51" fmla="*/ 132 h 2173"/>
                  <a:gd name="T52" fmla="*/ 4 w 2876"/>
                  <a:gd name="T53" fmla="*/ 101 h 2173"/>
                  <a:gd name="T54" fmla="*/ 14 w 2876"/>
                  <a:gd name="T55" fmla="*/ 74 h 2173"/>
                  <a:gd name="T56" fmla="*/ 30 w 2876"/>
                  <a:gd name="T57" fmla="*/ 49 h 2173"/>
                  <a:gd name="T58" fmla="*/ 50 w 2876"/>
                  <a:gd name="T59" fmla="*/ 29 h 2173"/>
                  <a:gd name="T60" fmla="*/ 74 w 2876"/>
                  <a:gd name="T61" fmla="*/ 13 h 2173"/>
                  <a:gd name="T62" fmla="*/ 102 w 2876"/>
                  <a:gd name="T63" fmla="*/ 3 h 2173"/>
                  <a:gd name="T64" fmla="*/ 131 w 2876"/>
                  <a:gd name="T65" fmla="*/ 0 h 2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6" h="2173">
                    <a:moveTo>
                      <a:pt x="131" y="0"/>
                    </a:moveTo>
                    <a:lnTo>
                      <a:pt x="2745" y="0"/>
                    </a:lnTo>
                    <a:lnTo>
                      <a:pt x="2775" y="3"/>
                    </a:lnTo>
                    <a:lnTo>
                      <a:pt x="2803" y="13"/>
                    </a:lnTo>
                    <a:lnTo>
                      <a:pt x="2827" y="29"/>
                    </a:lnTo>
                    <a:lnTo>
                      <a:pt x="2848" y="49"/>
                    </a:lnTo>
                    <a:lnTo>
                      <a:pt x="2862" y="74"/>
                    </a:lnTo>
                    <a:lnTo>
                      <a:pt x="2872" y="101"/>
                    </a:lnTo>
                    <a:lnTo>
                      <a:pt x="2876" y="132"/>
                    </a:lnTo>
                    <a:lnTo>
                      <a:pt x="2876" y="2042"/>
                    </a:lnTo>
                    <a:lnTo>
                      <a:pt x="2872" y="2072"/>
                    </a:lnTo>
                    <a:lnTo>
                      <a:pt x="2862" y="2099"/>
                    </a:lnTo>
                    <a:lnTo>
                      <a:pt x="2848" y="2123"/>
                    </a:lnTo>
                    <a:lnTo>
                      <a:pt x="2827" y="2143"/>
                    </a:lnTo>
                    <a:lnTo>
                      <a:pt x="2803" y="2159"/>
                    </a:lnTo>
                    <a:lnTo>
                      <a:pt x="2775" y="2169"/>
                    </a:lnTo>
                    <a:lnTo>
                      <a:pt x="2745" y="2173"/>
                    </a:lnTo>
                    <a:lnTo>
                      <a:pt x="131" y="2173"/>
                    </a:lnTo>
                    <a:lnTo>
                      <a:pt x="102" y="2169"/>
                    </a:lnTo>
                    <a:lnTo>
                      <a:pt x="74" y="2159"/>
                    </a:lnTo>
                    <a:lnTo>
                      <a:pt x="50" y="2143"/>
                    </a:lnTo>
                    <a:lnTo>
                      <a:pt x="30" y="2123"/>
                    </a:lnTo>
                    <a:lnTo>
                      <a:pt x="14" y="2099"/>
                    </a:lnTo>
                    <a:lnTo>
                      <a:pt x="4" y="2072"/>
                    </a:lnTo>
                    <a:lnTo>
                      <a:pt x="0" y="2042"/>
                    </a:lnTo>
                    <a:lnTo>
                      <a:pt x="0" y="132"/>
                    </a:lnTo>
                    <a:lnTo>
                      <a:pt x="4" y="101"/>
                    </a:lnTo>
                    <a:lnTo>
                      <a:pt x="14" y="74"/>
                    </a:lnTo>
                    <a:lnTo>
                      <a:pt x="30" y="49"/>
                    </a:lnTo>
                    <a:lnTo>
                      <a:pt x="50" y="29"/>
                    </a:lnTo>
                    <a:lnTo>
                      <a:pt x="74" y="13"/>
                    </a:lnTo>
                    <a:lnTo>
                      <a:pt x="102" y="3"/>
                    </a:lnTo>
                    <a:lnTo>
                      <a:pt x="131"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57" name="Rectangle 39">
                <a:extLst>
                  <a:ext uri="{FF2B5EF4-FFF2-40B4-BE49-F238E27FC236}">
                    <a16:creationId xmlns:a16="http://schemas.microsoft.com/office/drawing/2014/main" xmlns="" id="{919A7A08-1C1B-D041-980A-55BB3A1CD938}"/>
                  </a:ext>
                </a:extLst>
              </p:cNvPr>
              <p:cNvSpPr>
                <a:spLocks noChangeArrowheads="1"/>
              </p:cNvSpPr>
              <p:nvPr/>
            </p:nvSpPr>
            <p:spPr bwMode="auto">
              <a:xfrm>
                <a:off x="1077" y="2834"/>
                <a:ext cx="261" cy="283"/>
              </a:xfrm>
              <a:prstGeom prst="rect">
                <a:avLst/>
              </a:prstGeom>
              <a:solidFill>
                <a:srgbClr val="00B9F2"/>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58" name="Freeform 40">
                <a:extLst>
                  <a:ext uri="{FF2B5EF4-FFF2-40B4-BE49-F238E27FC236}">
                    <a16:creationId xmlns:a16="http://schemas.microsoft.com/office/drawing/2014/main" xmlns="" id="{5455B913-7E6F-EE4F-B6AF-AB04ECD362D4}"/>
                  </a:ext>
                </a:extLst>
              </p:cNvPr>
              <p:cNvSpPr>
                <a:spLocks/>
              </p:cNvSpPr>
              <p:nvPr/>
            </p:nvSpPr>
            <p:spPr bwMode="auto">
              <a:xfrm>
                <a:off x="1077" y="2834"/>
                <a:ext cx="261" cy="283"/>
              </a:xfrm>
              <a:custGeom>
                <a:avLst/>
                <a:gdLst>
                  <a:gd name="T0" fmla="*/ 405 w 1305"/>
                  <a:gd name="T1" fmla="*/ 0 h 1419"/>
                  <a:gd name="T2" fmla="*/ 406 w 1305"/>
                  <a:gd name="T3" fmla="*/ 57 h 1419"/>
                  <a:gd name="T4" fmla="*/ 435 w 1305"/>
                  <a:gd name="T5" fmla="*/ 81 h 1419"/>
                  <a:gd name="T6" fmla="*/ 469 w 1305"/>
                  <a:gd name="T7" fmla="*/ 109 h 1419"/>
                  <a:gd name="T8" fmla="*/ 503 w 1305"/>
                  <a:gd name="T9" fmla="*/ 136 h 1419"/>
                  <a:gd name="T10" fmla="*/ 536 w 1305"/>
                  <a:gd name="T11" fmla="*/ 163 h 1419"/>
                  <a:gd name="T12" fmla="*/ 560 w 1305"/>
                  <a:gd name="T13" fmla="*/ 179 h 1419"/>
                  <a:gd name="T14" fmla="*/ 591 w 1305"/>
                  <a:gd name="T15" fmla="*/ 202 h 1419"/>
                  <a:gd name="T16" fmla="*/ 630 w 1305"/>
                  <a:gd name="T17" fmla="*/ 245 h 1419"/>
                  <a:gd name="T18" fmla="*/ 671 w 1305"/>
                  <a:gd name="T19" fmla="*/ 303 h 1419"/>
                  <a:gd name="T20" fmla="*/ 712 w 1305"/>
                  <a:gd name="T21" fmla="*/ 372 h 1419"/>
                  <a:gd name="T22" fmla="*/ 747 w 1305"/>
                  <a:gd name="T23" fmla="*/ 447 h 1419"/>
                  <a:gd name="T24" fmla="*/ 774 w 1305"/>
                  <a:gd name="T25" fmla="*/ 523 h 1419"/>
                  <a:gd name="T26" fmla="*/ 787 w 1305"/>
                  <a:gd name="T27" fmla="*/ 595 h 1419"/>
                  <a:gd name="T28" fmla="*/ 788 w 1305"/>
                  <a:gd name="T29" fmla="*/ 677 h 1419"/>
                  <a:gd name="T30" fmla="*/ 786 w 1305"/>
                  <a:gd name="T31" fmla="*/ 748 h 1419"/>
                  <a:gd name="T32" fmla="*/ 785 w 1305"/>
                  <a:gd name="T33" fmla="*/ 805 h 1419"/>
                  <a:gd name="T34" fmla="*/ 786 w 1305"/>
                  <a:gd name="T35" fmla="*/ 852 h 1419"/>
                  <a:gd name="T36" fmla="*/ 825 w 1305"/>
                  <a:gd name="T37" fmla="*/ 896 h 1419"/>
                  <a:gd name="T38" fmla="*/ 857 w 1305"/>
                  <a:gd name="T39" fmla="*/ 938 h 1419"/>
                  <a:gd name="T40" fmla="*/ 885 w 1305"/>
                  <a:gd name="T41" fmla="*/ 974 h 1419"/>
                  <a:gd name="T42" fmla="*/ 918 w 1305"/>
                  <a:gd name="T43" fmla="*/ 1012 h 1419"/>
                  <a:gd name="T44" fmla="*/ 949 w 1305"/>
                  <a:gd name="T45" fmla="*/ 1042 h 1419"/>
                  <a:gd name="T46" fmla="*/ 976 w 1305"/>
                  <a:gd name="T47" fmla="*/ 1036 h 1419"/>
                  <a:gd name="T48" fmla="*/ 1001 w 1305"/>
                  <a:gd name="T49" fmla="*/ 989 h 1419"/>
                  <a:gd name="T50" fmla="*/ 1024 w 1305"/>
                  <a:gd name="T51" fmla="*/ 928 h 1419"/>
                  <a:gd name="T52" fmla="*/ 1044 w 1305"/>
                  <a:gd name="T53" fmla="*/ 866 h 1419"/>
                  <a:gd name="T54" fmla="*/ 1056 w 1305"/>
                  <a:gd name="T55" fmla="*/ 811 h 1419"/>
                  <a:gd name="T56" fmla="*/ 1062 w 1305"/>
                  <a:gd name="T57" fmla="*/ 765 h 1419"/>
                  <a:gd name="T58" fmla="*/ 1088 w 1305"/>
                  <a:gd name="T59" fmla="*/ 708 h 1419"/>
                  <a:gd name="T60" fmla="*/ 1132 w 1305"/>
                  <a:gd name="T61" fmla="*/ 652 h 1419"/>
                  <a:gd name="T62" fmla="*/ 1184 w 1305"/>
                  <a:gd name="T63" fmla="*/ 598 h 1419"/>
                  <a:gd name="T64" fmla="*/ 1237 w 1305"/>
                  <a:gd name="T65" fmla="*/ 552 h 1419"/>
                  <a:gd name="T66" fmla="*/ 1281 w 1305"/>
                  <a:gd name="T67" fmla="*/ 519 h 1419"/>
                  <a:gd name="T68" fmla="*/ 1305 w 1305"/>
                  <a:gd name="T69" fmla="*/ 504 h 1419"/>
                  <a:gd name="T70" fmla="*/ 0 w 1305"/>
                  <a:gd name="T71" fmla="*/ 1419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5" h="1419">
                    <a:moveTo>
                      <a:pt x="0" y="0"/>
                    </a:moveTo>
                    <a:lnTo>
                      <a:pt x="405" y="0"/>
                    </a:lnTo>
                    <a:lnTo>
                      <a:pt x="405" y="30"/>
                    </a:lnTo>
                    <a:lnTo>
                      <a:pt x="406" y="57"/>
                    </a:lnTo>
                    <a:lnTo>
                      <a:pt x="420" y="69"/>
                    </a:lnTo>
                    <a:lnTo>
                      <a:pt x="435" y="81"/>
                    </a:lnTo>
                    <a:lnTo>
                      <a:pt x="455" y="97"/>
                    </a:lnTo>
                    <a:lnTo>
                      <a:pt x="469" y="109"/>
                    </a:lnTo>
                    <a:lnTo>
                      <a:pt x="485" y="123"/>
                    </a:lnTo>
                    <a:lnTo>
                      <a:pt x="503" y="136"/>
                    </a:lnTo>
                    <a:lnTo>
                      <a:pt x="520" y="151"/>
                    </a:lnTo>
                    <a:lnTo>
                      <a:pt x="536" y="163"/>
                    </a:lnTo>
                    <a:lnTo>
                      <a:pt x="550" y="173"/>
                    </a:lnTo>
                    <a:lnTo>
                      <a:pt x="560" y="179"/>
                    </a:lnTo>
                    <a:lnTo>
                      <a:pt x="574" y="187"/>
                    </a:lnTo>
                    <a:lnTo>
                      <a:pt x="591" y="202"/>
                    </a:lnTo>
                    <a:lnTo>
                      <a:pt x="609" y="221"/>
                    </a:lnTo>
                    <a:lnTo>
                      <a:pt x="630" y="245"/>
                    </a:lnTo>
                    <a:lnTo>
                      <a:pt x="651" y="273"/>
                    </a:lnTo>
                    <a:lnTo>
                      <a:pt x="671" y="303"/>
                    </a:lnTo>
                    <a:lnTo>
                      <a:pt x="693" y="337"/>
                    </a:lnTo>
                    <a:lnTo>
                      <a:pt x="712" y="372"/>
                    </a:lnTo>
                    <a:lnTo>
                      <a:pt x="732" y="410"/>
                    </a:lnTo>
                    <a:lnTo>
                      <a:pt x="747" y="447"/>
                    </a:lnTo>
                    <a:lnTo>
                      <a:pt x="762" y="485"/>
                    </a:lnTo>
                    <a:lnTo>
                      <a:pt x="774" y="523"/>
                    </a:lnTo>
                    <a:lnTo>
                      <a:pt x="782" y="560"/>
                    </a:lnTo>
                    <a:lnTo>
                      <a:pt x="787" y="595"/>
                    </a:lnTo>
                    <a:lnTo>
                      <a:pt x="788" y="635"/>
                    </a:lnTo>
                    <a:lnTo>
                      <a:pt x="788" y="677"/>
                    </a:lnTo>
                    <a:lnTo>
                      <a:pt x="787" y="724"/>
                    </a:lnTo>
                    <a:lnTo>
                      <a:pt x="786" y="748"/>
                    </a:lnTo>
                    <a:lnTo>
                      <a:pt x="785" y="777"/>
                    </a:lnTo>
                    <a:lnTo>
                      <a:pt x="785" y="805"/>
                    </a:lnTo>
                    <a:lnTo>
                      <a:pt x="785" y="832"/>
                    </a:lnTo>
                    <a:lnTo>
                      <a:pt x="786" y="852"/>
                    </a:lnTo>
                    <a:lnTo>
                      <a:pt x="805" y="873"/>
                    </a:lnTo>
                    <a:lnTo>
                      <a:pt x="825" y="896"/>
                    </a:lnTo>
                    <a:lnTo>
                      <a:pt x="846" y="925"/>
                    </a:lnTo>
                    <a:lnTo>
                      <a:pt x="857" y="938"/>
                    </a:lnTo>
                    <a:lnTo>
                      <a:pt x="871" y="955"/>
                    </a:lnTo>
                    <a:lnTo>
                      <a:pt x="885" y="974"/>
                    </a:lnTo>
                    <a:lnTo>
                      <a:pt x="901" y="994"/>
                    </a:lnTo>
                    <a:lnTo>
                      <a:pt x="918" y="1012"/>
                    </a:lnTo>
                    <a:lnTo>
                      <a:pt x="935" y="1029"/>
                    </a:lnTo>
                    <a:lnTo>
                      <a:pt x="949" y="1042"/>
                    </a:lnTo>
                    <a:lnTo>
                      <a:pt x="964" y="1051"/>
                    </a:lnTo>
                    <a:lnTo>
                      <a:pt x="976" y="1036"/>
                    </a:lnTo>
                    <a:lnTo>
                      <a:pt x="988" y="1014"/>
                    </a:lnTo>
                    <a:lnTo>
                      <a:pt x="1001" y="989"/>
                    </a:lnTo>
                    <a:lnTo>
                      <a:pt x="1013" y="960"/>
                    </a:lnTo>
                    <a:lnTo>
                      <a:pt x="1024" y="928"/>
                    </a:lnTo>
                    <a:lnTo>
                      <a:pt x="1035" y="896"/>
                    </a:lnTo>
                    <a:lnTo>
                      <a:pt x="1044" y="866"/>
                    </a:lnTo>
                    <a:lnTo>
                      <a:pt x="1051" y="837"/>
                    </a:lnTo>
                    <a:lnTo>
                      <a:pt x="1056" y="811"/>
                    </a:lnTo>
                    <a:lnTo>
                      <a:pt x="1058" y="792"/>
                    </a:lnTo>
                    <a:lnTo>
                      <a:pt x="1062" y="765"/>
                    </a:lnTo>
                    <a:lnTo>
                      <a:pt x="1073" y="737"/>
                    </a:lnTo>
                    <a:lnTo>
                      <a:pt x="1088" y="708"/>
                    </a:lnTo>
                    <a:lnTo>
                      <a:pt x="1109" y="679"/>
                    </a:lnTo>
                    <a:lnTo>
                      <a:pt x="1132" y="652"/>
                    </a:lnTo>
                    <a:lnTo>
                      <a:pt x="1157" y="624"/>
                    </a:lnTo>
                    <a:lnTo>
                      <a:pt x="1184" y="598"/>
                    </a:lnTo>
                    <a:lnTo>
                      <a:pt x="1212" y="574"/>
                    </a:lnTo>
                    <a:lnTo>
                      <a:pt x="1237" y="552"/>
                    </a:lnTo>
                    <a:lnTo>
                      <a:pt x="1260" y="533"/>
                    </a:lnTo>
                    <a:lnTo>
                      <a:pt x="1281" y="519"/>
                    </a:lnTo>
                    <a:lnTo>
                      <a:pt x="1291" y="510"/>
                    </a:lnTo>
                    <a:lnTo>
                      <a:pt x="1305" y="504"/>
                    </a:lnTo>
                    <a:lnTo>
                      <a:pt x="1305" y="1419"/>
                    </a:lnTo>
                    <a:lnTo>
                      <a:pt x="0" y="1419"/>
                    </a:lnTo>
                    <a:lnTo>
                      <a:pt x="0" y="0"/>
                    </a:lnTo>
                    <a:close/>
                  </a:path>
                </a:pathLst>
              </a:custGeom>
              <a:solidFill>
                <a:srgbClr val="2881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60" name="Freeform 41">
                <a:extLst>
                  <a:ext uri="{FF2B5EF4-FFF2-40B4-BE49-F238E27FC236}">
                    <a16:creationId xmlns:a16="http://schemas.microsoft.com/office/drawing/2014/main" xmlns="" id="{5166D1F3-597D-8548-8CB7-222F31417175}"/>
                  </a:ext>
                </a:extLst>
              </p:cNvPr>
              <p:cNvSpPr>
                <a:spLocks/>
              </p:cNvSpPr>
              <p:nvPr/>
            </p:nvSpPr>
            <p:spPr bwMode="auto">
              <a:xfrm>
                <a:off x="1077" y="2834"/>
                <a:ext cx="261" cy="283"/>
              </a:xfrm>
              <a:custGeom>
                <a:avLst/>
                <a:gdLst>
                  <a:gd name="T0" fmla="*/ 308 w 1305"/>
                  <a:gd name="T1" fmla="*/ 0 h 1419"/>
                  <a:gd name="T2" fmla="*/ 310 w 1305"/>
                  <a:gd name="T3" fmla="*/ 55 h 1419"/>
                  <a:gd name="T4" fmla="*/ 314 w 1305"/>
                  <a:gd name="T5" fmla="*/ 97 h 1419"/>
                  <a:gd name="T6" fmla="*/ 324 w 1305"/>
                  <a:gd name="T7" fmla="*/ 117 h 1419"/>
                  <a:gd name="T8" fmla="*/ 345 w 1305"/>
                  <a:gd name="T9" fmla="*/ 132 h 1419"/>
                  <a:gd name="T10" fmla="*/ 376 w 1305"/>
                  <a:gd name="T11" fmla="*/ 157 h 1419"/>
                  <a:gd name="T12" fmla="*/ 415 w 1305"/>
                  <a:gd name="T13" fmla="*/ 190 h 1419"/>
                  <a:gd name="T14" fmla="*/ 455 w 1305"/>
                  <a:gd name="T15" fmla="*/ 222 h 1419"/>
                  <a:gd name="T16" fmla="*/ 492 w 1305"/>
                  <a:gd name="T17" fmla="*/ 250 h 1419"/>
                  <a:gd name="T18" fmla="*/ 521 w 1305"/>
                  <a:gd name="T19" fmla="*/ 267 h 1419"/>
                  <a:gd name="T20" fmla="*/ 548 w 1305"/>
                  <a:gd name="T21" fmla="*/ 289 h 1419"/>
                  <a:gd name="T22" fmla="*/ 579 w 1305"/>
                  <a:gd name="T23" fmla="*/ 332 h 1419"/>
                  <a:gd name="T24" fmla="*/ 613 w 1305"/>
                  <a:gd name="T25" fmla="*/ 390 h 1419"/>
                  <a:gd name="T26" fmla="*/ 646 w 1305"/>
                  <a:gd name="T27" fmla="*/ 456 h 1419"/>
                  <a:gd name="T28" fmla="*/ 671 w 1305"/>
                  <a:gd name="T29" fmla="*/ 520 h 1419"/>
                  <a:gd name="T30" fmla="*/ 688 w 1305"/>
                  <a:gd name="T31" fmla="*/ 578 h 1419"/>
                  <a:gd name="T32" fmla="*/ 693 w 1305"/>
                  <a:gd name="T33" fmla="*/ 626 h 1419"/>
                  <a:gd name="T34" fmla="*/ 692 w 1305"/>
                  <a:gd name="T35" fmla="*/ 681 h 1419"/>
                  <a:gd name="T36" fmla="*/ 690 w 1305"/>
                  <a:gd name="T37" fmla="*/ 742 h 1419"/>
                  <a:gd name="T38" fmla="*/ 689 w 1305"/>
                  <a:gd name="T39" fmla="*/ 801 h 1419"/>
                  <a:gd name="T40" fmla="*/ 690 w 1305"/>
                  <a:gd name="T41" fmla="*/ 855 h 1419"/>
                  <a:gd name="T42" fmla="*/ 698 w 1305"/>
                  <a:gd name="T43" fmla="*/ 896 h 1419"/>
                  <a:gd name="T44" fmla="*/ 712 w 1305"/>
                  <a:gd name="T45" fmla="*/ 916 h 1419"/>
                  <a:gd name="T46" fmla="*/ 734 w 1305"/>
                  <a:gd name="T47" fmla="*/ 937 h 1419"/>
                  <a:gd name="T48" fmla="*/ 763 w 1305"/>
                  <a:gd name="T49" fmla="*/ 973 h 1419"/>
                  <a:gd name="T50" fmla="*/ 799 w 1305"/>
                  <a:gd name="T51" fmla="*/ 1020 h 1419"/>
                  <a:gd name="T52" fmla="*/ 840 w 1305"/>
                  <a:gd name="T53" fmla="*/ 1070 h 1419"/>
                  <a:gd name="T54" fmla="*/ 884 w 1305"/>
                  <a:gd name="T55" fmla="*/ 1112 h 1419"/>
                  <a:gd name="T56" fmla="*/ 930 w 1305"/>
                  <a:gd name="T57" fmla="*/ 1141 h 1419"/>
                  <a:gd name="T58" fmla="*/ 977 w 1305"/>
                  <a:gd name="T59" fmla="*/ 1148 h 1419"/>
                  <a:gd name="T60" fmla="*/ 1018 w 1305"/>
                  <a:gd name="T61" fmla="*/ 1129 h 1419"/>
                  <a:gd name="T62" fmla="*/ 1056 w 1305"/>
                  <a:gd name="T63" fmla="*/ 1088 h 1419"/>
                  <a:gd name="T64" fmla="*/ 1087 w 1305"/>
                  <a:gd name="T65" fmla="*/ 1031 h 1419"/>
                  <a:gd name="T66" fmla="*/ 1112 w 1305"/>
                  <a:gd name="T67" fmla="*/ 967 h 1419"/>
                  <a:gd name="T68" fmla="*/ 1133 w 1305"/>
                  <a:gd name="T69" fmla="*/ 903 h 1419"/>
                  <a:gd name="T70" fmla="*/ 1146 w 1305"/>
                  <a:gd name="T71" fmla="*/ 847 h 1419"/>
                  <a:gd name="T72" fmla="*/ 1154 w 1305"/>
                  <a:gd name="T73" fmla="*/ 806 h 1419"/>
                  <a:gd name="T74" fmla="*/ 1157 w 1305"/>
                  <a:gd name="T75" fmla="*/ 781 h 1419"/>
                  <a:gd name="T76" fmla="*/ 1177 w 1305"/>
                  <a:gd name="T77" fmla="*/ 748 h 1419"/>
                  <a:gd name="T78" fmla="*/ 1209 w 1305"/>
                  <a:gd name="T79" fmla="*/ 711 h 1419"/>
                  <a:gd name="T80" fmla="*/ 1248 w 1305"/>
                  <a:gd name="T81" fmla="*/ 672 h 1419"/>
                  <a:gd name="T82" fmla="*/ 1288 w 1305"/>
                  <a:gd name="T83" fmla="*/ 637 h 1419"/>
                  <a:gd name="T84" fmla="*/ 1305 w 1305"/>
                  <a:gd name="T85" fmla="*/ 1419 h 1419"/>
                  <a:gd name="T86" fmla="*/ 0 w 1305"/>
                  <a:gd name="T87" fmla="*/ 0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5" h="1419">
                    <a:moveTo>
                      <a:pt x="0" y="0"/>
                    </a:moveTo>
                    <a:lnTo>
                      <a:pt x="308" y="0"/>
                    </a:lnTo>
                    <a:lnTo>
                      <a:pt x="310" y="29"/>
                    </a:lnTo>
                    <a:lnTo>
                      <a:pt x="310" y="55"/>
                    </a:lnTo>
                    <a:lnTo>
                      <a:pt x="312" y="78"/>
                    </a:lnTo>
                    <a:lnTo>
                      <a:pt x="314" y="97"/>
                    </a:lnTo>
                    <a:lnTo>
                      <a:pt x="318" y="110"/>
                    </a:lnTo>
                    <a:lnTo>
                      <a:pt x="324" y="117"/>
                    </a:lnTo>
                    <a:lnTo>
                      <a:pt x="333" y="122"/>
                    </a:lnTo>
                    <a:lnTo>
                      <a:pt x="345" y="132"/>
                    </a:lnTo>
                    <a:lnTo>
                      <a:pt x="359" y="143"/>
                    </a:lnTo>
                    <a:lnTo>
                      <a:pt x="376" y="157"/>
                    </a:lnTo>
                    <a:lnTo>
                      <a:pt x="395" y="173"/>
                    </a:lnTo>
                    <a:lnTo>
                      <a:pt x="415" y="190"/>
                    </a:lnTo>
                    <a:lnTo>
                      <a:pt x="435" y="205"/>
                    </a:lnTo>
                    <a:lnTo>
                      <a:pt x="455" y="222"/>
                    </a:lnTo>
                    <a:lnTo>
                      <a:pt x="474" y="237"/>
                    </a:lnTo>
                    <a:lnTo>
                      <a:pt x="492" y="250"/>
                    </a:lnTo>
                    <a:lnTo>
                      <a:pt x="508" y="260"/>
                    </a:lnTo>
                    <a:lnTo>
                      <a:pt x="521" y="267"/>
                    </a:lnTo>
                    <a:lnTo>
                      <a:pt x="533" y="276"/>
                    </a:lnTo>
                    <a:lnTo>
                      <a:pt x="548" y="289"/>
                    </a:lnTo>
                    <a:lnTo>
                      <a:pt x="564" y="309"/>
                    </a:lnTo>
                    <a:lnTo>
                      <a:pt x="579" y="332"/>
                    </a:lnTo>
                    <a:lnTo>
                      <a:pt x="596" y="360"/>
                    </a:lnTo>
                    <a:lnTo>
                      <a:pt x="613" y="390"/>
                    </a:lnTo>
                    <a:lnTo>
                      <a:pt x="630" y="422"/>
                    </a:lnTo>
                    <a:lnTo>
                      <a:pt x="646" y="456"/>
                    </a:lnTo>
                    <a:lnTo>
                      <a:pt x="659" y="488"/>
                    </a:lnTo>
                    <a:lnTo>
                      <a:pt x="671" y="520"/>
                    </a:lnTo>
                    <a:lnTo>
                      <a:pt x="681" y="550"/>
                    </a:lnTo>
                    <a:lnTo>
                      <a:pt x="688" y="578"/>
                    </a:lnTo>
                    <a:lnTo>
                      <a:pt x="692" y="602"/>
                    </a:lnTo>
                    <a:lnTo>
                      <a:pt x="693" y="626"/>
                    </a:lnTo>
                    <a:lnTo>
                      <a:pt x="693" y="653"/>
                    </a:lnTo>
                    <a:lnTo>
                      <a:pt x="692" y="681"/>
                    </a:lnTo>
                    <a:lnTo>
                      <a:pt x="690" y="711"/>
                    </a:lnTo>
                    <a:lnTo>
                      <a:pt x="690" y="742"/>
                    </a:lnTo>
                    <a:lnTo>
                      <a:pt x="689" y="772"/>
                    </a:lnTo>
                    <a:lnTo>
                      <a:pt x="689" y="801"/>
                    </a:lnTo>
                    <a:lnTo>
                      <a:pt x="689" y="829"/>
                    </a:lnTo>
                    <a:lnTo>
                      <a:pt x="690" y="855"/>
                    </a:lnTo>
                    <a:lnTo>
                      <a:pt x="693" y="878"/>
                    </a:lnTo>
                    <a:lnTo>
                      <a:pt x="698" y="896"/>
                    </a:lnTo>
                    <a:lnTo>
                      <a:pt x="704" y="909"/>
                    </a:lnTo>
                    <a:lnTo>
                      <a:pt x="712" y="916"/>
                    </a:lnTo>
                    <a:lnTo>
                      <a:pt x="722" y="924"/>
                    </a:lnTo>
                    <a:lnTo>
                      <a:pt x="734" y="937"/>
                    </a:lnTo>
                    <a:lnTo>
                      <a:pt x="747" y="954"/>
                    </a:lnTo>
                    <a:lnTo>
                      <a:pt x="763" y="973"/>
                    </a:lnTo>
                    <a:lnTo>
                      <a:pt x="780" y="996"/>
                    </a:lnTo>
                    <a:lnTo>
                      <a:pt x="799" y="1020"/>
                    </a:lnTo>
                    <a:lnTo>
                      <a:pt x="819" y="1046"/>
                    </a:lnTo>
                    <a:lnTo>
                      <a:pt x="840" y="1070"/>
                    </a:lnTo>
                    <a:lnTo>
                      <a:pt x="862" y="1092"/>
                    </a:lnTo>
                    <a:lnTo>
                      <a:pt x="884" y="1112"/>
                    </a:lnTo>
                    <a:lnTo>
                      <a:pt x="907" y="1129"/>
                    </a:lnTo>
                    <a:lnTo>
                      <a:pt x="930" y="1141"/>
                    </a:lnTo>
                    <a:lnTo>
                      <a:pt x="954" y="1148"/>
                    </a:lnTo>
                    <a:lnTo>
                      <a:pt x="977" y="1148"/>
                    </a:lnTo>
                    <a:lnTo>
                      <a:pt x="999" y="1142"/>
                    </a:lnTo>
                    <a:lnTo>
                      <a:pt x="1018" y="1129"/>
                    </a:lnTo>
                    <a:lnTo>
                      <a:pt x="1037" y="1111"/>
                    </a:lnTo>
                    <a:lnTo>
                      <a:pt x="1056" y="1088"/>
                    </a:lnTo>
                    <a:lnTo>
                      <a:pt x="1071" y="1061"/>
                    </a:lnTo>
                    <a:lnTo>
                      <a:pt x="1087" y="1031"/>
                    </a:lnTo>
                    <a:lnTo>
                      <a:pt x="1100" y="1000"/>
                    </a:lnTo>
                    <a:lnTo>
                      <a:pt x="1112" y="967"/>
                    </a:lnTo>
                    <a:lnTo>
                      <a:pt x="1123" y="934"/>
                    </a:lnTo>
                    <a:lnTo>
                      <a:pt x="1133" y="903"/>
                    </a:lnTo>
                    <a:lnTo>
                      <a:pt x="1140" y="874"/>
                    </a:lnTo>
                    <a:lnTo>
                      <a:pt x="1146" y="847"/>
                    </a:lnTo>
                    <a:lnTo>
                      <a:pt x="1151" y="824"/>
                    </a:lnTo>
                    <a:lnTo>
                      <a:pt x="1154" y="806"/>
                    </a:lnTo>
                    <a:lnTo>
                      <a:pt x="1155" y="793"/>
                    </a:lnTo>
                    <a:lnTo>
                      <a:pt x="1157" y="781"/>
                    </a:lnTo>
                    <a:lnTo>
                      <a:pt x="1164" y="765"/>
                    </a:lnTo>
                    <a:lnTo>
                      <a:pt x="1177" y="748"/>
                    </a:lnTo>
                    <a:lnTo>
                      <a:pt x="1191" y="730"/>
                    </a:lnTo>
                    <a:lnTo>
                      <a:pt x="1209" y="711"/>
                    </a:lnTo>
                    <a:lnTo>
                      <a:pt x="1229" y="691"/>
                    </a:lnTo>
                    <a:lnTo>
                      <a:pt x="1248" y="672"/>
                    </a:lnTo>
                    <a:lnTo>
                      <a:pt x="1268" y="654"/>
                    </a:lnTo>
                    <a:lnTo>
                      <a:pt x="1288" y="637"/>
                    </a:lnTo>
                    <a:lnTo>
                      <a:pt x="1305" y="621"/>
                    </a:lnTo>
                    <a:lnTo>
                      <a:pt x="1305" y="1419"/>
                    </a:lnTo>
                    <a:lnTo>
                      <a:pt x="0" y="1419"/>
                    </a:lnTo>
                    <a:lnTo>
                      <a:pt x="0"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61" name="Freeform 42">
                <a:extLst>
                  <a:ext uri="{FF2B5EF4-FFF2-40B4-BE49-F238E27FC236}">
                    <a16:creationId xmlns:a16="http://schemas.microsoft.com/office/drawing/2014/main" xmlns="" id="{497419BA-06DA-6F46-9B41-171E9239F911}"/>
                  </a:ext>
                </a:extLst>
              </p:cNvPr>
              <p:cNvSpPr>
                <a:spLocks/>
              </p:cNvSpPr>
              <p:nvPr/>
            </p:nvSpPr>
            <p:spPr bwMode="auto">
              <a:xfrm>
                <a:off x="1077" y="3004"/>
                <a:ext cx="117" cy="113"/>
              </a:xfrm>
              <a:custGeom>
                <a:avLst/>
                <a:gdLst>
                  <a:gd name="T0" fmla="*/ 0 w 584"/>
                  <a:gd name="T1" fmla="*/ 0 h 566"/>
                  <a:gd name="T2" fmla="*/ 54 w 584"/>
                  <a:gd name="T3" fmla="*/ 46 h 566"/>
                  <a:gd name="T4" fmla="*/ 113 w 584"/>
                  <a:gd name="T5" fmla="*/ 89 h 566"/>
                  <a:gd name="T6" fmla="*/ 173 w 584"/>
                  <a:gd name="T7" fmla="*/ 130 h 566"/>
                  <a:gd name="T8" fmla="*/ 233 w 584"/>
                  <a:gd name="T9" fmla="*/ 166 h 566"/>
                  <a:gd name="T10" fmla="*/ 293 w 584"/>
                  <a:gd name="T11" fmla="*/ 200 h 566"/>
                  <a:gd name="T12" fmla="*/ 348 w 584"/>
                  <a:gd name="T13" fmla="*/ 231 h 566"/>
                  <a:gd name="T14" fmla="*/ 382 w 584"/>
                  <a:gd name="T15" fmla="*/ 252 h 566"/>
                  <a:gd name="T16" fmla="*/ 412 w 584"/>
                  <a:gd name="T17" fmla="*/ 277 h 566"/>
                  <a:gd name="T18" fmla="*/ 439 w 584"/>
                  <a:gd name="T19" fmla="*/ 306 h 566"/>
                  <a:gd name="T20" fmla="*/ 463 w 584"/>
                  <a:gd name="T21" fmla="*/ 338 h 566"/>
                  <a:gd name="T22" fmla="*/ 484 w 584"/>
                  <a:gd name="T23" fmla="*/ 369 h 566"/>
                  <a:gd name="T24" fmla="*/ 502 w 584"/>
                  <a:gd name="T25" fmla="*/ 403 h 566"/>
                  <a:gd name="T26" fmla="*/ 519 w 584"/>
                  <a:gd name="T27" fmla="*/ 436 h 566"/>
                  <a:gd name="T28" fmla="*/ 533 w 584"/>
                  <a:gd name="T29" fmla="*/ 467 h 566"/>
                  <a:gd name="T30" fmla="*/ 547 w 584"/>
                  <a:gd name="T31" fmla="*/ 497 h 566"/>
                  <a:gd name="T32" fmla="*/ 560 w 584"/>
                  <a:gd name="T33" fmla="*/ 524 h 566"/>
                  <a:gd name="T34" fmla="*/ 572 w 584"/>
                  <a:gd name="T35" fmla="*/ 547 h 566"/>
                  <a:gd name="T36" fmla="*/ 584 w 584"/>
                  <a:gd name="T37" fmla="*/ 566 h 566"/>
                  <a:gd name="T38" fmla="*/ 0 w 584"/>
                  <a:gd name="T39" fmla="*/ 566 h 566"/>
                  <a:gd name="T40" fmla="*/ 0 w 584"/>
                  <a:gd name="T41" fmla="*/ 0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4" h="566">
                    <a:moveTo>
                      <a:pt x="0" y="0"/>
                    </a:moveTo>
                    <a:lnTo>
                      <a:pt x="54" y="46"/>
                    </a:lnTo>
                    <a:lnTo>
                      <a:pt x="113" y="89"/>
                    </a:lnTo>
                    <a:lnTo>
                      <a:pt x="173" y="130"/>
                    </a:lnTo>
                    <a:lnTo>
                      <a:pt x="233" y="166"/>
                    </a:lnTo>
                    <a:lnTo>
                      <a:pt x="293" y="200"/>
                    </a:lnTo>
                    <a:lnTo>
                      <a:pt x="348" y="231"/>
                    </a:lnTo>
                    <a:lnTo>
                      <a:pt x="382" y="252"/>
                    </a:lnTo>
                    <a:lnTo>
                      <a:pt x="412" y="277"/>
                    </a:lnTo>
                    <a:lnTo>
                      <a:pt x="439" y="306"/>
                    </a:lnTo>
                    <a:lnTo>
                      <a:pt x="463" y="338"/>
                    </a:lnTo>
                    <a:lnTo>
                      <a:pt x="484" y="369"/>
                    </a:lnTo>
                    <a:lnTo>
                      <a:pt x="502" y="403"/>
                    </a:lnTo>
                    <a:lnTo>
                      <a:pt x="519" y="436"/>
                    </a:lnTo>
                    <a:lnTo>
                      <a:pt x="533" y="467"/>
                    </a:lnTo>
                    <a:lnTo>
                      <a:pt x="547" y="497"/>
                    </a:lnTo>
                    <a:lnTo>
                      <a:pt x="560" y="524"/>
                    </a:lnTo>
                    <a:lnTo>
                      <a:pt x="572" y="547"/>
                    </a:lnTo>
                    <a:lnTo>
                      <a:pt x="584" y="566"/>
                    </a:lnTo>
                    <a:lnTo>
                      <a:pt x="0" y="566"/>
                    </a:lnTo>
                    <a:lnTo>
                      <a:pt x="0" y="0"/>
                    </a:lnTo>
                    <a:close/>
                  </a:path>
                </a:pathLst>
              </a:custGeom>
              <a:solidFill>
                <a:srgbClr val="D0750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62" name="Freeform 43">
                <a:extLst>
                  <a:ext uri="{FF2B5EF4-FFF2-40B4-BE49-F238E27FC236}">
                    <a16:creationId xmlns:a16="http://schemas.microsoft.com/office/drawing/2014/main" xmlns="" id="{5F8CBDF8-E06E-1042-9496-8CC3285976C2}"/>
                  </a:ext>
                </a:extLst>
              </p:cNvPr>
              <p:cNvSpPr>
                <a:spLocks/>
              </p:cNvSpPr>
              <p:nvPr/>
            </p:nvSpPr>
            <p:spPr bwMode="auto">
              <a:xfrm>
                <a:off x="1077" y="3047"/>
                <a:ext cx="79" cy="70"/>
              </a:xfrm>
              <a:custGeom>
                <a:avLst/>
                <a:gdLst>
                  <a:gd name="T0" fmla="*/ 0 w 393"/>
                  <a:gd name="T1" fmla="*/ 0 h 352"/>
                  <a:gd name="T2" fmla="*/ 53 w 393"/>
                  <a:gd name="T3" fmla="*/ 20 h 352"/>
                  <a:gd name="T4" fmla="*/ 108 w 393"/>
                  <a:gd name="T5" fmla="*/ 40 h 352"/>
                  <a:gd name="T6" fmla="*/ 163 w 393"/>
                  <a:gd name="T7" fmla="*/ 61 h 352"/>
                  <a:gd name="T8" fmla="*/ 218 w 393"/>
                  <a:gd name="T9" fmla="*/ 84 h 352"/>
                  <a:gd name="T10" fmla="*/ 270 w 393"/>
                  <a:gd name="T11" fmla="*/ 111 h 352"/>
                  <a:gd name="T12" fmla="*/ 295 w 393"/>
                  <a:gd name="T13" fmla="*/ 130 h 352"/>
                  <a:gd name="T14" fmla="*/ 318 w 393"/>
                  <a:gd name="T15" fmla="*/ 152 h 352"/>
                  <a:gd name="T16" fmla="*/ 336 w 393"/>
                  <a:gd name="T17" fmla="*/ 177 h 352"/>
                  <a:gd name="T18" fmla="*/ 352 w 393"/>
                  <a:gd name="T19" fmla="*/ 204 h 352"/>
                  <a:gd name="T20" fmla="*/ 365 w 393"/>
                  <a:gd name="T21" fmla="*/ 233 h 352"/>
                  <a:gd name="T22" fmla="*/ 375 w 393"/>
                  <a:gd name="T23" fmla="*/ 263 h 352"/>
                  <a:gd name="T24" fmla="*/ 383 w 393"/>
                  <a:gd name="T25" fmla="*/ 293 h 352"/>
                  <a:gd name="T26" fmla="*/ 389 w 393"/>
                  <a:gd name="T27" fmla="*/ 323 h 352"/>
                  <a:gd name="T28" fmla="*/ 393 w 393"/>
                  <a:gd name="T29" fmla="*/ 352 h 352"/>
                  <a:gd name="T30" fmla="*/ 0 w 393"/>
                  <a:gd name="T31" fmla="*/ 352 h 352"/>
                  <a:gd name="T32" fmla="*/ 0 w 393"/>
                  <a:gd name="T33"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3" h="352">
                    <a:moveTo>
                      <a:pt x="0" y="0"/>
                    </a:moveTo>
                    <a:lnTo>
                      <a:pt x="53" y="20"/>
                    </a:lnTo>
                    <a:lnTo>
                      <a:pt x="108" y="40"/>
                    </a:lnTo>
                    <a:lnTo>
                      <a:pt x="163" y="61"/>
                    </a:lnTo>
                    <a:lnTo>
                      <a:pt x="218" y="84"/>
                    </a:lnTo>
                    <a:lnTo>
                      <a:pt x="270" y="111"/>
                    </a:lnTo>
                    <a:lnTo>
                      <a:pt x="295" y="130"/>
                    </a:lnTo>
                    <a:lnTo>
                      <a:pt x="318" y="152"/>
                    </a:lnTo>
                    <a:lnTo>
                      <a:pt x="336" y="177"/>
                    </a:lnTo>
                    <a:lnTo>
                      <a:pt x="352" y="204"/>
                    </a:lnTo>
                    <a:lnTo>
                      <a:pt x="365" y="233"/>
                    </a:lnTo>
                    <a:lnTo>
                      <a:pt x="375" y="263"/>
                    </a:lnTo>
                    <a:lnTo>
                      <a:pt x="383" y="293"/>
                    </a:lnTo>
                    <a:lnTo>
                      <a:pt x="389" y="323"/>
                    </a:lnTo>
                    <a:lnTo>
                      <a:pt x="393" y="352"/>
                    </a:lnTo>
                    <a:lnTo>
                      <a:pt x="0" y="352"/>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63" name="Freeform 44">
                <a:extLst>
                  <a:ext uri="{FF2B5EF4-FFF2-40B4-BE49-F238E27FC236}">
                    <a16:creationId xmlns:a16="http://schemas.microsoft.com/office/drawing/2014/main" xmlns="" id="{6444C564-20E4-084F-8EBB-F3AFF09A6067}"/>
                  </a:ext>
                </a:extLst>
              </p:cNvPr>
              <p:cNvSpPr>
                <a:spLocks noEditPoints="1"/>
              </p:cNvSpPr>
              <p:nvPr/>
            </p:nvSpPr>
            <p:spPr bwMode="auto">
              <a:xfrm>
                <a:off x="1082" y="2886"/>
                <a:ext cx="80" cy="188"/>
              </a:xfrm>
              <a:custGeom>
                <a:avLst/>
                <a:gdLst>
                  <a:gd name="T0" fmla="*/ 225 w 401"/>
                  <a:gd name="T1" fmla="*/ 715 h 939"/>
                  <a:gd name="T2" fmla="*/ 269 w 401"/>
                  <a:gd name="T3" fmla="*/ 737 h 939"/>
                  <a:gd name="T4" fmla="*/ 300 w 401"/>
                  <a:gd name="T5" fmla="*/ 775 h 939"/>
                  <a:gd name="T6" fmla="*/ 312 w 401"/>
                  <a:gd name="T7" fmla="*/ 825 h 939"/>
                  <a:gd name="T8" fmla="*/ 300 w 401"/>
                  <a:gd name="T9" fmla="*/ 875 h 939"/>
                  <a:gd name="T10" fmla="*/ 269 w 401"/>
                  <a:gd name="T11" fmla="*/ 913 h 939"/>
                  <a:gd name="T12" fmla="*/ 225 w 401"/>
                  <a:gd name="T13" fmla="*/ 935 h 939"/>
                  <a:gd name="T14" fmla="*/ 173 w 401"/>
                  <a:gd name="T15" fmla="*/ 935 h 939"/>
                  <a:gd name="T16" fmla="*/ 128 w 401"/>
                  <a:gd name="T17" fmla="*/ 913 h 939"/>
                  <a:gd name="T18" fmla="*/ 97 w 401"/>
                  <a:gd name="T19" fmla="*/ 875 h 939"/>
                  <a:gd name="T20" fmla="*/ 84 w 401"/>
                  <a:gd name="T21" fmla="*/ 825 h 939"/>
                  <a:gd name="T22" fmla="*/ 97 w 401"/>
                  <a:gd name="T23" fmla="*/ 775 h 939"/>
                  <a:gd name="T24" fmla="*/ 128 w 401"/>
                  <a:gd name="T25" fmla="*/ 737 h 939"/>
                  <a:gd name="T26" fmla="*/ 173 w 401"/>
                  <a:gd name="T27" fmla="*/ 715 h 939"/>
                  <a:gd name="T28" fmla="*/ 328 w 401"/>
                  <a:gd name="T29" fmla="*/ 252 h 939"/>
                  <a:gd name="T30" fmla="*/ 365 w 401"/>
                  <a:gd name="T31" fmla="*/ 263 h 939"/>
                  <a:gd name="T32" fmla="*/ 392 w 401"/>
                  <a:gd name="T33" fmla="*/ 289 h 939"/>
                  <a:gd name="T34" fmla="*/ 401 w 401"/>
                  <a:gd name="T35" fmla="*/ 327 h 939"/>
                  <a:gd name="T36" fmla="*/ 392 w 401"/>
                  <a:gd name="T37" fmla="*/ 364 h 939"/>
                  <a:gd name="T38" fmla="*/ 365 w 401"/>
                  <a:gd name="T39" fmla="*/ 391 h 939"/>
                  <a:gd name="T40" fmla="*/ 328 w 401"/>
                  <a:gd name="T41" fmla="*/ 401 h 939"/>
                  <a:gd name="T42" fmla="*/ 290 w 401"/>
                  <a:gd name="T43" fmla="*/ 391 h 939"/>
                  <a:gd name="T44" fmla="*/ 263 w 401"/>
                  <a:gd name="T45" fmla="*/ 364 h 939"/>
                  <a:gd name="T46" fmla="*/ 254 w 401"/>
                  <a:gd name="T47" fmla="*/ 327 h 939"/>
                  <a:gd name="T48" fmla="*/ 263 w 401"/>
                  <a:gd name="T49" fmla="*/ 289 h 939"/>
                  <a:gd name="T50" fmla="*/ 290 w 401"/>
                  <a:gd name="T51" fmla="*/ 263 h 939"/>
                  <a:gd name="T52" fmla="*/ 328 w 401"/>
                  <a:gd name="T53" fmla="*/ 252 h 939"/>
                  <a:gd name="T54" fmla="*/ 94 w 401"/>
                  <a:gd name="T55" fmla="*/ 4 h 939"/>
                  <a:gd name="T56" fmla="*/ 127 w 401"/>
                  <a:gd name="T57" fmla="*/ 22 h 939"/>
                  <a:gd name="T58" fmla="*/ 146 w 401"/>
                  <a:gd name="T59" fmla="*/ 55 h 939"/>
                  <a:gd name="T60" fmla="*/ 146 w 401"/>
                  <a:gd name="T61" fmla="*/ 95 h 939"/>
                  <a:gd name="T62" fmla="*/ 127 w 401"/>
                  <a:gd name="T63" fmla="*/ 127 h 939"/>
                  <a:gd name="T64" fmla="*/ 94 w 401"/>
                  <a:gd name="T65" fmla="*/ 147 h 939"/>
                  <a:gd name="T66" fmla="*/ 54 w 401"/>
                  <a:gd name="T67" fmla="*/ 147 h 939"/>
                  <a:gd name="T68" fmla="*/ 22 w 401"/>
                  <a:gd name="T69" fmla="*/ 127 h 939"/>
                  <a:gd name="T70" fmla="*/ 2 w 401"/>
                  <a:gd name="T71" fmla="*/ 95 h 939"/>
                  <a:gd name="T72" fmla="*/ 2 w 401"/>
                  <a:gd name="T73" fmla="*/ 55 h 939"/>
                  <a:gd name="T74" fmla="*/ 22 w 401"/>
                  <a:gd name="T75" fmla="*/ 22 h 939"/>
                  <a:gd name="T76" fmla="*/ 54 w 401"/>
                  <a:gd name="T77" fmla="*/ 4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1" h="939">
                    <a:moveTo>
                      <a:pt x="198" y="711"/>
                    </a:moveTo>
                    <a:lnTo>
                      <a:pt x="225" y="715"/>
                    </a:lnTo>
                    <a:lnTo>
                      <a:pt x="248" y="723"/>
                    </a:lnTo>
                    <a:lnTo>
                      <a:pt x="269" y="737"/>
                    </a:lnTo>
                    <a:lnTo>
                      <a:pt x="286" y="755"/>
                    </a:lnTo>
                    <a:lnTo>
                      <a:pt x="300" y="775"/>
                    </a:lnTo>
                    <a:lnTo>
                      <a:pt x="308" y="800"/>
                    </a:lnTo>
                    <a:lnTo>
                      <a:pt x="312" y="825"/>
                    </a:lnTo>
                    <a:lnTo>
                      <a:pt x="308" y="852"/>
                    </a:lnTo>
                    <a:lnTo>
                      <a:pt x="300" y="875"/>
                    </a:lnTo>
                    <a:lnTo>
                      <a:pt x="286" y="896"/>
                    </a:lnTo>
                    <a:lnTo>
                      <a:pt x="269" y="913"/>
                    </a:lnTo>
                    <a:lnTo>
                      <a:pt x="248" y="927"/>
                    </a:lnTo>
                    <a:lnTo>
                      <a:pt x="225" y="935"/>
                    </a:lnTo>
                    <a:lnTo>
                      <a:pt x="198" y="939"/>
                    </a:lnTo>
                    <a:lnTo>
                      <a:pt x="173" y="935"/>
                    </a:lnTo>
                    <a:lnTo>
                      <a:pt x="149" y="927"/>
                    </a:lnTo>
                    <a:lnTo>
                      <a:pt x="128" y="913"/>
                    </a:lnTo>
                    <a:lnTo>
                      <a:pt x="110" y="896"/>
                    </a:lnTo>
                    <a:lnTo>
                      <a:pt x="97" y="875"/>
                    </a:lnTo>
                    <a:lnTo>
                      <a:pt x="88" y="852"/>
                    </a:lnTo>
                    <a:lnTo>
                      <a:pt x="84" y="825"/>
                    </a:lnTo>
                    <a:lnTo>
                      <a:pt x="88" y="800"/>
                    </a:lnTo>
                    <a:lnTo>
                      <a:pt x="97" y="775"/>
                    </a:lnTo>
                    <a:lnTo>
                      <a:pt x="110" y="755"/>
                    </a:lnTo>
                    <a:lnTo>
                      <a:pt x="128" y="737"/>
                    </a:lnTo>
                    <a:lnTo>
                      <a:pt x="149" y="723"/>
                    </a:lnTo>
                    <a:lnTo>
                      <a:pt x="173" y="715"/>
                    </a:lnTo>
                    <a:lnTo>
                      <a:pt x="198" y="711"/>
                    </a:lnTo>
                    <a:close/>
                    <a:moveTo>
                      <a:pt x="328" y="252"/>
                    </a:moveTo>
                    <a:lnTo>
                      <a:pt x="347" y="256"/>
                    </a:lnTo>
                    <a:lnTo>
                      <a:pt x="365" y="263"/>
                    </a:lnTo>
                    <a:lnTo>
                      <a:pt x="379" y="274"/>
                    </a:lnTo>
                    <a:lnTo>
                      <a:pt x="392" y="289"/>
                    </a:lnTo>
                    <a:lnTo>
                      <a:pt x="399" y="306"/>
                    </a:lnTo>
                    <a:lnTo>
                      <a:pt x="401" y="327"/>
                    </a:lnTo>
                    <a:lnTo>
                      <a:pt x="399" y="346"/>
                    </a:lnTo>
                    <a:lnTo>
                      <a:pt x="392" y="364"/>
                    </a:lnTo>
                    <a:lnTo>
                      <a:pt x="379" y="379"/>
                    </a:lnTo>
                    <a:lnTo>
                      <a:pt x="365" y="391"/>
                    </a:lnTo>
                    <a:lnTo>
                      <a:pt x="347" y="398"/>
                    </a:lnTo>
                    <a:lnTo>
                      <a:pt x="328" y="401"/>
                    </a:lnTo>
                    <a:lnTo>
                      <a:pt x="308" y="398"/>
                    </a:lnTo>
                    <a:lnTo>
                      <a:pt x="290" y="391"/>
                    </a:lnTo>
                    <a:lnTo>
                      <a:pt x="276" y="379"/>
                    </a:lnTo>
                    <a:lnTo>
                      <a:pt x="263" y="364"/>
                    </a:lnTo>
                    <a:lnTo>
                      <a:pt x="256" y="346"/>
                    </a:lnTo>
                    <a:lnTo>
                      <a:pt x="254" y="327"/>
                    </a:lnTo>
                    <a:lnTo>
                      <a:pt x="256" y="306"/>
                    </a:lnTo>
                    <a:lnTo>
                      <a:pt x="263" y="289"/>
                    </a:lnTo>
                    <a:lnTo>
                      <a:pt x="276" y="274"/>
                    </a:lnTo>
                    <a:lnTo>
                      <a:pt x="290" y="263"/>
                    </a:lnTo>
                    <a:lnTo>
                      <a:pt x="308" y="256"/>
                    </a:lnTo>
                    <a:lnTo>
                      <a:pt x="328" y="252"/>
                    </a:lnTo>
                    <a:close/>
                    <a:moveTo>
                      <a:pt x="75" y="0"/>
                    </a:moveTo>
                    <a:lnTo>
                      <a:pt x="94" y="4"/>
                    </a:lnTo>
                    <a:lnTo>
                      <a:pt x="112" y="11"/>
                    </a:lnTo>
                    <a:lnTo>
                      <a:pt x="127" y="22"/>
                    </a:lnTo>
                    <a:lnTo>
                      <a:pt x="139" y="38"/>
                    </a:lnTo>
                    <a:lnTo>
                      <a:pt x="146" y="55"/>
                    </a:lnTo>
                    <a:lnTo>
                      <a:pt x="149" y="75"/>
                    </a:lnTo>
                    <a:lnTo>
                      <a:pt x="146" y="95"/>
                    </a:lnTo>
                    <a:lnTo>
                      <a:pt x="139" y="113"/>
                    </a:lnTo>
                    <a:lnTo>
                      <a:pt x="127" y="127"/>
                    </a:lnTo>
                    <a:lnTo>
                      <a:pt x="112" y="139"/>
                    </a:lnTo>
                    <a:lnTo>
                      <a:pt x="94" y="147"/>
                    </a:lnTo>
                    <a:lnTo>
                      <a:pt x="75" y="149"/>
                    </a:lnTo>
                    <a:lnTo>
                      <a:pt x="54" y="147"/>
                    </a:lnTo>
                    <a:lnTo>
                      <a:pt x="37" y="139"/>
                    </a:lnTo>
                    <a:lnTo>
                      <a:pt x="22" y="127"/>
                    </a:lnTo>
                    <a:lnTo>
                      <a:pt x="11" y="113"/>
                    </a:lnTo>
                    <a:lnTo>
                      <a:pt x="2" y="95"/>
                    </a:lnTo>
                    <a:lnTo>
                      <a:pt x="0" y="75"/>
                    </a:lnTo>
                    <a:lnTo>
                      <a:pt x="2" y="55"/>
                    </a:lnTo>
                    <a:lnTo>
                      <a:pt x="11" y="38"/>
                    </a:lnTo>
                    <a:lnTo>
                      <a:pt x="22" y="22"/>
                    </a:lnTo>
                    <a:lnTo>
                      <a:pt x="37" y="11"/>
                    </a:lnTo>
                    <a:lnTo>
                      <a:pt x="54" y="4"/>
                    </a:lnTo>
                    <a:lnTo>
                      <a:pt x="75" y="0"/>
                    </a:lnTo>
                    <a:close/>
                  </a:path>
                </a:pathLst>
              </a:custGeom>
              <a:solidFill>
                <a:srgbClr val="FFFFFF"/>
              </a:solidFill>
              <a:ln w="0">
                <a:solidFill>
                  <a:srgbClr val="FFFFFF"/>
                </a:solidFill>
                <a:prstDash val="solid"/>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sp>
            <p:nvSpPr>
              <p:cNvPr id="164" name="Freeform 45">
                <a:extLst>
                  <a:ext uri="{FF2B5EF4-FFF2-40B4-BE49-F238E27FC236}">
                    <a16:creationId xmlns:a16="http://schemas.microsoft.com/office/drawing/2014/main" xmlns="" id="{0F316328-8815-0547-9339-0DCE2933C59C}"/>
                  </a:ext>
                </a:extLst>
              </p:cNvPr>
              <p:cNvSpPr>
                <a:spLocks noEditPoints="1"/>
              </p:cNvSpPr>
              <p:nvPr/>
            </p:nvSpPr>
            <p:spPr bwMode="auto">
              <a:xfrm>
                <a:off x="865" y="2784"/>
                <a:ext cx="522" cy="382"/>
              </a:xfrm>
              <a:custGeom>
                <a:avLst/>
                <a:gdLst>
                  <a:gd name="T0" fmla="*/ 242 w 2614"/>
                  <a:gd name="T1" fmla="*/ 506 h 1910"/>
                  <a:gd name="T2" fmla="*/ 706 w 2614"/>
                  <a:gd name="T3" fmla="*/ 506 h 1910"/>
                  <a:gd name="T4" fmla="*/ 706 w 2614"/>
                  <a:gd name="T5" fmla="*/ 617 h 1910"/>
                  <a:gd name="T6" fmla="*/ 242 w 2614"/>
                  <a:gd name="T7" fmla="*/ 617 h 1910"/>
                  <a:gd name="T8" fmla="*/ 242 w 2614"/>
                  <a:gd name="T9" fmla="*/ 506 h 1910"/>
                  <a:gd name="T10" fmla="*/ 242 w 2614"/>
                  <a:gd name="T11" fmla="*/ 250 h 1910"/>
                  <a:gd name="T12" fmla="*/ 706 w 2614"/>
                  <a:gd name="T13" fmla="*/ 250 h 1910"/>
                  <a:gd name="T14" fmla="*/ 706 w 2614"/>
                  <a:gd name="T15" fmla="*/ 362 h 1910"/>
                  <a:gd name="T16" fmla="*/ 242 w 2614"/>
                  <a:gd name="T17" fmla="*/ 362 h 1910"/>
                  <a:gd name="T18" fmla="*/ 242 w 2614"/>
                  <a:gd name="T19" fmla="*/ 250 h 1910"/>
                  <a:gd name="T20" fmla="*/ 944 w 2614"/>
                  <a:gd name="T21" fmla="*/ 130 h 1910"/>
                  <a:gd name="T22" fmla="*/ 944 w 2614"/>
                  <a:gd name="T23" fmla="*/ 1789 h 1910"/>
                  <a:gd name="T24" fmla="*/ 2488 w 2614"/>
                  <a:gd name="T25" fmla="*/ 1789 h 1910"/>
                  <a:gd name="T26" fmla="*/ 2488 w 2614"/>
                  <a:gd name="T27" fmla="*/ 130 h 1910"/>
                  <a:gd name="T28" fmla="*/ 944 w 2614"/>
                  <a:gd name="T29" fmla="*/ 130 h 1910"/>
                  <a:gd name="T30" fmla="*/ 114 w 2614"/>
                  <a:gd name="T31" fmla="*/ 123 h 1910"/>
                  <a:gd name="T32" fmla="*/ 114 w 2614"/>
                  <a:gd name="T33" fmla="*/ 1796 h 1910"/>
                  <a:gd name="T34" fmla="*/ 823 w 2614"/>
                  <a:gd name="T35" fmla="*/ 1796 h 1910"/>
                  <a:gd name="T36" fmla="*/ 823 w 2614"/>
                  <a:gd name="T37" fmla="*/ 123 h 1910"/>
                  <a:gd name="T38" fmla="*/ 114 w 2614"/>
                  <a:gd name="T39" fmla="*/ 123 h 1910"/>
                  <a:gd name="T40" fmla="*/ 0 w 2614"/>
                  <a:gd name="T41" fmla="*/ 0 h 1910"/>
                  <a:gd name="T42" fmla="*/ 2614 w 2614"/>
                  <a:gd name="T43" fmla="*/ 0 h 1910"/>
                  <a:gd name="T44" fmla="*/ 2614 w 2614"/>
                  <a:gd name="T45" fmla="*/ 1910 h 1910"/>
                  <a:gd name="T46" fmla="*/ 0 w 2614"/>
                  <a:gd name="T47" fmla="*/ 1910 h 1910"/>
                  <a:gd name="T48" fmla="*/ 0 w 2614"/>
                  <a:gd name="T49" fmla="*/ 0 h 1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14" h="1910">
                    <a:moveTo>
                      <a:pt x="242" y="506"/>
                    </a:moveTo>
                    <a:lnTo>
                      <a:pt x="706" y="506"/>
                    </a:lnTo>
                    <a:lnTo>
                      <a:pt x="706" y="617"/>
                    </a:lnTo>
                    <a:lnTo>
                      <a:pt x="242" y="617"/>
                    </a:lnTo>
                    <a:lnTo>
                      <a:pt x="242" y="506"/>
                    </a:lnTo>
                    <a:close/>
                    <a:moveTo>
                      <a:pt x="242" y="250"/>
                    </a:moveTo>
                    <a:lnTo>
                      <a:pt x="706" y="250"/>
                    </a:lnTo>
                    <a:lnTo>
                      <a:pt x="706" y="362"/>
                    </a:lnTo>
                    <a:lnTo>
                      <a:pt x="242" y="362"/>
                    </a:lnTo>
                    <a:lnTo>
                      <a:pt x="242" y="250"/>
                    </a:lnTo>
                    <a:close/>
                    <a:moveTo>
                      <a:pt x="944" y="130"/>
                    </a:moveTo>
                    <a:lnTo>
                      <a:pt x="944" y="1789"/>
                    </a:lnTo>
                    <a:lnTo>
                      <a:pt x="2488" y="1789"/>
                    </a:lnTo>
                    <a:lnTo>
                      <a:pt x="2488" y="130"/>
                    </a:lnTo>
                    <a:lnTo>
                      <a:pt x="944" y="130"/>
                    </a:lnTo>
                    <a:close/>
                    <a:moveTo>
                      <a:pt x="114" y="123"/>
                    </a:moveTo>
                    <a:lnTo>
                      <a:pt x="114" y="1796"/>
                    </a:lnTo>
                    <a:lnTo>
                      <a:pt x="823" y="1796"/>
                    </a:lnTo>
                    <a:lnTo>
                      <a:pt x="823" y="123"/>
                    </a:lnTo>
                    <a:lnTo>
                      <a:pt x="114" y="123"/>
                    </a:lnTo>
                    <a:close/>
                    <a:moveTo>
                      <a:pt x="0" y="0"/>
                    </a:moveTo>
                    <a:lnTo>
                      <a:pt x="2614" y="0"/>
                    </a:lnTo>
                    <a:lnTo>
                      <a:pt x="2614" y="1910"/>
                    </a:lnTo>
                    <a:lnTo>
                      <a:pt x="0" y="1910"/>
                    </a:lnTo>
                    <a:lnTo>
                      <a:pt x="0" y="0"/>
                    </a:lnTo>
                    <a:close/>
                  </a:path>
                </a:pathLst>
              </a:custGeom>
              <a:solidFill>
                <a:srgbClr val="7F7F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000">
                  <a:solidFill>
                    <a:prstClr val="black"/>
                  </a:solidFill>
                </a:endParaRPr>
              </a:p>
            </p:txBody>
          </p:sp>
        </p:grpSp>
        <p:cxnSp>
          <p:nvCxnSpPr>
            <p:cNvPr id="24" name="Straight Connector 23">
              <a:extLst>
                <a:ext uri="{FF2B5EF4-FFF2-40B4-BE49-F238E27FC236}">
                  <a16:creationId xmlns:a16="http://schemas.microsoft.com/office/drawing/2014/main" xmlns="" id="{03BB81D4-C438-764A-AB6D-7C25AA4A59DB}"/>
                </a:ext>
              </a:extLst>
            </p:cNvPr>
            <p:cNvCxnSpPr>
              <a:cxnSpLocks/>
            </p:cNvCxnSpPr>
            <p:nvPr/>
          </p:nvCxnSpPr>
          <p:spPr>
            <a:xfrm>
              <a:off x="6055755" y="3955606"/>
              <a:ext cx="4487" cy="1008495"/>
            </a:xfrm>
            <a:prstGeom prst="line">
              <a:avLst/>
            </a:prstGeom>
            <a:ln>
              <a:solidFill>
                <a:schemeClr val="tx2"/>
              </a:solidFill>
              <a:prstDash val="sysDot"/>
            </a:ln>
          </p:spPr>
          <p:style>
            <a:lnRef idx="1">
              <a:schemeClr val="accent1"/>
            </a:lnRef>
            <a:fillRef idx="0">
              <a:schemeClr val="accent1"/>
            </a:fillRef>
            <a:effectRef idx="0">
              <a:schemeClr val="accent1"/>
            </a:effectRef>
            <a:fontRef idx="minor">
              <a:schemeClr val="tx1"/>
            </a:fontRef>
          </p:style>
        </p:cxnSp>
        <p:grpSp>
          <p:nvGrpSpPr>
            <p:cNvPr id="165" name="Group 164">
              <a:extLst>
                <a:ext uri="{FF2B5EF4-FFF2-40B4-BE49-F238E27FC236}">
                  <a16:creationId xmlns:a16="http://schemas.microsoft.com/office/drawing/2014/main" xmlns="" id="{1F1762ED-3FE8-264E-A94F-ACDF80A29B66}"/>
                </a:ext>
              </a:extLst>
            </p:cNvPr>
            <p:cNvGrpSpPr/>
            <p:nvPr/>
          </p:nvGrpSpPr>
          <p:grpSpPr>
            <a:xfrm>
              <a:off x="10246507" y="1497378"/>
              <a:ext cx="1877578" cy="901395"/>
              <a:chOff x="10888361" y="416394"/>
              <a:chExt cx="1877578" cy="901395"/>
            </a:xfrm>
          </p:grpSpPr>
          <p:grpSp>
            <p:nvGrpSpPr>
              <p:cNvPr id="166" name="Group 165">
                <a:extLst>
                  <a:ext uri="{FF2B5EF4-FFF2-40B4-BE49-F238E27FC236}">
                    <a16:creationId xmlns:a16="http://schemas.microsoft.com/office/drawing/2014/main" xmlns="" id="{1325F2D6-EB95-0D4B-9BFB-365B0F076E05}"/>
                  </a:ext>
                </a:extLst>
              </p:cNvPr>
              <p:cNvGrpSpPr/>
              <p:nvPr/>
            </p:nvGrpSpPr>
            <p:grpSpPr>
              <a:xfrm>
                <a:off x="10888361" y="523434"/>
                <a:ext cx="704396" cy="794355"/>
                <a:chOff x="10872571" y="505938"/>
                <a:chExt cx="704396" cy="794355"/>
              </a:xfrm>
            </p:grpSpPr>
            <p:sp>
              <p:nvSpPr>
                <p:cNvPr id="169" name="Hexagon 168">
                  <a:extLst>
                    <a:ext uri="{FF2B5EF4-FFF2-40B4-BE49-F238E27FC236}">
                      <a16:creationId xmlns:a16="http://schemas.microsoft.com/office/drawing/2014/main" xmlns="" id="{6AC7F086-DFE2-3345-9271-8B6834E5CA3E}"/>
                    </a:ext>
                  </a:extLst>
                </p:cNvPr>
                <p:cNvSpPr/>
                <p:nvPr/>
              </p:nvSpPr>
              <p:spPr>
                <a:xfrm>
                  <a:off x="10911961" y="505938"/>
                  <a:ext cx="512606" cy="441902"/>
                </a:xfrm>
                <a:prstGeom prst="hexagon">
                  <a:avLst/>
                </a:prstGeom>
                <a:solidFill>
                  <a:schemeClr val="bg1">
                    <a:lumMod val="85000"/>
                    <a:alpha val="64000"/>
                  </a:scheme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174" name="Hexagon 173">
                  <a:extLst>
                    <a:ext uri="{FF2B5EF4-FFF2-40B4-BE49-F238E27FC236}">
                      <a16:creationId xmlns:a16="http://schemas.microsoft.com/office/drawing/2014/main" xmlns="" id="{0E335BAC-79FF-904A-B35F-B79A23A209DF}"/>
                    </a:ext>
                  </a:extLst>
                </p:cNvPr>
                <p:cNvSpPr/>
                <p:nvPr/>
              </p:nvSpPr>
              <p:spPr>
                <a:xfrm>
                  <a:off x="11064361" y="658338"/>
                  <a:ext cx="512606" cy="441902"/>
                </a:xfrm>
                <a:prstGeom prst="hexagon">
                  <a:avLst/>
                </a:prstGeom>
                <a:solidFill>
                  <a:schemeClr val="bg1">
                    <a:lumMod val="85000"/>
                    <a:alpha val="64000"/>
                  </a:scheme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175" name="Hexagon 174">
                  <a:extLst>
                    <a:ext uri="{FF2B5EF4-FFF2-40B4-BE49-F238E27FC236}">
                      <a16:creationId xmlns:a16="http://schemas.microsoft.com/office/drawing/2014/main" xmlns="" id="{A38FA18E-8E44-9B4D-9370-3A60D5EAE240}"/>
                    </a:ext>
                  </a:extLst>
                </p:cNvPr>
                <p:cNvSpPr/>
                <p:nvPr/>
              </p:nvSpPr>
              <p:spPr>
                <a:xfrm>
                  <a:off x="10872571" y="858391"/>
                  <a:ext cx="512606" cy="441902"/>
                </a:xfrm>
                <a:prstGeom prst="hexagon">
                  <a:avLst/>
                </a:prstGeom>
                <a:solidFill>
                  <a:schemeClr val="bg1">
                    <a:lumMod val="85000"/>
                    <a:alpha val="64000"/>
                  </a:scheme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sp>
            <p:nvSpPr>
              <p:cNvPr id="168" name="TextBox 167">
                <a:extLst>
                  <a:ext uri="{FF2B5EF4-FFF2-40B4-BE49-F238E27FC236}">
                    <a16:creationId xmlns:a16="http://schemas.microsoft.com/office/drawing/2014/main" xmlns="" id="{35324E77-8FAD-B343-A4F7-234ADCCA472A}"/>
                  </a:ext>
                </a:extLst>
              </p:cNvPr>
              <p:cNvSpPr txBox="1"/>
              <p:nvPr/>
            </p:nvSpPr>
            <p:spPr>
              <a:xfrm>
                <a:off x="10896196" y="416394"/>
                <a:ext cx="1869743" cy="874479"/>
              </a:xfrm>
              <a:prstGeom prst="rect">
                <a:avLst/>
              </a:prstGeom>
              <a:solidFill>
                <a:schemeClr val="bg1">
                  <a:alpha val="55000"/>
                </a:schemeClr>
              </a:solidFill>
            </p:spPr>
            <p:txBody>
              <a:bodyPr wrap="square" rtlCol="0">
                <a:spAutoFit/>
              </a:bodyPr>
              <a:lstStyle/>
              <a:p>
                <a:pPr algn="r"/>
                <a:r>
                  <a:rPr lang="en-US" sz="1000">
                    <a:solidFill>
                      <a:prstClr val="black"/>
                    </a:solidFill>
                  </a:rPr>
                  <a:t>Other regional/ </a:t>
                </a:r>
                <a:r>
                  <a:rPr lang="en-US" sz="1000" err="1">
                    <a:solidFill>
                      <a:prstClr val="black"/>
                    </a:solidFill>
                  </a:rPr>
                  <a:t>nat’l</a:t>
                </a:r>
                <a:r>
                  <a:rPr lang="en-US" sz="1000">
                    <a:solidFill>
                      <a:prstClr val="black"/>
                    </a:solidFill>
                  </a:rPr>
                  <a:t> sources</a:t>
                </a:r>
                <a:br>
                  <a:rPr lang="en-US" sz="1000">
                    <a:solidFill>
                      <a:prstClr val="black"/>
                    </a:solidFill>
                  </a:rPr>
                </a:br>
                <a:r>
                  <a:rPr lang="en-US" sz="800">
                    <a:solidFill>
                      <a:prstClr val="black"/>
                    </a:solidFill>
                  </a:rPr>
                  <a:t>DIRS/GasBuddy/etc.</a:t>
                </a:r>
                <a:endParaRPr lang="en-US" sz="1000">
                  <a:solidFill>
                    <a:prstClr val="black"/>
                  </a:solidFill>
                </a:endParaRPr>
              </a:p>
            </p:txBody>
          </p:sp>
        </p:grpSp>
        <p:cxnSp>
          <p:nvCxnSpPr>
            <p:cNvPr id="176" name="Straight Arrow Connector 175">
              <a:extLst>
                <a:ext uri="{FF2B5EF4-FFF2-40B4-BE49-F238E27FC236}">
                  <a16:creationId xmlns:a16="http://schemas.microsoft.com/office/drawing/2014/main" xmlns="" id="{319712DC-131C-C34D-B283-BC1D1EC1A99D}"/>
                </a:ext>
              </a:extLst>
            </p:cNvPr>
            <p:cNvCxnSpPr>
              <a:cxnSpLocks/>
              <a:endCxn id="135" idx="3"/>
            </p:cNvCxnSpPr>
            <p:nvPr/>
          </p:nvCxnSpPr>
          <p:spPr>
            <a:xfrm flipH="1">
              <a:off x="9926489" y="2398773"/>
              <a:ext cx="430494" cy="1690897"/>
            </a:xfrm>
            <a:prstGeom prst="straightConnector1">
              <a:avLst/>
            </a:prstGeom>
            <a:ln>
              <a:solidFill>
                <a:schemeClr val="tx1">
                  <a:alpha val="56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xmlns="" id="{DE3E9880-37EE-E542-B441-ED3C458FB268}"/>
                </a:ext>
              </a:extLst>
            </p:cNvPr>
            <p:cNvGrpSpPr/>
            <p:nvPr/>
          </p:nvGrpSpPr>
          <p:grpSpPr>
            <a:xfrm>
              <a:off x="4851682" y="1788313"/>
              <a:ext cx="2376953" cy="977357"/>
              <a:chOff x="4851682" y="1788313"/>
              <a:chExt cx="2376953" cy="977357"/>
            </a:xfrm>
          </p:grpSpPr>
          <p:pic>
            <p:nvPicPr>
              <p:cNvPr id="15" name="Picture 14">
                <a:extLst>
                  <a:ext uri="{FF2B5EF4-FFF2-40B4-BE49-F238E27FC236}">
                    <a16:creationId xmlns:a16="http://schemas.microsoft.com/office/drawing/2014/main" xmlns="" id="{0ACBC0C7-448A-7F4A-A60E-A6506ED6B951}"/>
                  </a:ext>
                </a:extLst>
              </p:cNvPr>
              <p:cNvPicPr>
                <a:picLocks noChangeAspect="1"/>
              </p:cNvPicPr>
              <p:nvPr/>
            </p:nvPicPr>
            <p:blipFill>
              <a:blip r:embed="rId1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592377" y="2030968"/>
                <a:ext cx="774700" cy="469900"/>
              </a:xfrm>
              <a:prstGeom prst="rect">
                <a:avLst/>
              </a:prstGeom>
            </p:spPr>
          </p:pic>
          <p:sp>
            <p:nvSpPr>
              <p:cNvPr id="178" name="Rectangle 177">
                <a:extLst>
                  <a:ext uri="{FF2B5EF4-FFF2-40B4-BE49-F238E27FC236}">
                    <a16:creationId xmlns:a16="http://schemas.microsoft.com/office/drawing/2014/main" xmlns="" id="{75A6AE21-36DD-D942-9B0C-09A0C49F851B}"/>
                  </a:ext>
                </a:extLst>
              </p:cNvPr>
              <p:cNvSpPr/>
              <p:nvPr/>
            </p:nvSpPr>
            <p:spPr>
              <a:xfrm>
                <a:off x="4851682" y="1788313"/>
                <a:ext cx="2376953" cy="977357"/>
              </a:xfrm>
              <a:prstGeom prst="rect">
                <a:avLst/>
              </a:prstGeom>
            </p:spPr>
            <p:txBody>
              <a:bodyPr wrap="none">
                <a:spAutoFit/>
              </a:bodyPr>
              <a:lstStyle/>
              <a:p>
                <a:pPr algn="ctr">
                  <a:defRPr/>
                </a:pPr>
                <a:r>
                  <a:rPr lang="en-US" sz="800">
                    <a:solidFill>
                      <a:prstClr val="black"/>
                    </a:solidFill>
                  </a:rPr>
                  <a:t>Content </a:t>
                </a:r>
              </a:p>
              <a:p>
                <a:pPr algn="ctr">
                  <a:defRPr/>
                </a:pPr>
                <a:endParaRPr lang="en-US" sz="800">
                  <a:solidFill>
                    <a:prstClr val="black"/>
                  </a:solidFill>
                </a:endParaRPr>
              </a:p>
              <a:p>
                <a:pPr algn="ctr">
                  <a:defRPr/>
                </a:pPr>
                <a:r>
                  <a:rPr lang="en-US" sz="800">
                    <a:solidFill>
                      <a:prstClr val="black"/>
                    </a:solidFill>
                  </a:rPr>
                  <a:t/>
                </a:r>
                <a:br>
                  <a:rPr lang="en-US" sz="800">
                    <a:solidFill>
                      <a:prstClr val="black"/>
                    </a:solidFill>
                  </a:rPr>
                </a:br>
                <a:r>
                  <a:rPr lang="en-US" sz="800">
                    <a:solidFill>
                      <a:prstClr val="black"/>
                    </a:solidFill>
                  </a:rPr>
                  <a:t>(Services, Apps, Docs, etc.)</a:t>
                </a:r>
              </a:p>
            </p:txBody>
          </p:sp>
        </p:grpSp>
        <p:grpSp>
          <p:nvGrpSpPr>
            <p:cNvPr id="179" name="Group 178">
              <a:extLst>
                <a:ext uri="{FF2B5EF4-FFF2-40B4-BE49-F238E27FC236}">
                  <a16:creationId xmlns:a16="http://schemas.microsoft.com/office/drawing/2014/main" xmlns="" id="{5B4F0A2E-66DD-6E42-9628-4E3527DD0882}"/>
                </a:ext>
              </a:extLst>
            </p:cNvPr>
            <p:cNvGrpSpPr/>
            <p:nvPr/>
          </p:nvGrpSpPr>
          <p:grpSpPr>
            <a:xfrm>
              <a:off x="4864931" y="4971059"/>
              <a:ext cx="2376953" cy="977357"/>
              <a:chOff x="4850263" y="1743875"/>
              <a:chExt cx="2376953" cy="977357"/>
            </a:xfrm>
          </p:grpSpPr>
          <p:pic>
            <p:nvPicPr>
              <p:cNvPr id="180" name="Picture 179">
                <a:extLst>
                  <a:ext uri="{FF2B5EF4-FFF2-40B4-BE49-F238E27FC236}">
                    <a16:creationId xmlns:a16="http://schemas.microsoft.com/office/drawing/2014/main" xmlns="" id="{2E97B1CB-2599-384C-B383-DECF204D57ED}"/>
                  </a:ext>
                </a:extLst>
              </p:cNvPr>
              <p:cNvPicPr>
                <a:picLocks noChangeAspect="1"/>
              </p:cNvPicPr>
              <p:nvPr/>
            </p:nvPicPr>
            <p:blipFill>
              <a:blip r:embed="rId1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592377" y="2030968"/>
                <a:ext cx="774700" cy="469900"/>
              </a:xfrm>
              <a:prstGeom prst="rect">
                <a:avLst/>
              </a:prstGeom>
            </p:spPr>
          </p:pic>
          <p:sp>
            <p:nvSpPr>
              <p:cNvPr id="181" name="Rectangle 180">
                <a:extLst>
                  <a:ext uri="{FF2B5EF4-FFF2-40B4-BE49-F238E27FC236}">
                    <a16:creationId xmlns:a16="http://schemas.microsoft.com/office/drawing/2014/main" xmlns="" id="{32662973-5307-1F41-84F2-75790CD3B1F1}"/>
                  </a:ext>
                </a:extLst>
              </p:cNvPr>
              <p:cNvSpPr/>
              <p:nvPr/>
            </p:nvSpPr>
            <p:spPr>
              <a:xfrm>
                <a:off x="4850263" y="1743875"/>
                <a:ext cx="2376953" cy="977357"/>
              </a:xfrm>
              <a:prstGeom prst="rect">
                <a:avLst/>
              </a:prstGeom>
            </p:spPr>
            <p:txBody>
              <a:bodyPr wrap="none">
                <a:spAutoFit/>
              </a:bodyPr>
              <a:lstStyle/>
              <a:p>
                <a:pPr algn="ctr">
                  <a:defRPr/>
                </a:pPr>
                <a:r>
                  <a:rPr lang="en-US" sz="800">
                    <a:solidFill>
                      <a:prstClr val="black"/>
                    </a:solidFill>
                  </a:rPr>
                  <a:t>Content </a:t>
                </a:r>
              </a:p>
              <a:p>
                <a:pPr algn="ctr">
                  <a:defRPr/>
                </a:pPr>
                <a:endParaRPr lang="en-US" sz="800">
                  <a:solidFill>
                    <a:prstClr val="black"/>
                  </a:solidFill>
                </a:endParaRPr>
              </a:p>
              <a:p>
                <a:pPr algn="ctr">
                  <a:defRPr/>
                </a:pPr>
                <a:r>
                  <a:rPr lang="en-US" sz="800">
                    <a:solidFill>
                      <a:prstClr val="black"/>
                    </a:solidFill>
                  </a:rPr>
                  <a:t/>
                </a:r>
                <a:br>
                  <a:rPr lang="en-US" sz="800">
                    <a:solidFill>
                      <a:prstClr val="black"/>
                    </a:solidFill>
                  </a:rPr>
                </a:br>
                <a:r>
                  <a:rPr lang="en-US" sz="800">
                    <a:solidFill>
                      <a:prstClr val="black"/>
                    </a:solidFill>
                  </a:rPr>
                  <a:t>(Services, Apps, Docs, etc.)</a:t>
                </a:r>
              </a:p>
            </p:txBody>
          </p:sp>
        </p:grpSp>
        <p:sp>
          <p:nvSpPr>
            <p:cNvPr id="186" name="TextBox 185">
              <a:extLst>
                <a:ext uri="{FF2B5EF4-FFF2-40B4-BE49-F238E27FC236}">
                  <a16:creationId xmlns:a16="http://schemas.microsoft.com/office/drawing/2014/main" xmlns="" id="{89D51DCF-B984-8348-800C-484A4990F9DE}"/>
                </a:ext>
              </a:extLst>
            </p:cNvPr>
            <p:cNvSpPr txBox="1"/>
            <p:nvPr/>
          </p:nvSpPr>
          <p:spPr>
            <a:xfrm>
              <a:off x="1264312" y="5903558"/>
              <a:ext cx="4086492" cy="424380"/>
            </a:xfrm>
            <a:prstGeom prst="rect">
              <a:avLst/>
            </a:prstGeom>
            <a:noFill/>
          </p:spPr>
          <p:txBody>
            <a:bodyPr wrap="square" rtlCol="0">
              <a:spAutoFit/>
            </a:bodyPr>
            <a:lstStyle/>
            <a:p>
              <a:pPr algn="ctr">
                <a:defRPr/>
              </a:pPr>
              <a:r>
                <a:rPr lang="en-US" sz="1000" b="1" i="1" kern="0">
                  <a:solidFill>
                    <a:prstClr val="black"/>
                  </a:solidFill>
                </a:rPr>
                <a:t>Federal, .Mil Partners</a:t>
              </a:r>
            </a:p>
          </p:txBody>
        </p:sp>
        <p:grpSp>
          <p:nvGrpSpPr>
            <p:cNvPr id="14" name="Group 13">
              <a:extLst>
                <a:ext uri="{FF2B5EF4-FFF2-40B4-BE49-F238E27FC236}">
                  <a16:creationId xmlns:a16="http://schemas.microsoft.com/office/drawing/2014/main" xmlns="" id="{BCD916EF-6F93-AD4F-8A44-3DC6F7D3ADE2}"/>
                </a:ext>
              </a:extLst>
            </p:cNvPr>
            <p:cNvGrpSpPr/>
            <p:nvPr/>
          </p:nvGrpSpPr>
          <p:grpSpPr>
            <a:xfrm>
              <a:off x="1274762" y="4478048"/>
              <a:ext cx="991296" cy="883688"/>
              <a:chOff x="1719197" y="4994411"/>
              <a:chExt cx="991296" cy="883688"/>
            </a:xfrm>
          </p:grpSpPr>
          <p:grpSp>
            <p:nvGrpSpPr>
              <p:cNvPr id="142" name="Group 141">
                <a:extLst>
                  <a:ext uri="{FF2B5EF4-FFF2-40B4-BE49-F238E27FC236}">
                    <a16:creationId xmlns:a16="http://schemas.microsoft.com/office/drawing/2014/main" xmlns="" id="{13873ABE-8A62-FD4E-A72E-1CA0083472BA}"/>
                  </a:ext>
                </a:extLst>
              </p:cNvPr>
              <p:cNvGrpSpPr/>
              <p:nvPr/>
            </p:nvGrpSpPr>
            <p:grpSpPr>
              <a:xfrm>
                <a:off x="1719197" y="4994411"/>
                <a:ext cx="991296" cy="883688"/>
                <a:chOff x="2947434" y="1190363"/>
                <a:chExt cx="991296" cy="883688"/>
              </a:xfrm>
            </p:grpSpPr>
            <p:sp>
              <p:nvSpPr>
                <p:cNvPr id="182" name="Hexagon 181">
                  <a:extLst>
                    <a:ext uri="{FF2B5EF4-FFF2-40B4-BE49-F238E27FC236}">
                      <a16:creationId xmlns:a16="http://schemas.microsoft.com/office/drawing/2014/main" xmlns="" id="{7A52AB33-E1F1-4045-B749-BD14A3C8934A}"/>
                    </a:ext>
                  </a:extLst>
                </p:cNvPr>
                <p:cNvSpPr/>
                <p:nvPr/>
              </p:nvSpPr>
              <p:spPr>
                <a:xfrm>
                  <a:off x="2947434" y="1190363"/>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pic>
              <p:nvPicPr>
                <p:cNvPr id="184" name="Picture 183">
                  <a:extLst>
                    <a:ext uri="{FF2B5EF4-FFF2-40B4-BE49-F238E27FC236}">
                      <a16:creationId xmlns:a16="http://schemas.microsoft.com/office/drawing/2014/main" xmlns="" id="{934090EB-52BA-9F4F-A64B-B35B6D62E8A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38967" y="1356746"/>
                  <a:ext cx="835733" cy="468486"/>
                </a:xfrm>
                <a:prstGeom prst="rect">
                  <a:avLst/>
                </a:prstGeom>
                <a:effectLst>
                  <a:outerShdw blurRad="50800" dist="38100" dir="8100000" algn="tr" rotWithShape="0">
                    <a:prstClr val="black">
                      <a:alpha val="40000"/>
                    </a:prstClr>
                  </a:outerShdw>
                </a:effectLst>
              </p:spPr>
            </p:pic>
          </p:grpSp>
          <p:pic>
            <p:nvPicPr>
              <p:cNvPr id="5" name="Picture 4">
                <a:extLst>
                  <a:ext uri="{FF2B5EF4-FFF2-40B4-BE49-F238E27FC236}">
                    <a16:creationId xmlns:a16="http://schemas.microsoft.com/office/drawing/2014/main" xmlns="" id="{E4B371BA-8CFA-F249-9DEB-8E1283ED171E}"/>
                  </a:ext>
                </a:extLst>
              </p:cNvPr>
              <p:cNvPicPr>
                <a:picLocks noChangeAspect="1"/>
              </p:cNvPicPr>
              <p:nvPr/>
            </p:nvPicPr>
            <p:blipFill>
              <a:blip r:embed="rId2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841559" y="5075184"/>
                <a:ext cx="663270" cy="616841"/>
              </a:xfrm>
              <a:prstGeom prst="rect">
                <a:avLst/>
              </a:prstGeom>
            </p:spPr>
          </p:pic>
        </p:grpSp>
        <p:grpSp>
          <p:nvGrpSpPr>
            <p:cNvPr id="20" name="Group 19">
              <a:extLst>
                <a:ext uri="{FF2B5EF4-FFF2-40B4-BE49-F238E27FC236}">
                  <a16:creationId xmlns:a16="http://schemas.microsoft.com/office/drawing/2014/main" xmlns="" id="{CEB25D5D-9D7E-8E48-A06A-6B0041A0ED90}"/>
                </a:ext>
              </a:extLst>
            </p:cNvPr>
            <p:cNvGrpSpPr/>
            <p:nvPr/>
          </p:nvGrpSpPr>
          <p:grpSpPr>
            <a:xfrm>
              <a:off x="2121057" y="4957434"/>
              <a:ext cx="991296" cy="883688"/>
              <a:chOff x="2150932" y="5116286"/>
              <a:chExt cx="991296" cy="883688"/>
            </a:xfrm>
          </p:grpSpPr>
          <p:grpSp>
            <p:nvGrpSpPr>
              <p:cNvPr id="193" name="Group 192">
                <a:extLst>
                  <a:ext uri="{FF2B5EF4-FFF2-40B4-BE49-F238E27FC236}">
                    <a16:creationId xmlns:a16="http://schemas.microsoft.com/office/drawing/2014/main" xmlns="" id="{997EE3FF-413A-7C49-B31E-03303257D358}"/>
                  </a:ext>
                </a:extLst>
              </p:cNvPr>
              <p:cNvGrpSpPr/>
              <p:nvPr/>
            </p:nvGrpSpPr>
            <p:grpSpPr>
              <a:xfrm>
                <a:off x="2150932" y="5116286"/>
                <a:ext cx="991296" cy="883688"/>
                <a:chOff x="2947434" y="1190363"/>
                <a:chExt cx="991296" cy="883688"/>
              </a:xfrm>
            </p:grpSpPr>
            <p:sp>
              <p:nvSpPr>
                <p:cNvPr id="194" name="Hexagon 193">
                  <a:extLst>
                    <a:ext uri="{FF2B5EF4-FFF2-40B4-BE49-F238E27FC236}">
                      <a16:creationId xmlns:a16="http://schemas.microsoft.com/office/drawing/2014/main" xmlns="" id="{9D3D2D3C-A04B-7D46-AA4D-E838D513BF75}"/>
                    </a:ext>
                  </a:extLst>
                </p:cNvPr>
                <p:cNvSpPr/>
                <p:nvPr/>
              </p:nvSpPr>
              <p:spPr>
                <a:xfrm>
                  <a:off x="2947434" y="1190363"/>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pic>
              <p:nvPicPr>
                <p:cNvPr id="195" name="Picture 194">
                  <a:extLst>
                    <a:ext uri="{FF2B5EF4-FFF2-40B4-BE49-F238E27FC236}">
                      <a16:creationId xmlns:a16="http://schemas.microsoft.com/office/drawing/2014/main" xmlns="" id="{8E790F18-AF8A-C34F-A3BD-DA455CCFBB2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38967" y="1356746"/>
                  <a:ext cx="835733" cy="468486"/>
                </a:xfrm>
                <a:prstGeom prst="rect">
                  <a:avLst/>
                </a:prstGeom>
                <a:effectLst>
                  <a:outerShdw blurRad="50800" dist="38100" dir="8100000" algn="tr" rotWithShape="0">
                    <a:prstClr val="black">
                      <a:alpha val="40000"/>
                    </a:prstClr>
                  </a:outerShdw>
                </a:effectLst>
              </p:spPr>
            </p:pic>
          </p:grpSp>
          <p:pic>
            <p:nvPicPr>
              <p:cNvPr id="196" name="Picture 195">
                <a:extLst>
                  <a:ext uri="{FF2B5EF4-FFF2-40B4-BE49-F238E27FC236}">
                    <a16:creationId xmlns:a16="http://schemas.microsoft.com/office/drawing/2014/main" xmlns="" id="{4684DE8A-7985-D94C-AEDD-1727DE6E634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2259000" y="5162388"/>
                <a:ext cx="589105" cy="589105"/>
              </a:xfrm>
              <a:prstGeom prst="rect">
                <a:avLst/>
              </a:prstGeom>
            </p:spPr>
          </p:pic>
        </p:grpSp>
        <p:grpSp>
          <p:nvGrpSpPr>
            <p:cNvPr id="23" name="Group 22">
              <a:extLst>
                <a:ext uri="{FF2B5EF4-FFF2-40B4-BE49-F238E27FC236}">
                  <a16:creationId xmlns:a16="http://schemas.microsoft.com/office/drawing/2014/main" xmlns="" id="{A1F87CBF-85D9-6042-84C4-8C2EC1812683}"/>
                </a:ext>
              </a:extLst>
            </p:cNvPr>
            <p:cNvGrpSpPr/>
            <p:nvPr/>
          </p:nvGrpSpPr>
          <p:grpSpPr>
            <a:xfrm>
              <a:off x="1297026" y="5432258"/>
              <a:ext cx="991296" cy="883688"/>
              <a:chOff x="1326901" y="5591110"/>
              <a:chExt cx="991296" cy="883688"/>
            </a:xfrm>
          </p:grpSpPr>
          <p:grpSp>
            <p:nvGrpSpPr>
              <p:cNvPr id="190" name="Group 189">
                <a:extLst>
                  <a:ext uri="{FF2B5EF4-FFF2-40B4-BE49-F238E27FC236}">
                    <a16:creationId xmlns:a16="http://schemas.microsoft.com/office/drawing/2014/main" xmlns="" id="{2DFBB919-E7A9-0A46-A9BF-BE62F47C6ADA}"/>
                  </a:ext>
                </a:extLst>
              </p:cNvPr>
              <p:cNvGrpSpPr/>
              <p:nvPr/>
            </p:nvGrpSpPr>
            <p:grpSpPr>
              <a:xfrm>
                <a:off x="1326901" y="5591110"/>
                <a:ext cx="991296" cy="883688"/>
                <a:chOff x="2947434" y="1190363"/>
                <a:chExt cx="991296" cy="883688"/>
              </a:xfrm>
            </p:grpSpPr>
            <p:sp>
              <p:nvSpPr>
                <p:cNvPr id="191" name="Hexagon 190">
                  <a:extLst>
                    <a:ext uri="{FF2B5EF4-FFF2-40B4-BE49-F238E27FC236}">
                      <a16:creationId xmlns:a16="http://schemas.microsoft.com/office/drawing/2014/main" xmlns="" id="{31F928CE-3BE2-4641-9C81-52A51A238EA4}"/>
                    </a:ext>
                  </a:extLst>
                </p:cNvPr>
                <p:cNvSpPr/>
                <p:nvPr/>
              </p:nvSpPr>
              <p:spPr>
                <a:xfrm>
                  <a:off x="2947434" y="1190363"/>
                  <a:ext cx="991296" cy="883688"/>
                </a:xfrm>
                <a:prstGeom prst="hexagon">
                  <a:avLst/>
                </a:prstGeom>
                <a:solidFill>
                  <a:sysClr val="windowText" lastClr="000000">
                    <a:lumMod val="50000"/>
                    <a:lumOff val="50000"/>
                    <a:alpha val="22000"/>
                  </a:sys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pic>
              <p:nvPicPr>
                <p:cNvPr id="192" name="Picture 191">
                  <a:extLst>
                    <a:ext uri="{FF2B5EF4-FFF2-40B4-BE49-F238E27FC236}">
                      <a16:creationId xmlns:a16="http://schemas.microsoft.com/office/drawing/2014/main" xmlns="" id="{F6095035-10D8-4B4C-A6CE-1DA875B765C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38967" y="1356746"/>
                  <a:ext cx="835733" cy="468486"/>
                </a:xfrm>
                <a:prstGeom prst="rect">
                  <a:avLst/>
                </a:prstGeom>
                <a:effectLst>
                  <a:outerShdw blurRad="50800" dist="38100" dir="8100000" algn="tr" rotWithShape="0">
                    <a:prstClr val="black">
                      <a:alpha val="40000"/>
                    </a:prstClr>
                  </a:outerShdw>
                </a:effectLst>
              </p:spPr>
            </p:pic>
          </p:grpSp>
          <p:pic>
            <p:nvPicPr>
              <p:cNvPr id="197" name="Picture 196">
                <a:extLst>
                  <a:ext uri="{FF2B5EF4-FFF2-40B4-BE49-F238E27FC236}">
                    <a16:creationId xmlns:a16="http://schemas.microsoft.com/office/drawing/2014/main" xmlns="" id="{C062D7AF-3A02-8741-8949-C646E21E3167}"/>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1401763" y="5615478"/>
                <a:ext cx="594757" cy="594757"/>
              </a:xfrm>
              <a:prstGeom prst="rect">
                <a:avLst/>
              </a:prstGeom>
            </p:spPr>
          </p:pic>
        </p:grpSp>
        <p:grpSp>
          <p:nvGrpSpPr>
            <p:cNvPr id="2" name="Group 1">
              <a:extLst>
                <a:ext uri="{FF2B5EF4-FFF2-40B4-BE49-F238E27FC236}">
                  <a16:creationId xmlns:a16="http://schemas.microsoft.com/office/drawing/2014/main" xmlns="" id="{E25A61DD-E238-0547-B281-1484E61F780F}"/>
                </a:ext>
              </a:extLst>
            </p:cNvPr>
            <p:cNvGrpSpPr/>
            <p:nvPr/>
          </p:nvGrpSpPr>
          <p:grpSpPr>
            <a:xfrm>
              <a:off x="-64341" y="3178384"/>
              <a:ext cx="1059731" cy="1008551"/>
              <a:chOff x="-207874" y="2423073"/>
              <a:chExt cx="1059731" cy="1008551"/>
            </a:xfrm>
          </p:grpSpPr>
          <p:sp>
            <p:nvSpPr>
              <p:cNvPr id="198" name="TextBox 197">
                <a:extLst>
                  <a:ext uri="{FF2B5EF4-FFF2-40B4-BE49-F238E27FC236}">
                    <a16:creationId xmlns:a16="http://schemas.microsoft.com/office/drawing/2014/main" xmlns="" id="{4FD84731-2A5F-4147-A8C3-35E41DF1D93A}"/>
                  </a:ext>
                </a:extLst>
              </p:cNvPr>
              <p:cNvSpPr txBox="1"/>
              <p:nvPr/>
            </p:nvSpPr>
            <p:spPr>
              <a:xfrm>
                <a:off x="-207874" y="2423073"/>
                <a:ext cx="988204" cy="617279"/>
              </a:xfrm>
              <a:prstGeom prst="rect">
                <a:avLst/>
              </a:prstGeom>
              <a:noFill/>
            </p:spPr>
            <p:txBody>
              <a:bodyPr wrap="square" rtlCol="0">
                <a:spAutoFit/>
              </a:bodyPr>
              <a:lstStyle/>
              <a:p>
                <a:pPr>
                  <a:defRPr/>
                </a:pPr>
                <a:r>
                  <a:rPr lang="en-US" sz="900" b="1" i="1" kern="0">
                    <a:solidFill>
                      <a:prstClr val="black"/>
                    </a:solidFill>
                  </a:rPr>
                  <a:t>Private Sector</a:t>
                </a:r>
              </a:p>
            </p:txBody>
          </p:sp>
          <p:grpSp>
            <p:nvGrpSpPr>
              <p:cNvPr id="199" name="Group 198">
                <a:extLst>
                  <a:ext uri="{FF2B5EF4-FFF2-40B4-BE49-F238E27FC236}">
                    <a16:creationId xmlns:a16="http://schemas.microsoft.com/office/drawing/2014/main" xmlns="" id="{61CFF7F1-5EF4-4C41-8CE9-02E451FC8815}"/>
                  </a:ext>
                </a:extLst>
              </p:cNvPr>
              <p:cNvGrpSpPr/>
              <p:nvPr/>
            </p:nvGrpSpPr>
            <p:grpSpPr>
              <a:xfrm>
                <a:off x="268854" y="2905732"/>
                <a:ext cx="583003" cy="497911"/>
                <a:chOff x="4339551" y="823613"/>
                <a:chExt cx="583003" cy="497911"/>
              </a:xfrm>
            </p:grpSpPr>
            <p:sp>
              <p:nvSpPr>
                <p:cNvPr id="200" name="Hexagon 199">
                  <a:extLst>
                    <a:ext uri="{FF2B5EF4-FFF2-40B4-BE49-F238E27FC236}">
                      <a16:creationId xmlns:a16="http://schemas.microsoft.com/office/drawing/2014/main" xmlns="" id="{B17108BA-F727-B744-931F-52EC4B5315D2}"/>
                    </a:ext>
                  </a:extLst>
                </p:cNvPr>
                <p:cNvSpPr/>
                <p:nvPr/>
              </p:nvSpPr>
              <p:spPr>
                <a:xfrm>
                  <a:off x="4364012" y="823613"/>
                  <a:ext cx="558542" cy="497911"/>
                </a:xfrm>
                <a:prstGeom prst="hexagon">
                  <a:avLst/>
                </a:prstGeom>
                <a:solidFill>
                  <a:srgbClr val="97BE49">
                    <a:lumMod val="20000"/>
                    <a:lumOff val="80000"/>
                    <a:alpha val="28000"/>
                  </a:srgb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black"/>
                    </a:solidFill>
                    <a:latin typeface="Calibri" panose="020F0502020204030204"/>
                  </a:endParaRPr>
                </a:p>
              </p:txBody>
            </p:sp>
            <p:pic>
              <p:nvPicPr>
                <p:cNvPr id="201" name="Picture 200">
                  <a:extLst>
                    <a:ext uri="{FF2B5EF4-FFF2-40B4-BE49-F238E27FC236}">
                      <a16:creationId xmlns:a16="http://schemas.microsoft.com/office/drawing/2014/main" xmlns="" id="{550BEB28-3DA6-814D-93CC-06B3F987D737}"/>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339551" y="970083"/>
                  <a:ext cx="470063" cy="263503"/>
                </a:xfrm>
                <a:prstGeom prst="rect">
                  <a:avLst/>
                </a:prstGeom>
                <a:effectLst>
                  <a:outerShdw blurRad="50800" dist="38100" dir="8100000" algn="tr" rotWithShape="0">
                    <a:prstClr val="black">
                      <a:alpha val="40000"/>
                    </a:prstClr>
                  </a:outerShdw>
                </a:effectLst>
              </p:spPr>
            </p:pic>
          </p:grpSp>
          <p:pic>
            <p:nvPicPr>
              <p:cNvPr id="32" name="Picture 31">
                <a:extLst>
                  <a:ext uri="{FF2B5EF4-FFF2-40B4-BE49-F238E27FC236}">
                    <a16:creationId xmlns:a16="http://schemas.microsoft.com/office/drawing/2014/main" xmlns="" id="{5824E2DA-C0EE-0244-9480-71BFC20CFD8B}"/>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304550" y="3037252"/>
                <a:ext cx="394372" cy="394372"/>
              </a:xfrm>
              <a:prstGeom prst="rect">
                <a:avLst/>
              </a:prstGeom>
            </p:spPr>
          </p:pic>
        </p:grpSp>
        <p:grpSp>
          <p:nvGrpSpPr>
            <p:cNvPr id="203" name="Group 202">
              <a:extLst>
                <a:ext uri="{FF2B5EF4-FFF2-40B4-BE49-F238E27FC236}">
                  <a16:creationId xmlns:a16="http://schemas.microsoft.com/office/drawing/2014/main" xmlns="" id="{3F508E00-47A7-1146-81A5-E5C02E680180}"/>
                </a:ext>
              </a:extLst>
            </p:cNvPr>
            <p:cNvGrpSpPr/>
            <p:nvPr/>
          </p:nvGrpSpPr>
          <p:grpSpPr>
            <a:xfrm>
              <a:off x="10222037" y="4714292"/>
              <a:ext cx="1969963" cy="1028536"/>
              <a:chOff x="10586106" y="3727291"/>
              <a:chExt cx="1969963" cy="1028536"/>
            </a:xfrm>
          </p:grpSpPr>
          <p:grpSp>
            <p:nvGrpSpPr>
              <p:cNvPr id="204" name="Group 203">
                <a:extLst>
                  <a:ext uri="{FF2B5EF4-FFF2-40B4-BE49-F238E27FC236}">
                    <a16:creationId xmlns:a16="http://schemas.microsoft.com/office/drawing/2014/main" xmlns="" id="{CD9260F6-0A8D-7541-AB02-6956A04B7D4F}"/>
                  </a:ext>
                </a:extLst>
              </p:cNvPr>
              <p:cNvGrpSpPr/>
              <p:nvPr/>
            </p:nvGrpSpPr>
            <p:grpSpPr>
              <a:xfrm>
                <a:off x="10586106" y="3727291"/>
                <a:ext cx="704396" cy="794355"/>
                <a:chOff x="11320664" y="1913050"/>
                <a:chExt cx="704396" cy="794355"/>
              </a:xfrm>
              <a:solidFill>
                <a:srgbClr val="92D050"/>
              </a:solidFill>
            </p:grpSpPr>
            <p:sp>
              <p:nvSpPr>
                <p:cNvPr id="206" name="Hexagon 205">
                  <a:extLst>
                    <a:ext uri="{FF2B5EF4-FFF2-40B4-BE49-F238E27FC236}">
                      <a16:creationId xmlns:a16="http://schemas.microsoft.com/office/drawing/2014/main" xmlns="" id="{B74B388D-F371-CF4B-8AFE-07E9495979E5}"/>
                    </a:ext>
                  </a:extLst>
                </p:cNvPr>
                <p:cNvSpPr/>
                <p:nvPr/>
              </p:nvSpPr>
              <p:spPr>
                <a:xfrm>
                  <a:off x="11360054" y="1913050"/>
                  <a:ext cx="512606" cy="441902"/>
                </a:xfrm>
                <a:prstGeom prst="hexagon">
                  <a:avLst/>
                </a:prstGeom>
                <a:solidFill>
                  <a:srgbClr val="C00000">
                    <a:alpha val="34000"/>
                  </a:srgbClr>
                </a:solidFill>
                <a:ln w="12700" cap="flat" cmpd="sng" algn="ctr">
                  <a:solidFill>
                    <a:srgbClr val="FFC000"/>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207" name="Hexagon 206">
                  <a:extLst>
                    <a:ext uri="{FF2B5EF4-FFF2-40B4-BE49-F238E27FC236}">
                      <a16:creationId xmlns:a16="http://schemas.microsoft.com/office/drawing/2014/main" xmlns="" id="{9AC9CF32-0137-B149-8DF8-8E1DE30E589E}"/>
                    </a:ext>
                  </a:extLst>
                </p:cNvPr>
                <p:cNvSpPr/>
                <p:nvPr/>
              </p:nvSpPr>
              <p:spPr>
                <a:xfrm>
                  <a:off x="11512454" y="2065450"/>
                  <a:ext cx="512606" cy="441902"/>
                </a:xfrm>
                <a:prstGeom prst="hexagon">
                  <a:avLst/>
                </a:prstGeom>
                <a:solidFill>
                  <a:srgbClr val="C00000">
                    <a:alpha val="34000"/>
                  </a:srgbClr>
                </a:solidFill>
                <a:ln w="12700" cap="flat" cmpd="sng" algn="ctr">
                  <a:solidFill>
                    <a:srgbClr val="FFC000"/>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sp>
              <p:nvSpPr>
                <p:cNvPr id="208" name="Hexagon 207">
                  <a:extLst>
                    <a:ext uri="{FF2B5EF4-FFF2-40B4-BE49-F238E27FC236}">
                      <a16:creationId xmlns:a16="http://schemas.microsoft.com/office/drawing/2014/main" xmlns="" id="{63CB8914-D1E8-F048-84C1-CA126BF9F72C}"/>
                    </a:ext>
                  </a:extLst>
                </p:cNvPr>
                <p:cNvSpPr/>
                <p:nvPr/>
              </p:nvSpPr>
              <p:spPr>
                <a:xfrm>
                  <a:off x="11320664" y="2265503"/>
                  <a:ext cx="512606" cy="441902"/>
                </a:xfrm>
                <a:prstGeom prst="hexagon">
                  <a:avLst/>
                </a:prstGeom>
                <a:solidFill>
                  <a:srgbClr val="C00000">
                    <a:alpha val="34000"/>
                  </a:srgbClr>
                </a:solidFill>
                <a:ln w="12700" cap="flat" cmpd="sng" algn="ctr">
                  <a:solidFill>
                    <a:srgbClr val="FFC000"/>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grpSp>
          <p:sp>
            <p:nvSpPr>
              <p:cNvPr id="205" name="TextBox 204">
                <a:extLst>
                  <a:ext uri="{FF2B5EF4-FFF2-40B4-BE49-F238E27FC236}">
                    <a16:creationId xmlns:a16="http://schemas.microsoft.com/office/drawing/2014/main" xmlns="" id="{B7B88974-DEC4-BF4A-91D5-634CE7358C1B}"/>
                  </a:ext>
                </a:extLst>
              </p:cNvPr>
              <p:cNvSpPr txBox="1"/>
              <p:nvPr/>
            </p:nvSpPr>
            <p:spPr>
              <a:xfrm>
                <a:off x="10775414" y="3829908"/>
                <a:ext cx="1780655" cy="925919"/>
              </a:xfrm>
              <a:prstGeom prst="rect">
                <a:avLst/>
              </a:prstGeom>
              <a:solidFill>
                <a:schemeClr val="bg1">
                  <a:alpha val="55000"/>
                </a:schemeClr>
              </a:solidFill>
            </p:spPr>
            <p:txBody>
              <a:bodyPr wrap="square" rtlCol="0">
                <a:spAutoFit/>
              </a:bodyPr>
              <a:lstStyle/>
              <a:p>
                <a:r>
                  <a:rPr lang="en-US" sz="1000">
                    <a:solidFill>
                      <a:prstClr val="black"/>
                    </a:solidFill>
                  </a:rPr>
                  <a:t>Business Open/Close status (SABER)</a:t>
                </a:r>
              </a:p>
            </p:txBody>
          </p:sp>
        </p:grpSp>
        <p:grpSp>
          <p:nvGrpSpPr>
            <p:cNvPr id="4" name="Group 3">
              <a:extLst>
                <a:ext uri="{FF2B5EF4-FFF2-40B4-BE49-F238E27FC236}">
                  <a16:creationId xmlns:a16="http://schemas.microsoft.com/office/drawing/2014/main" xmlns="" id="{7F10DB3D-09DE-1344-8D41-38E6BF83B106}"/>
                </a:ext>
              </a:extLst>
            </p:cNvPr>
            <p:cNvGrpSpPr/>
            <p:nvPr/>
          </p:nvGrpSpPr>
          <p:grpSpPr>
            <a:xfrm>
              <a:off x="757541" y="2798731"/>
              <a:ext cx="806359" cy="721112"/>
              <a:chOff x="280346" y="2259142"/>
              <a:chExt cx="806359" cy="721112"/>
            </a:xfrm>
          </p:grpSpPr>
          <p:grpSp>
            <p:nvGrpSpPr>
              <p:cNvPr id="140" name="Group 139">
                <a:extLst>
                  <a:ext uri="{FF2B5EF4-FFF2-40B4-BE49-F238E27FC236}">
                    <a16:creationId xmlns:a16="http://schemas.microsoft.com/office/drawing/2014/main" xmlns="" id="{C7182C94-AC10-4B4F-A3A9-66FFC6F520D7}"/>
                  </a:ext>
                </a:extLst>
              </p:cNvPr>
              <p:cNvGrpSpPr/>
              <p:nvPr/>
            </p:nvGrpSpPr>
            <p:grpSpPr>
              <a:xfrm>
                <a:off x="280346" y="2259142"/>
                <a:ext cx="806359" cy="721112"/>
                <a:chOff x="4313760" y="3002612"/>
                <a:chExt cx="991296" cy="883688"/>
              </a:xfrm>
            </p:grpSpPr>
            <p:sp>
              <p:nvSpPr>
                <p:cNvPr id="177" name="Hexagon 176">
                  <a:extLst>
                    <a:ext uri="{FF2B5EF4-FFF2-40B4-BE49-F238E27FC236}">
                      <a16:creationId xmlns:a16="http://schemas.microsoft.com/office/drawing/2014/main" xmlns="" id="{C9850CFB-693A-9A4D-B251-8FAAD8134B8E}"/>
                    </a:ext>
                  </a:extLst>
                </p:cNvPr>
                <p:cNvSpPr/>
                <p:nvPr/>
              </p:nvSpPr>
              <p:spPr>
                <a:xfrm>
                  <a:off x="4313760" y="3002612"/>
                  <a:ext cx="991296" cy="883688"/>
                </a:xfrm>
                <a:prstGeom prst="hexagon">
                  <a:avLst/>
                </a:prstGeom>
                <a:solidFill>
                  <a:schemeClr val="accent1">
                    <a:lumMod val="20000"/>
                    <a:lumOff val="80000"/>
                    <a:alpha val="22000"/>
                  </a:schemeClr>
                </a:solidFill>
                <a:ln w="12700" cap="flat" cmpd="sng" algn="ctr">
                  <a:solidFill>
                    <a:srgbClr val="29AF8C">
                      <a:shade val="50000"/>
                    </a:srgbClr>
                  </a:solidFill>
                  <a:prstDash val="solid"/>
                  <a:miter lim="800000"/>
                </a:ln>
                <a:effectLst/>
              </p:spPr>
              <p:txBody>
                <a:bodyPr rtlCol="0" anchor="ctr"/>
                <a:lstStyle/>
                <a:p>
                  <a:pPr algn="ctr">
                    <a:defRPr/>
                  </a:pPr>
                  <a:endParaRPr lang="en-US" sz="1000" kern="0">
                    <a:solidFill>
                      <a:prstClr val="white"/>
                    </a:solidFill>
                    <a:latin typeface="Calibri" panose="020F0502020204030204"/>
                  </a:endParaRPr>
                </a:p>
              </p:txBody>
            </p:sp>
            <p:pic>
              <p:nvPicPr>
                <p:cNvPr id="185" name="Picture 184">
                  <a:extLst>
                    <a:ext uri="{FF2B5EF4-FFF2-40B4-BE49-F238E27FC236}">
                      <a16:creationId xmlns:a16="http://schemas.microsoft.com/office/drawing/2014/main" xmlns="" id="{7EC74B3B-F6B0-8740-86C4-E6FD3715E00A}"/>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4334739" y="3021448"/>
                  <a:ext cx="835733" cy="468487"/>
                </a:xfrm>
                <a:prstGeom prst="rect">
                  <a:avLst/>
                </a:prstGeom>
                <a:effectLst>
                  <a:outerShdw blurRad="50800" dist="38100" dir="8100000" algn="tr" rotWithShape="0">
                    <a:prstClr val="black">
                      <a:alpha val="40000"/>
                    </a:prstClr>
                  </a:outerShdw>
                </a:effectLst>
              </p:spPr>
            </p:pic>
          </p:grpSp>
          <p:pic>
            <p:nvPicPr>
              <p:cNvPr id="3" name="Picture 2">
                <a:extLst>
                  <a:ext uri="{FF2B5EF4-FFF2-40B4-BE49-F238E27FC236}">
                    <a16:creationId xmlns:a16="http://schemas.microsoft.com/office/drawing/2014/main" xmlns="" id="{78DE99E3-0128-5A4F-9F0A-66C6881379B3}"/>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462507" y="2503927"/>
                <a:ext cx="421750" cy="274138"/>
              </a:xfrm>
              <a:prstGeom prst="rect">
                <a:avLst/>
              </a:prstGeom>
            </p:spPr>
          </p:pic>
        </p:grpSp>
      </p:grpSp>
      <p:sp>
        <p:nvSpPr>
          <p:cNvPr id="8" name="Title 7">
            <a:extLst>
              <a:ext uri="{FF2B5EF4-FFF2-40B4-BE49-F238E27FC236}">
                <a16:creationId xmlns:a16="http://schemas.microsoft.com/office/drawing/2014/main" xmlns="" id="{8437975F-03B6-B248-9CE7-7048536E6207}"/>
              </a:ext>
            </a:extLst>
          </p:cNvPr>
          <p:cNvSpPr>
            <a:spLocks noGrp="1"/>
          </p:cNvSpPr>
          <p:nvPr>
            <p:ph type="title"/>
          </p:nvPr>
        </p:nvSpPr>
        <p:spPr/>
        <p:txBody>
          <a:bodyPr>
            <a:normAutofit fontScale="90000"/>
          </a:bodyPr>
          <a:lstStyle/>
          <a:p>
            <a:r>
              <a:rPr lang="en-US" sz="4000" dirty="0"/>
              <a:t>CUSEC Regional Information Sharing Platform </a:t>
            </a:r>
            <a:r>
              <a:rPr lang="en-US" sz="3200" dirty="0"/>
              <a:t>(RISP)</a:t>
            </a:r>
            <a:endParaRPr lang="en-US" sz="4000" dirty="0"/>
          </a:p>
        </p:txBody>
      </p:sp>
      <p:sp>
        <p:nvSpPr>
          <p:cNvPr id="9" name="Content Placeholder 8">
            <a:extLst>
              <a:ext uri="{FF2B5EF4-FFF2-40B4-BE49-F238E27FC236}">
                <a16:creationId xmlns:a16="http://schemas.microsoft.com/office/drawing/2014/main" xmlns="" id="{FEC25708-1F37-514D-989F-21470DB39BB8}"/>
              </a:ext>
            </a:extLst>
          </p:cNvPr>
          <p:cNvSpPr>
            <a:spLocks noGrp="1"/>
          </p:cNvSpPr>
          <p:nvPr>
            <p:ph idx="1"/>
          </p:nvPr>
        </p:nvSpPr>
        <p:spPr>
          <a:xfrm>
            <a:off x="92644" y="1465618"/>
            <a:ext cx="4465855" cy="4521172"/>
          </a:xfrm>
        </p:spPr>
        <p:txBody>
          <a:bodyPr>
            <a:normAutofit/>
          </a:bodyPr>
          <a:lstStyle/>
          <a:p>
            <a:pPr marL="0" indent="0">
              <a:buNone/>
            </a:pPr>
            <a:r>
              <a:rPr lang="en-US" sz="2400" b="1" dirty="0"/>
              <a:t>Key Components:</a:t>
            </a:r>
          </a:p>
          <a:p>
            <a:pPr marL="342900" indent="-342900">
              <a:spcBef>
                <a:spcPts val="600"/>
              </a:spcBef>
              <a:spcAft>
                <a:spcPts val="600"/>
              </a:spcAft>
              <a:buAutoNum type="arabicPeriod"/>
            </a:pPr>
            <a:r>
              <a:rPr lang="en-US" sz="2000" i="1" u="sng" dirty="0"/>
              <a:t>Coordinated Information Sharing- </a:t>
            </a:r>
            <a:br>
              <a:rPr lang="en-US" sz="2000" i="1" u="sng" dirty="0"/>
            </a:br>
            <a:r>
              <a:rPr lang="en-US" sz="2000" dirty="0"/>
              <a:t>CUSEC Member States and other partners</a:t>
            </a:r>
          </a:p>
          <a:p>
            <a:pPr marL="342900" indent="-342900">
              <a:spcBef>
                <a:spcPts val="600"/>
              </a:spcBef>
              <a:spcAft>
                <a:spcPts val="600"/>
              </a:spcAft>
              <a:buAutoNum type="arabicPeriod"/>
            </a:pPr>
            <a:r>
              <a:rPr lang="en-US" sz="2000" i="1" u="sng" dirty="0"/>
              <a:t>Information Product Delivery-</a:t>
            </a:r>
            <a:br>
              <a:rPr lang="en-US" sz="2000" i="1" u="sng" dirty="0"/>
            </a:br>
            <a:r>
              <a:rPr lang="en-US" sz="2000" dirty="0"/>
              <a:t>RCOP Viewer/Dashboard </a:t>
            </a:r>
            <a:br>
              <a:rPr lang="en-US" sz="2000" dirty="0"/>
            </a:br>
            <a:r>
              <a:rPr lang="en-US" sz="2000" dirty="0"/>
              <a:t>Series</a:t>
            </a:r>
          </a:p>
          <a:p>
            <a:pPr marL="342900" indent="-342900">
              <a:spcBef>
                <a:spcPts val="600"/>
              </a:spcBef>
              <a:spcAft>
                <a:spcPts val="600"/>
              </a:spcAft>
              <a:buAutoNum type="arabicPeriod"/>
            </a:pPr>
            <a:r>
              <a:rPr lang="en-US" sz="2000" i="1" u="sng" dirty="0"/>
              <a:t>Automation Scripts-</a:t>
            </a:r>
            <a:r>
              <a:rPr lang="en-US" sz="2000" i="1" dirty="0"/>
              <a:t/>
            </a:r>
            <a:br>
              <a:rPr lang="en-US" sz="2000" i="1" dirty="0"/>
            </a:br>
            <a:r>
              <a:rPr lang="en-US" sz="2000" dirty="0"/>
              <a:t>Data integration, Power </a:t>
            </a:r>
            <a:br>
              <a:rPr lang="en-US" sz="2000" dirty="0"/>
            </a:br>
            <a:r>
              <a:rPr lang="en-US" sz="2000" dirty="0"/>
              <a:t>Outages, Social Media, etc.</a:t>
            </a:r>
          </a:p>
          <a:p>
            <a:pPr marL="342900" indent="-342900">
              <a:spcBef>
                <a:spcPts val="600"/>
              </a:spcBef>
              <a:spcAft>
                <a:spcPts val="600"/>
              </a:spcAft>
              <a:buAutoNum type="arabicPeriod"/>
            </a:pPr>
            <a:r>
              <a:rPr lang="en-US" sz="2000" i="1" u="sng" dirty="0"/>
              <a:t>Historical Data Analysis</a:t>
            </a:r>
            <a:r>
              <a:rPr lang="en-US" sz="2000" i="1" dirty="0"/>
              <a:t>-</a:t>
            </a:r>
            <a:br>
              <a:rPr lang="en-US" sz="2000" i="1" dirty="0"/>
            </a:br>
            <a:r>
              <a:rPr lang="en-US" sz="2000" dirty="0"/>
              <a:t>Power outages, WebEOC integration</a:t>
            </a:r>
          </a:p>
          <a:p>
            <a:endParaRPr lang="en-US" sz="2000" dirty="0"/>
          </a:p>
        </p:txBody>
      </p:sp>
      <p:sp>
        <p:nvSpPr>
          <p:cNvPr id="7" name="Rectangle 6">
            <a:extLst>
              <a:ext uri="{FF2B5EF4-FFF2-40B4-BE49-F238E27FC236}">
                <a16:creationId xmlns:a16="http://schemas.microsoft.com/office/drawing/2014/main" xmlns="" id="{83F8402C-85B0-7D43-9FB4-25CF20A3A3BD}"/>
              </a:ext>
            </a:extLst>
          </p:cNvPr>
          <p:cNvSpPr/>
          <p:nvPr/>
        </p:nvSpPr>
        <p:spPr>
          <a:xfrm>
            <a:off x="2260687" y="5653565"/>
            <a:ext cx="9696851" cy="646331"/>
          </a:xfrm>
          <a:prstGeom prst="rect">
            <a:avLst/>
          </a:prstGeom>
        </p:spPr>
        <p:txBody>
          <a:bodyPr wrap="square">
            <a:spAutoFit/>
          </a:bodyPr>
          <a:lstStyle/>
          <a:p>
            <a:r>
              <a:rPr lang="en-US" dirty="0">
                <a:solidFill>
                  <a:prstClr val="black"/>
                </a:solidFill>
              </a:rPr>
              <a:t>The goal is to provide more awareness/support for RISP activities for further outreach, partnerships to help provide standard information products that support CUSEC states</a:t>
            </a:r>
          </a:p>
        </p:txBody>
      </p:sp>
    </p:spTree>
    <p:extLst>
      <p:ext uri="{BB962C8B-B14F-4D97-AF65-F5344CB8AC3E}">
        <p14:creationId xmlns:p14="http://schemas.microsoft.com/office/powerpoint/2010/main" val="3137408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Down Arrow 29">
            <a:extLst>
              <a:ext uri="{FF2B5EF4-FFF2-40B4-BE49-F238E27FC236}">
                <a16:creationId xmlns:a16="http://schemas.microsoft.com/office/drawing/2014/main" xmlns="" id="{DD3107B6-26F9-7B44-9DF9-3C5BEE5476F3}"/>
              </a:ext>
            </a:extLst>
          </p:cNvPr>
          <p:cNvSpPr/>
          <p:nvPr/>
        </p:nvSpPr>
        <p:spPr>
          <a:xfrm rot="10800000">
            <a:off x="2158903" y="1346239"/>
            <a:ext cx="796461" cy="4740528"/>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prstClr val="white"/>
                </a:solidFill>
              </a:rPr>
              <a:t>Information Flow</a:t>
            </a:r>
          </a:p>
        </p:txBody>
      </p:sp>
      <p:pic>
        <p:nvPicPr>
          <p:cNvPr id="4" name="Picture 3">
            <a:extLst>
              <a:ext uri="{FF2B5EF4-FFF2-40B4-BE49-F238E27FC236}">
                <a16:creationId xmlns:a16="http://schemas.microsoft.com/office/drawing/2014/main" xmlns="" id="{8A4F03BD-BAEC-CE42-A4F2-5FDDFA29BC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8492" y="2384195"/>
            <a:ext cx="796461" cy="798283"/>
          </a:xfrm>
          <a:prstGeom prst="rect">
            <a:avLst/>
          </a:prstGeom>
        </p:spPr>
      </p:pic>
      <p:pic>
        <p:nvPicPr>
          <p:cNvPr id="5" name="Picture 4">
            <a:extLst>
              <a:ext uri="{FF2B5EF4-FFF2-40B4-BE49-F238E27FC236}">
                <a16:creationId xmlns:a16="http://schemas.microsoft.com/office/drawing/2014/main" xmlns="" id="{293D7049-A483-EE4F-986E-2FC71B0330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8492" y="1585912"/>
            <a:ext cx="798283" cy="798283"/>
          </a:xfrm>
          <a:prstGeom prst="rect">
            <a:avLst/>
          </a:prstGeom>
        </p:spPr>
      </p:pic>
      <p:pic>
        <p:nvPicPr>
          <p:cNvPr id="6" name="Picture 5">
            <a:extLst>
              <a:ext uri="{FF2B5EF4-FFF2-40B4-BE49-F238E27FC236}">
                <a16:creationId xmlns:a16="http://schemas.microsoft.com/office/drawing/2014/main" xmlns="" id="{D9263071-7CFB-9545-BAE7-05E1036285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8492" y="3182478"/>
            <a:ext cx="798283" cy="798283"/>
          </a:xfrm>
          <a:prstGeom prst="rect">
            <a:avLst/>
          </a:prstGeom>
        </p:spPr>
      </p:pic>
      <p:pic>
        <p:nvPicPr>
          <p:cNvPr id="7" name="Picture 6">
            <a:extLst>
              <a:ext uri="{FF2B5EF4-FFF2-40B4-BE49-F238E27FC236}">
                <a16:creationId xmlns:a16="http://schemas.microsoft.com/office/drawing/2014/main" xmlns="" id="{0A7C022B-948D-2A42-9BFD-DDC58261E50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8492" y="787629"/>
            <a:ext cx="798283" cy="798283"/>
          </a:xfrm>
          <a:prstGeom prst="rect">
            <a:avLst/>
          </a:prstGeom>
        </p:spPr>
      </p:pic>
      <p:pic>
        <p:nvPicPr>
          <p:cNvPr id="8" name="Picture 7">
            <a:extLst>
              <a:ext uri="{FF2B5EF4-FFF2-40B4-BE49-F238E27FC236}">
                <a16:creationId xmlns:a16="http://schemas.microsoft.com/office/drawing/2014/main" xmlns="" id="{D28CA651-CF68-974A-85B7-DC257650A59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18492" y="5577327"/>
            <a:ext cx="798283" cy="798283"/>
          </a:xfrm>
          <a:prstGeom prst="rect">
            <a:avLst/>
          </a:prstGeom>
        </p:spPr>
      </p:pic>
      <p:pic>
        <p:nvPicPr>
          <p:cNvPr id="9" name="Picture 8">
            <a:extLst>
              <a:ext uri="{FF2B5EF4-FFF2-40B4-BE49-F238E27FC236}">
                <a16:creationId xmlns:a16="http://schemas.microsoft.com/office/drawing/2014/main" xmlns="" id="{DFB0CAC0-2D2C-5248-931F-897506FA57D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0314" y="3980761"/>
            <a:ext cx="796461" cy="798283"/>
          </a:xfrm>
          <a:prstGeom prst="rect">
            <a:avLst/>
          </a:prstGeom>
        </p:spPr>
      </p:pic>
      <p:pic>
        <p:nvPicPr>
          <p:cNvPr id="10" name="Picture 9">
            <a:extLst>
              <a:ext uri="{FF2B5EF4-FFF2-40B4-BE49-F238E27FC236}">
                <a16:creationId xmlns:a16="http://schemas.microsoft.com/office/drawing/2014/main" xmlns="" id="{DC337D9E-4BF9-904E-94EC-50A647AA07B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18492" y="4779044"/>
            <a:ext cx="798283" cy="798283"/>
          </a:xfrm>
          <a:prstGeom prst="rect">
            <a:avLst/>
          </a:prstGeom>
        </p:spPr>
      </p:pic>
      <p:sp>
        <p:nvSpPr>
          <p:cNvPr id="11" name="Rectangle 10">
            <a:extLst>
              <a:ext uri="{FF2B5EF4-FFF2-40B4-BE49-F238E27FC236}">
                <a16:creationId xmlns:a16="http://schemas.microsoft.com/office/drawing/2014/main" xmlns="" id="{100FBE5D-1681-0A4E-BE0F-2ECB698AF425}"/>
              </a:ext>
            </a:extLst>
          </p:cNvPr>
          <p:cNvSpPr/>
          <p:nvPr/>
        </p:nvSpPr>
        <p:spPr>
          <a:xfrm>
            <a:off x="1450174" y="71692"/>
            <a:ext cx="8795683" cy="590931"/>
          </a:xfrm>
          <a:prstGeom prst="rect">
            <a:avLst/>
          </a:prstGeom>
        </p:spPr>
        <p:txBody>
          <a:bodyPr wrap="square">
            <a:spAutoFit/>
          </a:bodyPr>
          <a:lstStyle/>
          <a:p>
            <a:pPr marL="25400">
              <a:lnSpc>
                <a:spcPct val="90000"/>
              </a:lnSpc>
              <a:spcBef>
                <a:spcPts val="640"/>
              </a:spcBef>
              <a:buClr>
                <a:prstClr val="black"/>
              </a:buClr>
              <a:buSzPts val="3200"/>
            </a:pPr>
            <a:endParaRPr lang="en-US" sz="3600">
              <a:solidFill>
                <a:prstClr val="black"/>
              </a:solidFill>
              <a:latin typeface="Cambria"/>
              <a:ea typeface="Cambria"/>
              <a:cs typeface="Cambria"/>
              <a:sym typeface="Cambria"/>
            </a:endParaRPr>
          </a:p>
        </p:txBody>
      </p:sp>
      <p:sp>
        <p:nvSpPr>
          <p:cNvPr id="12" name="Down Arrow 11">
            <a:extLst>
              <a:ext uri="{FF2B5EF4-FFF2-40B4-BE49-F238E27FC236}">
                <a16:creationId xmlns:a16="http://schemas.microsoft.com/office/drawing/2014/main" xmlns="" id="{12379A2B-D61F-154C-B227-8E8385136084}"/>
              </a:ext>
            </a:extLst>
          </p:cNvPr>
          <p:cNvSpPr/>
          <p:nvPr/>
        </p:nvSpPr>
        <p:spPr>
          <a:xfrm>
            <a:off x="1470944" y="1346239"/>
            <a:ext cx="796461" cy="47405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b="1">
                <a:solidFill>
                  <a:prstClr val="white"/>
                </a:solidFill>
              </a:rPr>
              <a:t>Level of Detail</a:t>
            </a:r>
          </a:p>
        </p:txBody>
      </p:sp>
      <p:sp>
        <p:nvSpPr>
          <p:cNvPr id="13" name="TextBox 12">
            <a:extLst>
              <a:ext uri="{FF2B5EF4-FFF2-40B4-BE49-F238E27FC236}">
                <a16:creationId xmlns:a16="http://schemas.microsoft.com/office/drawing/2014/main" xmlns="" id="{B4B6E852-9F46-9B48-8F99-55DF4C5D1967}"/>
              </a:ext>
            </a:extLst>
          </p:cNvPr>
          <p:cNvSpPr txBox="1"/>
          <p:nvPr/>
        </p:nvSpPr>
        <p:spPr>
          <a:xfrm>
            <a:off x="1093644" y="1929120"/>
            <a:ext cx="2364575" cy="369332"/>
          </a:xfrm>
          <a:prstGeom prst="rect">
            <a:avLst/>
          </a:prstGeom>
          <a:noFill/>
        </p:spPr>
        <p:txBody>
          <a:bodyPr wrap="square" rtlCol="0">
            <a:spAutoFit/>
          </a:bodyPr>
          <a:lstStyle/>
          <a:p>
            <a:pPr algn="r"/>
            <a:r>
              <a:rPr lang="en-US" b="1" dirty="0">
                <a:solidFill>
                  <a:prstClr val="black"/>
                </a:solidFill>
              </a:rPr>
              <a:t>Strategic/ Summary</a:t>
            </a:r>
          </a:p>
        </p:txBody>
      </p:sp>
      <p:sp>
        <p:nvSpPr>
          <p:cNvPr id="14" name="TextBox 13">
            <a:extLst>
              <a:ext uri="{FF2B5EF4-FFF2-40B4-BE49-F238E27FC236}">
                <a16:creationId xmlns:a16="http://schemas.microsoft.com/office/drawing/2014/main" xmlns="" id="{77848CE0-9324-B343-83DC-406B7BC0981E}"/>
              </a:ext>
            </a:extLst>
          </p:cNvPr>
          <p:cNvSpPr txBox="1"/>
          <p:nvPr/>
        </p:nvSpPr>
        <p:spPr>
          <a:xfrm>
            <a:off x="1173733" y="5110063"/>
            <a:ext cx="2089464" cy="369332"/>
          </a:xfrm>
          <a:prstGeom prst="rect">
            <a:avLst/>
          </a:prstGeom>
          <a:noFill/>
        </p:spPr>
        <p:txBody>
          <a:bodyPr wrap="square" rtlCol="0">
            <a:spAutoFit/>
          </a:bodyPr>
          <a:lstStyle/>
          <a:p>
            <a:pPr algn="r"/>
            <a:r>
              <a:rPr lang="en-US" b="1" dirty="0">
                <a:solidFill>
                  <a:prstClr val="black"/>
                </a:solidFill>
              </a:rPr>
              <a:t>Tactical/Detailed</a:t>
            </a:r>
          </a:p>
        </p:txBody>
      </p:sp>
      <p:grpSp>
        <p:nvGrpSpPr>
          <p:cNvPr id="27" name="Group 26">
            <a:extLst>
              <a:ext uri="{FF2B5EF4-FFF2-40B4-BE49-F238E27FC236}">
                <a16:creationId xmlns:a16="http://schemas.microsoft.com/office/drawing/2014/main" xmlns="" id="{574FAF55-766C-3143-81DC-270598AA7953}"/>
              </a:ext>
            </a:extLst>
          </p:cNvPr>
          <p:cNvGrpSpPr/>
          <p:nvPr/>
        </p:nvGrpSpPr>
        <p:grpSpPr>
          <a:xfrm>
            <a:off x="3740779" y="3278517"/>
            <a:ext cx="4058192" cy="1363557"/>
            <a:chOff x="3511064" y="3278517"/>
            <a:chExt cx="4058192" cy="1363557"/>
          </a:xfrm>
        </p:grpSpPr>
        <p:pic>
          <p:nvPicPr>
            <p:cNvPr id="16" name="Picture 15">
              <a:extLst>
                <a:ext uri="{FF2B5EF4-FFF2-40B4-BE49-F238E27FC236}">
                  <a16:creationId xmlns:a16="http://schemas.microsoft.com/office/drawing/2014/main" xmlns="" id="{8D6D8002-F282-FF46-8EB0-C8FFF0815BD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481644" y="3278517"/>
              <a:ext cx="2087612" cy="1363557"/>
            </a:xfrm>
            <a:prstGeom prst="rect">
              <a:avLst/>
            </a:prstGeom>
            <a:ln>
              <a:solidFill>
                <a:schemeClr val="accent1"/>
              </a:solidFill>
            </a:ln>
          </p:spPr>
        </p:pic>
        <p:pic>
          <p:nvPicPr>
            <p:cNvPr id="17" name="Picture 16">
              <a:extLst>
                <a:ext uri="{FF2B5EF4-FFF2-40B4-BE49-F238E27FC236}">
                  <a16:creationId xmlns:a16="http://schemas.microsoft.com/office/drawing/2014/main" xmlns="" id="{18666531-2BA2-3547-B03D-961BA2F99AF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511064" y="3278517"/>
              <a:ext cx="1886501" cy="1363557"/>
            </a:xfrm>
            <a:prstGeom prst="rect">
              <a:avLst/>
            </a:prstGeom>
            <a:ln>
              <a:solidFill>
                <a:schemeClr val="accent1"/>
              </a:solidFill>
            </a:ln>
          </p:spPr>
        </p:pic>
      </p:grpSp>
      <p:pic>
        <p:nvPicPr>
          <p:cNvPr id="18" name="Picture 17">
            <a:extLst>
              <a:ext uri="{FF2B5EF4-FFF2-40B4-BE49-F238E27FC236}">
                <a16:creationId xmlns:a16="http://schemas.microsoft.com/office/drawing/2014/main" xmlns="" id="{D317061C-37B5-1642-818E-2D06F7E3B89D}"/>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216534" y="1346239"/>
            <a:ext cx="3106683" cy="1629082"/>
          </a:xfrm>
          <a:prstGeom prst="rect">
            <a:avLst/>
          </a:prstGeom>
        </p:spPr>
      </p:pic>
      <p:sp>
        <p:nvSpPr>
          <p:cNvPr id="20" name="TextBox 19">
            <a:extLst>
              <a:ext uri="{FF2B5EF4-FFF2-40B4-BE49-F238E27FC236}">
                <a16:creationId xmlns:a16="http://schemas.microsoft.com/office/drawing/2014/main" xmlns="" id="{4D8FF362-E617-A94D-9495-26DFEB20368E}"/>
              </a:ext>
            </a:extLst>
          </p:cNvPr>
          <p:cNvSpPr txBox="1"/>
          <p:nvPr/>
        </p:nvSpPr>
        <p:spPr>
          <a:xfrm>
            <a:off x="1384428" y="887661"/>
            <a:ext cx="1988045" cy="400110"/>
          </a:xfrm>
          <a:prstGeom prst="rect">
            <a:avLst/>
          </a:prstGeom>
          <a:noFill/>
        </p:spPr>
        <p:txBody>
          <a:bodyPr wrap="none" rtlCol="0">
            <a:spAutoFit/>
          </a:bodyPr>
          <a:lstStyle/>
          <a:p>
            <a:r>
              <a:rPr lang="en-US" sz="2000" b="1">
                <a:solidFill>
                  <a:prstClr val="black"/>
                </a:solidFill>
              </a:rPr>
              <a:t>Reporting Level</a:t>
            </a:r>
          </a:p>
        </p:txBody>
      </p:sp>
      <p:sp>
        <p:nvSpPr>
          <p:cNvPr id="21" name="TextBox 20">
            <a:extLst>
              <a:ext uri="{FF2B5EF4-FFF2-40B4-BE49-F238E27FC236}">
                <a16:creationId xmlns:a16="http://schemas.microsoft.com/office/drawing/2014/main" xmlns="" id="{D60AB65B-9FEE-3443-8636-607ACB665C55}"/>
              </a:ext>
            </a:extLst>
          </p:cNvPr>
          <p:cNvSpPr txBox="1"/>
          <p:nvPr/>
        </p:nvSpPr>
        <p:spPr>
          <a:xfrm>
            <a:off x="3983168" y="903402"/>
            <a:ext cx="2706190" cy="400110"/>
          </a:xfrm>
          <a:prstGeom prst="rect">
            <a:avLst/>
          </a:prstGeom>
          <a:noFill/>
        </p:spPr>
        <p:txBody>
          <a:bodyPr wrap="none" rtlCol="0">
            <a:spAutoFit/>
          </a:bodyPr>
          <a:lstStyle/>
          <a:p>
            <a:r>
              <a:rPr lang="en-US" sz="2000" b="1" dirty="0">
                <a:solidFill>
                  <a:prstClr val="black"/>
                </a:solidFill>
              </a:rPr>
              <a:t> Information Products</a:t>
            </a:r>
          </a:p>
        </p:txBody>
      </p:sp>
      <p:sp>
        <p:nvSpPr>
          <p:cNvPr id="22" name="TextBox 21">
            <a:extLst>
              <a:ext uri="{FF2B5EF4-FFF2-40B4-BE49-F238E27FC236}">
                <a16:creationId xmlns:a16="http://schemas.microsoft.com/office/drawing/2014/main" xmlns="" id="{27324377-B1B8-AE4B-AAA2-DD8B7031EEBD}"/>
              </a:ext>
            </a:extLst>
          </p:cNvPr>
          <p:cNvSpPr txBox="1"/>
          <p:nvPr/>
        </p:nvSpPr>
        <p:spPr>
          <a:xfrm>
            <a:off x="9285247" y="888521"/>
            <a:ext cx="1386918" cy="400110"/>
          </a:xfrm>
          <a:prstGeom prst="rect">
            <a:avLst/>
          </a:prstGeom>
          <a:noFill/>
        </p:spPr>
        <p:txBody>
          <a:bodyPr wrap="none" rtlCol="0">
            <a:spAutoFit/>
          </a:bodyPr>
          <a:lstStyle/>
          <a:p>
            <a:r>
              <a:rPr lang="en-US" sz="2000" b="1">
                <a:solidFill>
                  <a:prstClr val="black"/>
                </a:solidFill>
              </a:rPr>
              <a:t>What is it?</a:t>
            </a:r>
          </a:p>
        </p:txBody>
      </p:sp>
      <p:sp>
        <p:nvSpPr>
          <p:cNvPr id="23" name="TextBox 22">
            <a:extLst>
              <a:ext uri="{FF2B5EF4-FFF2-40B4-BE49-F238E27FC236}">
                <a16:creationId xmlns:a16="http://schemas.microsoft.com/office/drawing/2014/main" xmlns="" id="{946E70F3-89E4-F34F-A1B7-E690785A8E5B}"/>
              </a:ext>
            </a:extLst>
          </p:cNvPr>
          <p:cNvSpPr txBox="1"/>
          <p:nvPr/>
        </p:nvSpPr>
        <p:spPr>
          <a:xfrm>
            <a:off x="7899625" y="1599176"/>
            <a:ext cx="4292375" cy="1400383"/>
          </a:xfrm>
          <a:prstGeom prst="rect">
            <a:avLst/>
          </a:prstGeom>
          <a:noFill/>
        </p:spPr>
        <p:txBody>
          <a:bodyPr wrap="square" rtlCol="0" anchor="t">
            <a:spAutoFit/>
          </a:bodyPr>
          <a:lstStyle/>
          <a:p>
            <a:pPr marL="285750" indent="-285750">
              <a:buFont typeface="Arial" panose="020B0604020202020204" pitchFamily="34" charset="0"/>
              <a:buChar char="•"/>
            </a:pPr>
            <a:r>
              <a:rPr lang="en-US" sz="1700" dirty="0">
                <a:solidFill>
                  <a:prstClr val="black"/>
                </a:solidFill>
              </a:rPr>
              <a:t>Regional level summary for each lifeline</a:t>
            </a:r>
          </a:p>
          <a:p>
            <a:pPr marL="285750" indent="-285750">
              <a:buFont typeface="Arial" panose="020B0604020202020204" pitchFamily="34" charset="0"/>
              <a:buChar char="•"/>
            </a:pPr>
            <a:r>
              <a:rPr lang="en-US" sz="1700" dirty="0">
                <a:solidFill>
                  <a:prstClr val="black"/>
                </a:solidFill>
              </a:rPr>
              <a:t>Mixture of narrative and map-based content</a:t>
            </a:r>
          </a:p>
          <a:p>
            <a:pPr marL="285750" indent="-285750">
              <a:buFont typeface="Arial" panose="020B0604020202020204" pitchFamily="34" charset="0"/>
              <a:buChar char="•"/>
            </a:pPr>
            <a:r>
              <a:rPr lang="en-US" sz="1700" dirty="0">
                <a:solidFill>
                  <a:prstClr val="black"/>
                </a:solidFill>
                <a:cs typeface="Calibri"/>
              </a:rPr>
              <a:t>Automated process to populate this based on more granular data/indices</a:t>
            </a:r>
          </a:p>
        </p:txBody>
      </p:sp>
      <p:sp>
        <p:nvSpPr>
          <p:cNvPr id="24" name="TextBox 23">
            <a:extLst>
              <a:ext uri="{FF2B5EF4-FFF2-40B4-BE49-F238E27FC236}">
                <a16:creationId xmlns:a16="http://schemas.microsoft.com/office/drawing/2014/main" xmlns="" id="{DDF0BD2F-7008-604A-86AC-F044794BD5B8}"/>
              </a:ext>
            </a:extLst>
          </p:cNvPr>
          <p:cNvSpPr txBox="1"/>
          <p:nvPr/>
        </p:nvSpPr>
        <p:spPr>
          <a:xfrm>
            <a:off x="7904085" y="3542179"/>
            <a:ext cx="4149242" cy="877163"/>
          </a:xfrm>
          <a:prstGeom prst="rect">
            <a:avLst/>
          </a:prstGeom>
          <a:noFill/>
        </p:spPr>
        <p:txBody>
          <a:bodyPr wrap="square" rtlCol="0">
            <a:spAutoFit/>
          </a:bodyPr>
          <a:lstStyle/>
          <a:p>
            <a:pPr marL="285750" indent="-285750">
              <a:buFont typeface="Arial" panose="020B0604020202020204" pitchFamily="34" charset="0"/>
              <a:buChar char="•"/>
            </a:pPr>
            <a:r>
              <a:rPr lang="en-US" sz="1700" dirty="0">
                <a:solidFill>
                  <a:prstClr val="black"/>
                </a:solidFill>
              </a:rPr>
              <a:t>Lifeline-based  Dashboards containing State and County-level Lifeline status information </a:t>
            </a:r>
          </a:p>
        </p:txBody>
      </p:sp>
      <p:sp>
        <p:nvSpPr>
          <p:cNvPr id="25" name="TextBox 24">
            <a:extLst>
              <a:ext uri="{FF2B5EF4-FFF2-40B4-BE49-F238E27FC236}">
                <a16:creationId xmlns:a16="http://schemas.microsoft.com/office/drawing/2014/main" xmlns="" id="{5592938E-1D58-074B-A413-0D76B24BA926}"/>
              </a:ext>
            </a:extLst>
          </p:cNvPr>
          <p:cNvSpPr txBox="1"/>
          <p:nvPr/>
        </p:nvSpPr>
        <p:spPr>
          <a:xfrm>
            <a:off x="7899624" y="5003791"/>
            <a:ext cx="4292375" cy="1400383"/>
          </a:xfrm>
          <a:prstGeom prst="rect">
            <a:avLst/>
          </a:prstGeom>
          <a:noFill/>
        </p:spPr>
        <p:txBody>
          <a:bodyPr wrap="square" rtlCol="0">
            <a:spAutoFit/>
          </a:bodyPr>
          <a:lstStyle/>
          <a:p>
            <a:pPr marL="285750" indent="-285750">
              <a:buFont typeface="Arial" panose="020B0604020202020204" pitchFamily="34" charset="0"/>
              <a:buChar char="•"/>
            </a:pPr>
            <a:r>
              <a:rPr lang="en-US" sz="1700" dirty="0">
                <a:solidFill>
                  <a:prstClr val="black"/>
                </a:solidFill>
              </a:rPr>
              <a:t>Maps, WebEOC Boards based on individual reporting indices;</a:t>
            </a:r>
          </a:p>
          <a:p>
            <a:pPr marL="285750" indent="-285750">
              <a:buFont typeface="Arial" panose="020B0604020202020204" pitchFamily="34" charset="0"/>
              <a:buChar char="•"/>
            </a:pPr>
            <a:r>
              <a:rPr lang="en-US" sz="1700" dirty="0">
                <a:solidFill>
                  <a:prstClr val="black"/>
                </a:solidFill>
              </a:rPr>
              <a:t>Provides information used to inform Lifeline status reports</a:t>
            </a:r>
          </a:p>
          <a:p>
            <a:pPr marL="285750" indent="-285750">
              <a:buFont typeface="Arial" panose="020B0604020202020204" pitchFamily="34" charset="0"/>
              <a:buChar char="•"/>
            </a:pPr>
            <a:endParaRPr lang="en-US" sz="1700" dirty="0">
              <a:solidFill>
                <a:prstClr val="black"/>
              </a:solidFill>
            </a:endParaRPr>
          </a:p>
        </p:txBody>
      </p:sp>
      <p:cxnSp>
        <p:nvCxnSpPr>
          <p:cNvPr id="28" name="Straight Connector 27">
            <a:extLst>
              <a:ext uri="{FF2B5EF4-FFF2-40B4-BE49-F238E27FC236}">
                <a16:creationId xmlns:a16="http://schemas.microsoft.com/office/drawing/2014/main" xmlns="" id="{CC2B5723-199F-3147-B52F-0CCAB8D0B069}"/>
              </a:ext>
            </a:extLst>
          </p:cNvPr>
          <p:cNvCxnSpPr>
            <a:cxnSpLocks/>
          </p:cNvCxnSpPr>
          <p:nvPr/>
        </p:nvCxnSpPr>
        <p:spPr>
          <a:xfrm flipV="1">
            <a:off x="3125280" y="3126917"/>
            <a:ext cx="8808456" cy="1"/>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DAF4716B-7289-0E4D-9738-3E9EEC61D89B}"/>
              </a:ext>
            </a:extLst>
          </p:cNvPr>
          <p:cNvCxnSpPr>
            <a:cxnSpLocks/>
          </p:cNvCxnSpPr>
          <p:nvPr/>
        </p:nvCxnSpPr>
        <p:spPr>
          <a:xfrm flipV="1">
            <a:off x="3192719" y="4764702"/>
            <a:ext cx="877824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xmlns="" id="{3C96E339-0908-004F-8260-2CA669E3F964}"/>
              </a:ext>
            </a:extLst>
          </p:cNvPr>
          <p:cNvSpPr>
            <a:spLocks noGrp="1"/>
          </p:cNvSpPr>
          <p:nvPr>
            <p:ph type="title"/>
          </p:nvPr>
        </p:nvSpPr>
        <p:spPr>
          <a:xfrm>
            <a:off x="838200" y="365125"/>
            <a:ext cx="10515600" cy="339119"/>
          </a:xfrm>
        </p:spPr>
        <p:txBody>
          <a:bodyPr>
            <a:normAutofit fontScale="90000"/>
          </a:bodyPr>
          <a:lstStyle/>
          <a:p>
            <a:r>
              <a:rPr lang="en-US"/>
              <a:t>CUSEC Lifelines Reporting Process </a:t>
            </a:r>
          </a:p>
        </p:txBody>
      </p:sp>
      <p:pic>
        <p:nvPicPr>
          <p:cNvPr id="2" name="Picture 18" descr="A screenshot of a cell phone&#10;&#10;Description generated with high confidence">
            <a:extLst>
              <a:ext uri="{FF2B5EF4-FFF2-40B4-BE49-F238E27FC236}">
                <a16:creationId xmlns:a16="http://schemas.microsoft.com/office/drawing/2014/main" xmlns="" id="{3ECE11C7-2057-4846-BCDF-E953793E90A1}"/>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017476" y="4810076"/>
            <a:ext cx="1700463" cy="1258400"/>
          </a:xfrm>
          <a:prstGeom prst="rect">
            <a:avLst/>
          </a:prstGeom>
        </p:spPr>
      </p:pic>
      <p:pic>
        <p:nvPicPr>
          <p:cNvPr id="32" name="Picture 2" descr="C:\Users\john\Downloads\NLE 2011.jpg">
            <a:extLst>
              <a:ext uri="{FF2B5EF4-FFF2-40B4-BE49-F238E27FC236}">
                <a16:creationId xmlns:a16="http://schemas.microsoft.com/office/drawing/2014/main" xmlns="" id="{F3D68907-8E65-CF4D-A2B7-D6E76A8A1F65}"/>
              </a:ext>
            </a:extLst>
          </p:cNvPr>
          <p:cNvPicPr>
            <a:picLocks noChangeAspect="1" noChangeArrowheads="1"/>
          </p:cNvPicPr>
          <p:nvPr/>
        </p:nvPicPr>
        <p:blipFill rotWithShape="1">
          <a:blip r:embed="rId14" cstate="email">
            <a:extLst>
              <a:ext uri="{28A0092B-C50C-407E-A947-70E740481C1C}">
                <a14:useLocalDpi xmlns:a14="http://schemas.microsoft.com/office/drawing/2010/main"/>
              </a:ext>
            </a:extLst>
          </a:blip>
          <a:srcRect/>
          <a:stretch/>
        </p:blipFill>
        <p:spPr bwMode="auto">
          <a:xfrm>
            <a:off x="5845242" y="4779044"/>
            <a:ext cx="1389478" cy="13421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03680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group of people in a room&#10;&#10;Description automatically generated">
            <a:extLst>
              <a:ext uri="{FF2B5EF4-FFF2-40B4-BE49-F238E27FC236}">
                <a16:creationId xmlns:a16="http://schemas.microsoft.com/office/drawing/2014/main" xmlns="" id="{F7CC7991-3AAB-9C4B-8B0D-5E04681FEDA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5636" y="459835"/>
            <a:ext cx="11412810" cy="5467011"/>
          </a:xfrm>
          <a:prstGeom prst="rect">
            <a:avLst/>
          </a:prstGeom>
        </p:spPr>
      </p:pic>
      <p:cxnSp>
        <p:nvCxnSpPr>
          <p:cNvPr id="11" name="Straight Connector 10">
            <a:extLst>
              <a:ext uri="{FF2B5EF4-FFF2-40B4-BE49-F238E27FC236}">
                <a16:creationId xmlns:a16="http://schemas.microsoft.com/office/drawing/2014/main" xmlns="" id="{E126E481-B945-4179-BD79-05E96E9B29E1}"/>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18783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E40E6E-07F9-524B-A2F8-CD4D16F65C76}"/>
              </a:ext>
            </a:extLst>
          </p:cNvPr>
          <p:cNvSpPr>
            <a:spLocks noGrp="1"/>
          </p:cNvSpPr>
          <p:nvPr>
            <p:ph type="title"/>
          </p:nvPr>
        </p:nvSpPr>
        <p:spPr>
          <a:xfrm>
            <a:off x="838200" y="365125"/>
            <a:ext cx="10515600" cy="912882"/>
          </a:xfrm>
        </p:spPr>
        <p:txBody>
          <a:bodyPr>
            <a:normAutofit fontScale="90000"/>
          </a:bodyPr>
          <a:lstStyle/>
          <a:p>
            <a:r>
              <a:rPr lang="en-US" sz="3600" dirty="0"/>
              <a:t>Whole of Community Information Sharing</a:t>
            </a:r>
            <a:r>
              <a:rPr lang="en-US" dirty="0"/>
              <a:t/>
            </a:r>
            <a:br>
              <a:rPr lang="en-US" dirty="0"/>
            </a:br>
            <a:r>
              <a:rPr lang="en-US" sz="2400" i="1" dirty="0"/>
              <a:t>CUSEC RISP - Shaken Fury Hub</a:t>
            </a:r>
            <a:endParaRPr lang="en-US" sz="2400" dirty="0"/>
          </a:p>
        </p:txBody>
      </p:sp>
      <p:pic>
        <p:nvPicPr>
          <p:cNvPr id="7" name="Content Placeholder 6" descr="A picture containing screenshot&#10;&#10;Description automatically generated">
            <a:extLst>
              <a:ext uri="{FF2B5EF4-FFF2-40B4-BE49-F238E27FC236}">
                <a16:creationId xmlns:a16="http://schemas.microsoft.com/office/drawing/2014/main" xmlns="" id="{9F666DEF-736B-CD49-AFCE-509EB8EEC503}"/>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5628142" y="1063356"/>
            <a:ext cx="5529701" cy="4110727"/>
          </a:xfrm>
        </p:spPr>
      </p:pic>
      <p:pic>
        <p:nvPicPr>
          <p:cNvPr id="9" name="Picture 8" descr="A screenshot of a cell phone&#10;&#10;Description automatically generated">
            <a:extLst>
              <a:ext uri="{FF2B5EF4-FFF2-40B4-BE49-F238E27FC236}">
                <a16:creationId xmlns:a16="http://schemas.microsoft.com/office/drawing/2014/main" xmlns="" id="{DE5A0CE0-42F7-ED4D-AF6F-8393E2913BA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04833" y="2963138"/>
            <a:ext cx="4109792" cy="3208025"/>
          </a:xfrm>
          <a:prstGeom prst="rect">
            <a:avLst/>
          </a:prstGeom>
        </p:spPr>
      </p:pic>
      <p:sp>
        <p:nvSpPr>
          <p:cNvPr id="10" name="TextBox 9">
            <a:extLst>
              <a:ext uri="{FF2B5EF4-FFF2-40B4-BE49-F238E27FC236}">
                <a16:creationId xmlns:a16="http://schemas.microsoft.com/office/drawing/2014/main" xmlns="" id="{A2B78613-FC10-B742-81DA-D53BFFB24126}"/>
              </a:ext>
            </a:extLst>
          </p:cNvPr>
          <p:cNvSpPr txBox="1"/>
          <p:nvPr/>
        </p:nvSpPr>
        <p:spPr>
          <a:xfrm>
            <a:off x="1607850" y="6365563"/>
            <a:ext cx="4140877" cy="461665"/>
          </a:xfrm>
          <a:prstGeom prst="rect">
            <a:avLst/>
          </a:prstGeom>
          <a:noFill/>
        </p:spPr>
        <p:txBody>
          <a:bodyPr wrap="none" rtlCol="0">
            <a:spAutoFit/>
          </a:bodyPr>
          <a:lstStyle/>
          <a:p>
            <a:r>
              <a:rPr lang="en-US" sz="2400" b="1" dirty="0">
                <a:solidFill>
                  <a:prstClr val="white"/>
                </a:solidFill>
                <a:hlinkClick r:id="rId5">
                  <a:extLst>
                    <a:ext uri="{A12FA001-AC4F-418D-AE19-62706E023703}">
                      <ahyp:hlinkClr xmlns:ahyp="http://schemas.microsoft.com/office/drawing/2018/hyperlinkcolor" xmlns="" val="tx"/>
                    </a:ext>
                  </a:extLst>
                </a:hlinkClick>
              </a:rPr>
              <a:t>http://shakenfury.cusec.org</a:t>
            </a:r>
            <a:r>
              <a:rPr lang="en-US" sz="2400" b="1" dirty="0">
                <a:solidFill>
                  <a:prstClr val="white"/>
                </a:solidFill>
              </a:rPr>
              <a:t> </a:t>
            </a:r>
          </a:p>
        </p:txBody>
      </p:sp>
      <p:sp>
        <p:nvSpPr>
          <p:cNvPr id="11" name="TextBox 10">
            <a:extLst>
              <a:ext uri="{FF2B5EF4-FFF2-40B4-BE49-F238E27FC236}">
                <a16:creationId xmlns:a16="http://schemas.microsoft.com/office/drawing/2014/main" xmlns="" id="{8C50F963-2932-2746-8920-A948A8BB11FE}"/>
              </a:ext>
            </a:extLst>
          </p:cNvPr>
          <p:cNvSpPr txBox="1"/>
          <p:nvPr/>
        </p:nvSpPr>
        <p:spPr>
          <a:xfrm>
            <a:off x="7408951" y="6365564"/>
            <a:ext cx="3118161" cy="461665"/>
          </a:xfrm>
          <a:prstGeom prst="rect">
            <a:avLst/>
          </a:prstGeom>
          <a:noFill/>
        </p:spPr>
        <p:txBody>
          <a:bodyPr wrap="none" rtlCol="0">
            <a:spAutoFit/>
          </a:bodyPr>
          <a:lstStyle/>
          <a:p>
            <a:r>
              <a:rPr lang="en-US" sz="2400" b="1" dirty="0">
                <a:solidFill>
                  <a:prstClr val="white"/>
                </a:solidFill>
                <a:hlinkClick r:id="rId5">
                  <a:extLst>
                    <a:ext uri="{A12FA001-AC4F-418D-AE19-62706E023703}">
                      <ahyp:hlinkClr xmlns:ahyp="http://schemas.microsoft.com/office/drawing/2018/hyperlinkcolor" xmlns="" val="tx"/>
                    </a:ext>
                  </a:extLst>
                </a:hlinkClick>
              </a:rPr>
              <a:t>http://risp.cusec.org</a:t>
            </a:r>
            <a:r>
              <a:rPr lang="en-US" sz="2400" b="1" dirty="0">
                <a:solidFill>
                  <a:prstClr val="white"/>
                </a:solidFill>
              </a:rPr>
              <a:t> </a:t>
            </a:r>
          </a:p>
        </p:txBody>
      </p:sp>
      <p:sp>
        <p:nvSpPr>
          <p:cNvPr id="3" name="TextBox 2">
            <a:extLst>
              <a:ext uri="{FF2B5EF4-FFF2-40B4-BE49-F238E27FC236}">
                <a16:creationId xmlns:a16="http://schemas.microsoft.com/office/drawing/2014/main" xmlns="" id="{8708AA62-F394-1E43-BAE3-35F3A0C770BE}"/>
              </a:ext>
            </a:extLst>
          </p:cNvPr>
          <p:cNvSpPr txBox="1"/>
          <p:nvPr/>
        </p:nvSpPr>
        <p:spPr>
          <a:xfrm>
            <a:off x="701022" y="1425009"/>
            <a:ext cx="4322534" cy="4832092"/>
          </a:xfrm>
          <a:prstGeom prst="rect">
            <a:avLst/>
          </a:prstGeom>
          <a:noFill/>
        </p:spPr>
        <p:txBody>
          <a:bodyPr wrap="square" rtlCol="0">
            <a:spAutoFit/>
          </a:bodyPr>
          <a:lstStyle/>
          <a:p>
            <a:r>
              <a:rPr lang="en-US" sz="2400" dirty="0">
                <a:solidFill>
                  <a:prstClr val="black"/>
                </a:solidFill>
              </a:rPr>
              <a:t>Over </a:t>
            </a:r>
            <a:r>
              <a:rPr lang="en-US" sz="2400" b="1" dirty="0">
                <a:solidFill>
                  <a:prstClr val="black"/>
                </a:solidFill>
              </a:rPr>
              <a:t>290 users </a:t>
            </a:r>
            <a:r>
              <a:rPr lang="en-US" sz="2400" dirty="0">
                <a:solidFill>
                  <a:prstClr val="black"/>
                </a:solidFill>
              </a:rPr>
              <a:t>accessed the RISP during the exercise, including: </a:t>
            </a:r>
            <a:r>
              <a:rPr lang="en-US" sz="2000" i="1" dirty="0">
                <a:solidFill>
                  <a:prstClr val="black"/>
                </a:solidFill>
              </a:rPr>
              <a:t>states, FEMA Regions, FEMA HQ, National Guard Bureau, private sector, and nonprofit/ crowdsource groups.  </a:t>
            </a:r>
          </a:p>
          <a:p>
            <a:endParaRPr lang="en-US" sz="2000" i="1" dirty="0">
              <a:solidFill>
                <a:prstClr val="black"/>
              </a:solidFill>
            </a:endParaRPr>
          </a:p>
          <a:p>
            <a:r>
              <a:rPr lang="en-US" sz="2400" dirty="0">
                <a:solidFill>
                  <a:prstClr val="black"/>
                </a:solidFill>
              </a:rPr>
              <a:t>The Shaken Fury Hub Site provided access to information including: </a:t>
            </a:r>
            <a:r>
              <a:rPr lang="en-US" sz="2000" i="1" dirty="0">
                <a:solidFill>
                  <a:prstClr val="black"/>
                </a:solidFill>
              </a:rPr>
              <a:t>regional power outages, gas station fuel availability, and business open-close status.</a:t>
            </a:r>
          </a:p>
          <a:p>
            <a:endParaRPr lang="en-US" sz="2400" i="1" dirty="0">
              <a:solidFill>
                <a:prstClr val="black"/>
              </a:solidFill>
            </a:endParaRPr>
          </a:p>
        </p:txBody>
      </p:sp>
    </p:spTree>
    <p:extLst>
      <p:ext uri="{BB962C8B-B14F-4D97-AF65-F5344CB8AC3E}">
        <p14:creationId xmlns:p14="http://schemas.microsoft.com/office/powerpoint/2010/main" val="3140157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B0C07F-B110-0542-ACDC-2303933CEC6C}"/>
              </a:ext>
            </a:extLst>
          </p:cNvPr>
          <p:cNvSpPr>
            <a:spLocks noGrp="1"/>
          </p:cNvSpPr>
          <p:nvPr>
            <p:ph type="title"/>
          </p:nvPr>
        </p:nvSpPr>
        <p:spPr/>
        <p:txBody>
          <a:bodyPr>
            <a:normAutofit fontScale="90000"/>
          </a:bodyPr>
          <a:lstStyle/>
          <a:p>
            <a:r>
              <a:rPr lang="en-US" sz="3600" dirty="0"/>
              <a:t>Outcomes – Whole of Community Information Sharing </a:t>
            </a:r>
            <a:endParaRPr lang="en-US" i="1" dirty="0"/>
          </a:p>
        </p:txBody>
      </p:sp>
      <p:sp>
        <p:nvSpPr>
          <p:cNvPr id="3" name="Content Placeholder 2">
            <a:extLst>
              <a:ext uri="{FF2B5EF4-FFF2-40B4-BE49-F238E27FC236}">
                <a16:creationId xmlns:a16="http://schemas.microsoft.com/office/drawing/2014/main" xmlns="" id="{C17DC924-72B0-664F-9102-778551D80D61}"/>
              </a:ext>
            </a:extLst>
          </p:cNvPr>
          <p:cNvSpPr>
            <a:spLocks noGrp="1"/>
          </p:cNvSpPr>
          <p:nvPr>
            <p:ph idx="1"/>
          </p:nvPr>
        </p:nvSpPr>
        <p:spPr>
          <a:xfrm>
            <a:off x="617220" y="1060070"/>
            <a:ext cx="4494127" cy="4533693"/>
          </a:xfrm>
        </p:spPr>
        <p:txBody>
          <a:bodyPr>
            <a:normAutofit/>
          </a:bodyPr>
          <a:lstStyle/>
          <a:p>
            <a:pPr marL="0" indent="0">
              <a:buNone/>
            </a:pPr>
            <a:r>
              <a:rPr lang="en-US" dirty="0"/>
              <a:t>This access to information enhanced situational awareness and the ability to make informed decisions aligned to the seven </a:t>
            </a:r>
            <a:r>
              <a:rPr lang="en-US" u="sng" dirty="0">
                <a:hlinkClick r:id="rId2"/>
              </a:rPr>
              <a:t>FEMA Community Lifelines</a:t>
            </a:r>
            <a:endParaRPr lang="en-US" dirty="0"/>
          </a:p>
        </p:txBody>
      </p:sp>
      <p:pic>
        <p:nvPicPr>
          <p:cNvPr id="6" name="Picture 5">
            <a:extLst>
              <a:ext uri="{FF2B5EF4-FFF2-40B4-BE49-F238E27FC236}">
                <a16:creationId xmlns:a16="http://schemas.microsoft.com/office/drawing/2014/main" xmlns="" id="{E436D18F-9524-854C-B2DA-2970B4393B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40951" y="1128156"/>
            <a:ext cx="4811164" cy="3301588"/>
          </a:xfrm>
          <a:prstGeom prst="rect">
            <a:avLst/>
          </a:prstGeom>
        </p:spPr>
      </p:pic>
      <p:pic>
        <p:nvPicPr>
          <p:cNvPr id="7" name="Picture 6">
            <a:extLst>
              <a:ext uri="{FF2B5EF4-FFF2-40B4-BE49-F238E27FC236}">
                <a16:creationId xmlns:a16="http://schemas.microsoft.com/office/drawing/2014/main" xmlns="" id="{767216C2-0666-954F-B0D7-C8DB9A8F84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95854" y="2008031"/>
            <a:ext cx="4811165" cy="3846984"/>
          </a:xfrm>
          <a:prstGeom prst="rect">
            <a:avLst/>
          </a:prstGeom>
        </p:spPr>
      </p:pic>
      <p:pic>
        <p:nvPicPr>
          <p:cNvPr id="2050" name="Picture 2">
            <a:extLst>
              <a:ext uri="{FF2B5EF4-FFF2-40B4-BE49-F238E27FC236}">
                <a16:creationId xmlns:a16="http://schemas.microsoft.com/office/drawing/2014/main" xmlns="" id="{D5DB99AB-BF36-9148-8DAC-15C24053AD1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2669" y="4075459"/>
            <a:ext cx="4083227" cy="2017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232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406B91-ABDC-404C-AC3E-068DB21378DC}"/>
              </a:ext>
            </a:extLst>
          </p:cNvPr>
          <p:cNvSpPr>
            <a:spLocks noGrp="1"/>
          </p:cNvSpPr>
          <p:nvPr>
            <p:ph type="title"/>
          </p:nvPr>
        </p:nvSpPr>
        <p:spPr>
          <a:xfrm>
            <a:off x="609600" y="365125"/>
            <a:ext cx="10744200" cy="620527"/>
          </a:xfrm>
        </p:spPr>
        <p:txBody>
          <a:bodyPr>
            <a:noAutofit/>
          </a:bodyPr>
          <a:lstStyle/>
          <a:p>
            <a:r>
              <a:rPr lang="en-US" sz="3200"/>
              <a:t>RISP Information Products</a:t>
            </a:r>
          </a:p>
        </p:txBody>
      </p:sp>
      <p:sp>
        <p:nvSpPr>
          <p:cNvPr id="3" name="Content Placeholder 2">
            <a:extLst>
              <a:ext uri="{FF2B5EF4-FFF2-40B4-BE49-F238E27FC236}">
                <a16:creationId xmlns:a16="http://schemas.microsoft.com/office/drawing/2014/main" xmlns="" id="{5669268F-906D-554A-A5DD-D2D97F08DBB3}"/>
              </a:ext>
            </a:extLst>
          </p:cNvPr>
          <p:cNvSpPr>
            <a:spLocks noGrp="1"/>
          </p:cNvSpPr>
          <p:nvPr>
            <p:ph idx="1"/>
          </p:nvPr>
        </p:nvSpPr>
        <p:spPr>
          <a:xfrm>
            <a:off x="838200" y="2048099"/>
            <a:ext cx="3042600" cy="4640064"/>
          </a:xfrm>
        </p:spPr>
        <p:txBody>
          <a:bodyPr/>
          <a:lstStyle/>
          <a:p>
            <a:r>
              <a:rPr lang="en-US" dirty="0"/>
              <a:t>Examples: </a:t>
            </a:r>
          </a:p>
          <a:p>
            <a:pPr lvl="1"/>
            <a:r>
              <a:rPr lang="en-US" dirty="0"/>
              <a:t>Power outages</a:t>
            </a:r>
          </a:p>
          <a:p>
            <a:pPr lvl="1"/>
            <a:r>
              <a:rPr lang="en-US" dirty="0"/>
              <a:t>FCC DIRS</a:t>
            </a:r>
          </a:p>
          <a:p>
            <a:pPr lvl="1"/>
            <a:r>
              <a:rPr lang="en-US" dirty="0"/>
              <a:t>SABER</a:t>
            </a:r>
          </a:p>
          <a:p>
            <a:pPr lvl="1"/>
            <a:r>
              <a:rPr lang="en-US" dirty="0" err="1"/>
              <a:t>Esri</a:t>
            </a:r>
            <a:r>
              <a:rPr lang="en-US" dirty="0"/>
              <a:t> HERE</a:t>
            </a:r>
          </a:p>
          <a:p>
            <a:pPr lvl="1"/>
            <a:r>
              <a:rPr lang="en-US" dirty="0"/>
              <a:t>GasBuddy</a:t>
            </a:r>
          </a:p>
          <a:p>
            <a:endParaRPr lang="en-US" i="1" dirty="0"/>
          </a:p>
        </p:txBody>
      </p:sp>
      <p:pic>
        <p:nvPicPr>
          <p:cNvPr id="6" name="Picture 5">
            <a:extLst>
              <a:ext uri="{FF2B5EF4-FFF2-40B4-BE49-F238E27FC236}">
                <a16:creationId xmlns:a16="http://schemas.microsoft.com/office/drawing/2014/main" xmlns="" id="{A7067040-0C3B-1D4D-B310-C54595A27D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77720" y="529597"/>
            <a:ext cx="4358772" cy="303401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xmlns="" id="{4F1BDB0B-294D-354F-9DA9-A972621A0E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9371" y="1258370"/>
            <a:ext cx="2099610" cy="246925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xmlns="" id="{42BD17E7-4B14-344B-86A0-EFAA3FBCCA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68849" y="2566182"/>
            <a:ext cx="2130262" cy="2756809"/>
          </a:xfrm>
          <a:prstGeom prst="rect">
            <a:avLst/>
          </a:prstGeom>
          <a:solidFill>
            <a:schemeClr val="bg1"/>
          </a:solidFill>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xmlns="" id="{2EB40F22-1487-2742-A1B6-72E59381C60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17885" y="2611039"/>
            <a:ext cx="4218193" cy="2828039"/>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xmlns="" id="{6645EB4B-888E-F642-A25F-17BD36314F1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96941" y="3449391"/>
            <a:ext cx="2975539" cy="2295812"/>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xmlns="" id="{50F20511-5D16-3D45-9818-8189F7048887}"/>
              </a:ext>
            </a:extLst>
          </p:cNvPr>
          <p:cNvSpPr txBox="1"/>
          <p:nvPr/>
        </p:nvSpPr>
        <p:spPr>
          <a:xfrm>
            <a:off x="4368936" y="5833846"/>
            <a:ext cx="2020105" cy="369332"/>
          </a:xfrm>
          <a:prstGeom prst="rect">
            <a:avLst/>
          </a:prstGeom>
          <a:noFill/>
        </p:spPr>
        <p:txBody>
          <a:bodyPr wrap="none" rtlCol="0">
            <a:spAutoFit/>
          </a:bodyPr>
          <a:lstStyle/>
          <a:p>
            <a:r>
              <a:rPr lang="en-US" dirty="0">
                <a:solidFill>
                  <a:prstClr val="black"/>
                </a:solidFill>
              </a:rPr>
              <a:t>Summary Reports</a:t>
            </a:r>
          </a:p>
        </p:txBody>
      </p:sp>
      <p:sp>
        <p:nvSpPr>
          <p:cNvPr id="11" name="TextBox 10">
            <a:extLst>
              <a:ext uri="{FF2B5EF4-FFF2-40B4-BE49-F238E27FC236}">
                <a16:creationId xmlns:a16="http://schemas.microsoft.com/office/drawing/2014/main" xmlns="" id="{669B894D-3F72-ED42-AC9C-21C076DB42C8}"/>
              </a:ext>
            </a:extLst>
          </p:cNvPr>
          <p:cNvSpPr txBox="1"/>
          <p:nvPr/>
        </p:nvSpPr>
        <p:spPr>
          <a:xfrm>
            <a:off x="8359351" y="5835950"/>
            <a:ext cx="2598788" cy="369332"/>
          </a:xfrm>
          <a:prstGeom prst="rect">
            <a:avLst/>
          </a:prstGeom>
          <a:noFill/>
        </p:spPr>
        <p:txBody>
          <a:bodyPr wrap="square" rtlCol="0">
            <a:spAutoFit/>
          </a:bodyPr>
          <a:lstStyle/>
          <a:p>
            <a:r>
              <a:rPr lang="en-US" dirty="0">
                <a:solidFill>
                  <a:prstClr val="black"/>
                </a:solidFill>
              </a:rPr>
              <a:t>Operations Dashboards</a:t>
            </a:r>
          </a:p>
        </p:txBody>
      </p:sp>
    </p:spTree>
    <p:extLst>
      <p:ext uri="{BB962C8B-B14F-4D97-AF65-F5344CB8AC3E}">
        <p14:creationId xmlns:p14="http://schemas.microsoft.com/office/powerpoint/2010/main" val="2672279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F4ABDA-FA26-6C45-88F0-6499465941FD}"/>
              </a:ext>
            </a:extLst>
          </p:cNvPr>
          <p:cNvSpPr>
            <a:spLocks noGrp="1"/>
          </p:cNvSpPr>
          <p:nvPr>
            <p:ph type="title"/>
          </p:nvPr>
        </p:nvSpPr>
        <p:spPr>
          <a:xfrm>
            <a:off x="733778" y="365125"/>
            <a:ext cx="11458222" cy="620527"/>
          </a:xfrm>
        </p:spPr>
        <p:txBody>
          <a:bodyPr>
            <a:noAutofit/>
          </a:bodyPr>
          <a:lstStyle/>
          <a:p>
            <a:r>
              <a:rPr lang="en-US" sz="3200" dirty="0"/>
              <a:t>Energy / Power outages</a:t>
            </a:r>
          </a:p>
        </p:txBody>
      </p:sp>
      <p:sp>
        <p:nvSpPr>
          <p:cNvPr id="3" name="Content Placeholder 2">
            <a:extLst>
              <a:ext uri="{FF2B5EF4-FFF2-40B4-BE49-F238E27FC236}">
                <a16:creationId xmlns:a16="http://schemas.microsoft.com/office/drawing/2014/main" xmlns="" id="{DBA837EA-41EB-E64B-8538-6FBD914AF26C}"/>
              </a:ext>
            </a:extLst>
          </p:cNvPr>
          <p:cNvSpPr>
            <a:spLocks noGrp="1"/>
          </p:cNvSpPr>
          <p:nvPr>
            <p:ph idx="1"/>
          </p:nvPr>
        </p:nvSpPr>
        <p:spPr>
          <a:xfrm>
            <a:off x="196841" y="1384469"/>
            <a:ext cx="5103913" cy="4860227"/>
          </a:xfrm>
        </p:spPr>
        <p:txBody>
          <a:bodyPr>
            <a:normAutofit lnSpcReduction="10000"/>
          </a:bodyPr>
          <a:lstStyle/>
          <a:p>
            <a:r>
              <a:rPr lang="en-US" sz="2400" dirty="0"/>
              <a:t>The CUSEC Power outage dashboard provided participants with simulated power outage data throughout the exercise, ranging from rupture to 90 days after the event.</a:t>
            </a:r>
          </a:p>
          <a:p>
            <a:r>
              <a:rPr lang="en-US" sz="2400" dirty="0"/>
              <a:t>This dashboard was the most visited of the CUSEC information products during the exercise, reflective of the critical importance of power status data.</a:t>
            </a:r>
          </a:p>
          <a:p>
            <a:r>
              <a:rPr lang="en-US" sz="2400" dirty="0"/>
              <a:t>Graphical summaries of power outages over time provided a way to assess trends in power restoration by state or regionally</a:t>
            </a:r>
          </a:p>
        </p:txBody>
      </p:sp>
      <p:pic>
        <p:nvPicPr>
          <p:cNvPr id="8" name="Picture 7">
            <a:extLst>
              <a:ext uri="{FF2B5EF4-FFF2-40B4-BE49-F238E27FC236}">
                <a16:creationId xmlns:a16="http://schemas.microsoft.com/office/drawing/2014/main" xmlns="" id="{036A7BBE-364E-F547-9C65-9F872A25CD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94144" y="942513"/>
            <a:ext cx="6435415" cy="4241104"/>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xmlns="" id="{4DB53819-72BA-EA40-9717-8ADCA10525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40395" y="3794528"/>
            <a:ext cx="4317205" cy="2411412"/>
          </a:xfrm>
          <a:prstGeom prst="rect">
            <a:avLst/>
          </a:prstGeom>
        </p:spPr>
      </p:pic>
    </p:spTree>
    <p:extLst>
      <p:ext uri="{BB962C8B-B14F-4D97-AF65-F5344CB8AC3E}">
        <p14:creationId xmlns:p14="http://schemas.microsoft.com/office/powerpoint/2010/main" val="584257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ABSCos">
      <a:dk1>
        <a:srgbClr val="000000"/>
      </a:dk1>
      <a:lt1>
        <a:sysClr val="window" lastClr="FFFFFF"/>
      </a:lt1>
      <a:dk2>
        <a:srgbClr val="595959"/>
      </a:dk2>
      <a:lt2>
        <a:srgbClr val="00A0E0"/>
      </a:lt2>
      <a:accent1>
        <a:srgbClr val="00539F"/>
      </a:accent1>
      <a:accent2>
        <a:srgbClr val="7BC143"/>
      </a:accent2>
      <a:accent3>
        <a:srgbClr val="00A0E0"/>
      </a:accent3>
      <a:accent4>
        <a:srgbClr val="CC0000"/>
      </a:accent4>
      <a:accent5>
        <a:srgbClr val="F2CB3C"/>
      </a:accent5>
      <a:accent6>
        <a:srgbClr val="F58426"/>
      </a:accent6>
      <a:hlink>
        <a:srgbClr val="0000BF"/>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018.04.25 Transportation Workshop">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6">
      <a:majorFont>
        <a:latin typeface="Roboto Medium"/>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1139</TotalTime>
  <Words>3940</Words>
  <Application>Microsoft Office PowerPoint</Application>
  <PresentationFormat>Widescreen</PresentationFormat>
  <Paragraphs>583</Paragraphs>
  <Slides>129</Slides>
  <Notes>30</Notes>
  <HiddenSlides>0</HiddenSlides>
  <MMClips>1</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129</vt:i4>
      </vt:variant>
    </vt:vector>
  </HeadingPairs>
  <TitlesOfParts>
    <vt:vector size="149" baseType="lpstr">
      <vt:lpstr>ＭＳ Ｐゴシック</vt:lpstr>
      <vt:lpstr>ＭＳ Ｐゴシック</vt:lpstr>
      <vt:lpstr>Arial</vt:lpstr>
      <vt:lpstr>Arial Narrow</vt:lpstr>
      <vt:lpstr>Calibri</vt:lpstr>
      <vt:lpstr>Calibri Light</vt:lpstr>
      <vt:lpstr>Cambria</vt:lpstr>
      <vt:lpstr>Copperplate Gothic Light</vt:lpstr>
      <vt:lpstr>Courier New</vt:lpstr>
      <vt:lpstr>Roboto</vt:lpstr>
      <vt:lpstr>Roboto Medium</vt:lpstr>
      <vt:lpstr>Wingdings</vt:lpstr>
      <vt:lpstr>Wingdings 3</vt:lpstr>
      <vt:lpstr>Office Theme</vt:lpstr>
      <vt:lpstr>1_Office Theme</vt:lpstr>
      <vt:lpstr>3_Office Theme</vt:lpstr>
      <vt:lpstr>2018.04.25 Transportation Workshop</vt:lpstr>
      <vt:lpstr>Diseño predeterminado</vt:lpstr>
      <vt:lpstr>4_Office Theme</vt:lpstr>
      <vt:lpstr>5_Office Theme</vt:lpstr>
      <vt:lpstr>Welcome to the Conference!</vt:lpstr>
      <vt:lpstr>2013 Wildfires and Post Recovery Efforts </vt:lpstr>
      <vt:lpstr>Fire Resiliency Efforts in Blaine County</vt:lpstr>
      <vt:lpstr>Major Fires</vt:lpstr>
      <vt:lpstr>Resources</vt:lpstr>
      <vt:lpstr>Community Collaboration and Support</vt:lpstr>
      <vt:lpstr>PowerPoint Presentation</vt:lpstr>
      <vt:lpstr>Land Use Planning and Regulation</vt:lpstr>
      <vt:lpstr>Building Regulation</vt:lpstr>
      <vt:lpstr>Building Regulation</vt:lpstr>
      <vt:lpstr>Emergency Planning and Assessments</vt:lpstr>
      <vt:lpstr>Education</vt:lpstr>
      <vt:lpstr>Preparedness</vt:lpstr>
      <vt:lpstr>Preparedness</vt:lpstr>
      <vt:lpstr>Fire Wise Communities</vt:lpstr>
      <vt:lpstr>PowerPoint Presentation</vt:lpstr>
      <vt:lpstr>Sawtooth Valley Wildland Fire Collaborative</vt:lpstr>
      <vt:lpstr>Sawtooth Valley Wildland Fire Collaborative Cont’</vt:lpstr>
      <vt:lpstr>PowerPoint Presentation</vt:lpstr>
      <vt:lpstr>Deer Creek Watershed Upland and Riparian  Restoration Efforts</vt:lpstr>
      <vt:lpstr>Lessons Learned</vt:lpstr>
      <vt:lpstr>Questions?</vt:lpstr>
      <vt:lpstr>Multi-Agency Partnerships – How They Work For Safer Communities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Teton County  Teton Creek Mitigation Project</vt:lpstr>
      <vt:lpstr>Why was it a problem?</vt:lpstr>
      <vt:lpstr>Why was it a problem?</vt:lpstr>
      <vt:lpstr>PowerPoint Presentation</vt:lpstr>
      <vt:lpstr>Why was it a problem?</vt:lpstr>
      <vt:lpstr>Why was it a problem?</vt:lpstr>
      <vt:lpstr>Why was it a problem?</vt:lpstr>
      <vt:lpstr>How did we fix 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Mitigation Success Stories- Teton Creek</vt:lpstr>
      <vt:lpstr>Your Mitigation Success Story</vt:lpstr>
      <vt:lpstr>Break</vt:lpstr>
      <vt:lpstr>Speed Networking – Round Two</vt:lpstr>
      <vt:lpstr>PowerPoint Presentation</vt:lpstr>
      <vt:lpstr>Welcome FEMA Federal Integration Team (FIT)!</vt:lpstr>
      <vt:lpstr>Federal Partners Panel – How We Can Help Your Jurisdiction</vt:lpstr>
      <vt:lpstr>Foreign Threats with Idaho Implications </vt:lpstr>
      <vt:lpstr>Break for Lunch</vt:lpstr>
      <vt:lpstr>Welcome FEMA Region 10 Administrator Mike O’Hare!</vt:lpstr>
      <vt:lpstr>Idaho National Laboratory – Annual Hazards Assessment</vt:lpstr>
      <vt:lpstr>Shaken Fury 2019: Enhanced Reginal Information Sharing Through State, CUSEC, DHS S &amp; T and FEMA Partnerships</vt:lpstr>
      <vt:lpstr>Shaken Fury 2019</vt:lpstr>
      <vt:lpstr>Exercise Overview</vt:lpstr>
      <vt:lpstr>Shaken Fury Exercise Overview</vt:lpstr>
      <vt:lpstr>Shaken Fury Exercise Overview</vt:lpstr>
      <vt:lpstr>Previous CUSEC EEI and Data Sharing Efforts</vt:lpstr>
      <vt:lpstr>CUSEC Regional Information Sharing Platform (RISP)</vt:lpstr>
      <vt:lpstr>CUSEC Lifelines Reporting Process </vt:lpstr>
      <vt:lpstr>PowerPoint Presentation</vt:lpstr>
      <vt:lpstr>Whole of Community Information Sharing CUSEC RISP - Shaken Fury Hub</vt:lpstr>
      <vt:lpstr>Outcomes – Whole of Community Information Sharing </vt:lpstr>
      <vt:lpstr>RISP Information Products</vt:lpstr>
      <vt:lpstr>Energy / Power outages</vt:lpstr>
      <vt:lpstr>Fuel / GasBuddy Emergency Tracker Dashboard</vt:lpstr>
      <vt:lpstr>PowerPoint Presentation</vt:lpstr>
      <vt:lpstr>Automated EEI Status Reports</vt:lpstr>
      <vt:lpstr>Aligning State Resource/Mission Requests to Lifelines</vt:lpstr>
      <vt:lpstr>FEMA Community Lifeline WebEOC Boards &amp; Information Products</vt:lpstr>
      <vt:lpstr>Field Reporting &amp; Data Collection</vt:lpstr>
      <vt:lpstr>Field Reporting &amp; Data Collection  CUSEC State Geologists</vt:lpstr>
      <vt:lpstr>Field Reporting &amp; Data Collection  CUSEC’s Building Safety Assessment Application</vt:lpstr>
      <vt:lpstr>PowerPoint Presentation</vt:lpstr>
      <vt:lpstr>CUSEC RISP – Safety Assessment Site</vt:lpstr>
      <vt:lpstr>PowerPoint Presentation</vt:lpstr>
      <vt:lpstr>Emergency Management Technology Workshop</vt:lpstr>
      <vt:lpstr>Thanks to Our Partners</vt:lpstr>
      <vt:lpstr>Engaging the Private Sector – The Importance of Developing Public/Private Partnerships         in Idaho</vt:lpstr>
      <vt:lpstr> </vt:lpstr>
      <vt:lpstr> </vt:lpstr>
      <vt:lpstr> </vt:lpstr>
      <vt:lpstr> </vt:lpstr>
      <vt:lpstr>PowerPoint Presentation</vt:lpstr>
      <vt:lpstr> </vt:lpstr>
      <vt:lpstr> </vt:lpstr>
      <vt:lpstr>ENGAGING THE PRIVATE SECTOR The Importance of Developing Public/Private Partnerships in Idaho  QUESTIONS?    </vt:lpstr>
      <vt:lpstr>PowerPoint Presentation</vt:lpstr>
      <vt:lpstr>Add title</vt:lpstr>
      <vt:lpstr>PowerPoint Presentation</vt:lpstr>
      <vt:lpstr>PowerPoint Presentation</vt:lpstr>
      <vt:lpstr>PowerPoint Presentation</vt:lpstr>
      <vt:lpstr>PowerPoint Presentation</vt:lpstr>
      <vt:lpstr>Closing Remarks</vt:lpstr>
      <vt:lpstr>Please Join us for the       Cascadia Rising 2022 – Concepts and Objectives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Conference!</dc:title>
  <dc:creator>Witherspoon Janice</dc:creator>
  <cp:lastModifiedBy>Witherspoon Janice</cp:lastModifiedBy>
  <cp:revision>23</cp:revision>
  <dcterms:created xsi:type="dcterms:W3CDTF">2019-09-30T17:01:07Z</dcterms:created>
  <dcterms:modified xsi:type="dcterms:W3CDTF">2019-10-18T00:08:29Z</dcterms:modified>
</cp:coreProperties>
</file>